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1899" r:id="rId7"/>
    <p:sldId id="1955" r:id="rId8"/>
    <p:sldId id="1900" r:id="rId9"/>
    <p:sldId id="1952" r:id="rId10"/>
    <p:sldId id="1921" r:id="rId11"/>
    <p:sldId id="1956" r:id="rId12"/>
    <p:sldId id="1953" r:id="rId13"/>
    <p:sldId id="1954" r:id="rId14"/>
    <p:sldId id="1942" r:id="rId15"/>
    <p:sldId id="1907" r:id="rId16"/>
    <p:sldId id="265" r:id="rId1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392"/>
    <a:srgbClr val="DB402E"/>
    <a:srgbClr val="2D2D2D"/>
    <a:srgbClr val="F3F3F3"/>
    <a:srgbClr val="E12929"/>
    <a:srgbClr val="2D3E50"/>
    <a:srgbClr val="2E3841"/>
    <a:srgbClr val="FFBE2A"/>
    <a:srgbClr val="081C2A"/>
    <a:srgbClr val="324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A061F-8000-42CB-89D1-29ADAD7EDF36}" v="52" dt="2025-12-15T19:21:27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165" autoAdjust="0"/>
  </p:normalViewPr>
  <p:slideViewPr>
    <p:cSldViewPr snapToGrid="0">
      <p:cViewPr varScale="1">
        <p:scale>
          <a:sx n="93" d="100"/>
          <a:sy n="93" d="100"/>
        </p:scale>
        <p:origin x="21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Wideman" userId="7d17dece-854d-4957-95e9-4347525b2da1" providerId="ADAL" clId="{098502D1-E1A3-45CD-9A8B-2C5427F790B8}"/>
    <pc:docChg chg="undo custSel addSld delSld modSld sldOrd">
      <pc:chgData name="Matt Wideman" userId="7d17dece-854d-4957-95e9-4347525b2da1" providerId="ADAL" clId="{098502D1-E1A3-45CD-9A8B-2C5427F790B8}" dt="2025-12-15T19:22:04.047" v="377" actId="207"/>
      <pc:docMkLst>
        <pc:docMk/>
      </pc:docMkLst>
      <pc:sldChg chg="modSp mod">
        <pc:chgData name="Matt Wideman" userId="7d17dece-854d-4957-95e9-4347525b2da1" providerId="ADAL" clId="{098502D1-E1A3-45CD-9A8B-2C5427F790B8}" dt="2025-12-15T19:22:04.047" v="377" actId="207"/>
        <pc:sldMkLst>
          <pc:docMk/>
          <pc:sldMk cId="1630086916" sldId="1942"/>
        </pc:sldMkLst>
        <pc:spChg chg="mod">
          <ac:chgData name="Matt Wideman" userId="7d17dece-854d-4957-95e9-4347525b2da1" providerId="ADAL" clId="{098502D1-E1A3-45CD-9A8B-2C5427F790B8}" dt="2025-12-15T19:22:04.047" v="377" actId="207"/>
          <ac:spMkLst>
            <pc:docMk/>
            <pc:sldMk cId="1630086916" sldId="1942"/>
            <ac:spMk id="3" creationId="{16D8EF37-8596-9A19-113F-76867CA1891B}"/>
          </ac:spMkLst>
        </pc:spChg>
      </pc:sldChg>
      <pc:sldChg chg="modNotesTx">
        <pc:chgData name="Matt Wideman" userId="7d17dece-854d-4957-95e9-4347525b2da1" providerId="ADAL" clId="{098502D1-E1A3-45CD-9A8B-2C5427F790B8}" dt="2025-12-15T19:21:24.585" v="374" actId="20577"/>
        <pc:sldMkLst>
          <pc:docMk/>
          <pc:sldMk cId="3189732648" sldId="1953"/>
        </pc:sldMkLst>
      </pc:sldChg>
      <pc:sldChg chg="modSp add mod ord modNotesTx">
        <pc:chgData name="Matt Wideman" userId="7d17dece-854d-4957-95e9-4347525b2da1" providerId="ADAL" clId="{098502D1-E1A3-45CD-9A8B-2C5427F790B8}" dt="2025-12-11T23:31:29.483" v="370"/>
        <pc:sldMkLst>
          <pc:docMk/>
          <pc:sldMk cId="2990623403" sldId="1956"/>
        </pc:sldMkLst>
        <pc:spChg chg="mod">
          <ac:chgData name="Matt Wideman" userId="7d17dece-854d-4957-95e9-4347525b2da1" providerId="ADAL" clId="{098502D1-E1A3-45CD-9A8B-2C5427F790B8}" dt="2025-12-11T23:27:31.923" v="102" actId="5793"/>
          <ac:spMkLst>
            <pc:docMk/>
            <pc:sldMk cId="2990623403" sldId="1956"/>
            <ac:spMk id="3" creationId="{EA103DC9-527A-7D93-26A4-6510A58EBE81}"/>
          </ac:spMkLst>
        </pc:spChg>
        <pc:spChg chg="mod">
          <ac:chgData name="Matt Wideman" userId="7d17dece-854d-4957-95e9-4347525b2da1" providerId="ADAL" clId="{098502D1-E1A3-45CD-9A8B-2C5427F790B8}" dt="2025-12-11T23:28:35.478" v="251" actId="6549"/>
          <ac:spMkLst>
            <pc:docMk/>
            <pc:sldMk cId="2990623403" sldId="1956"/>
            <ac:spMk id="5" creationId="{6088A7DD-B630-7A8B-EDBC-72AA481F2B53}"/>
          </ac:spMkLst>
        </pc:spChg>
        <pc:spChg chg="mod">
          <ac:chgData name="Matt Wideman" userId="7d17dece-854d-4957-95e9-4347525b2da1" providerId="ADAL" clId="{098502D1-E1A3-45CD-9A8B-2C5427F790B8}" dt="2025-12-11T23:25:59.186" v="48" actId="20577"/>
          <ac:spMkLst>
            <pc:docMk/>
            <pc:sldMk cId="2990623403" sldId="1956"/>
            <ac:spMk id="11" creationId="{F09698CF-C2FF-E34A-65A3-0B77CF830F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D0CDCF-B072-4CC6-B2A3-B1C4F4AE3FFA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3E9E0-D922-418E-8BFA-E41C87CB1E68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Coaching works best when embedded into development programs.</a:t>
            </a:r>
          </a:p>
          <a:p>
            <a:r>
              <a:rPr lang="en-US" dirty="0"/>
              <a:t>It’s most effective when owned by leaders, not managed solely by HR.</a:t>
            </a:r>
          </a:p>
          <a:p>
            <a:r>
              <a:rPr lang="en-US" dirty="0"/>
              <a:t>Integrating AI and data strengthens accountability and visibility.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Closing Prompt:</a:t>
            </a:r>
            <a:endParaRPr lang="en-US" dirty="0"/>
          </a:p>
          <a:p>
            <a:r>
              <a:rPr lang="en-US" dirty="0"/>
              <a:t>“What’s one step you could take to expand coaching in your organization next year?”</a:t>
            </a:r>
          </a:p>
          <a:p>
            <a:r>
              <a:rPr lang="en-US" dirty="0"/>
              <a:t>Wrap up by thanking participants and summarizing major insights shared.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that there’s one group activity and plenty of open discussion.</a:t>
            </a:r>
          </a:p>
          <a:p>
            <a:r>
              <a:rPr lang="en-US" dirty="0"/>
              <a:t>Reassure: “You don’t need to be a coaching expert—just bring your experience and perspective.”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A73C-136C-44C8-D105-BE931D7B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75CDC-9D8B-B192-6C37-7E212D6DA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EAE01-CF32-B47E-08F6-B07060153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organizations still see coaching as a “last resort” when someone struggles.</a:t>
            </a:r>
          </a:p>
          <a:p>
            <a:r>
              <a:rPr lang="en-US" dirty="0"/>
              <a:t>True coaching is a </a:t>
            </a:r>
            <a:r>
              <a:rPr lang="en-US" i="1" dirty="0"/>
              <a:t>development accelerator</a:t>
            </a:r>
            <a:r>
              <a:rPr lang="en-US" dirty="0"/>
              <a:t>—not a disciplinary tool.</a:t>
            </a:r>
          </a:p>
          <a:p>
            <a:r>
              <a:rPr lang="en-US" dirty="0"/>
              <a:t>Coaching belongs in leadership’s toolkit, not just HR’s.</a:t>
            </a:r>
            <a:br>
              <a:rPr lang="en-US" dirty="0"/>
            </a:br>
            <a:r>
              <a:rPr lang="en-US" b="1" dirty="0"/>
              <a:t>Prompt:</a:t>
            </a:r>
            <a:endParaRPr lang="en-US" dirty="0"/>
          </a:p>
          <a:p>
            <a:r>
              <a:rPr lang="en-US" dirty="0"/>
              <a:t>Ask: “When coaching happens in your organization, is it usually proactive or reactive?”</a:t>
            </a:r>
          </a:p>
          <a:p>
            <a:r>
              <a:rPr lang="en-US" dirty="0"/>
              <a:t>Invite a few voices from different industries to compare experiences.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31C62-5D06-1895-6619-836D2E9ED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builds bench strength for succession planning.</a:t>
            </a:r>
          </a:p>
          <a:p>
            <a:r>
              <a:rPr lang="en-US" dirty="0"/>
              <a:t>It converts learning from training into on-the-job behavior change.</a:t>
            </a:r>
          </a:p>
          <a:p>
            <a:r>
              <a:rPr lang="en-US" dirty="0"/>
              <a:t>It shortens the readiness gap for future leaders.</a:t>
            </a:r>
            <a:br>
              <a:rPr lang="en-US" dirty="0"/>
            </a:br>
            <a:r>
              <a:rPr lang="en-US" b="1" dirty="0"/>
              <a:t>Prompts:</a:t>
            </a:r>
            <a:endParaRPr lang="en-US" dirty="0"/>
          </a:p>
          <a:p>
            <a:r>
              <a:rPr lang="en-US" dirty="0"/>
              <a:t>“What leadership challenges could be better addressed through coaching?”</a:t>
            </a:r>
          </a:p>
          <a:p>
            <a:r>
              <a:rPr lang="en-US" dirty="0"/>
              <a:t>“Where have you seen coaching integrated—or completely disconnected—from development initiatives?”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F13E-3381-FDDB-9449-351AF0FF1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37773-A68D-A922-E4BF-6400DE43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0420D-69BB-632A-F82A-28DCE0B23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touchpoints: onboarding, leadership programs, succession planning, engagement.</a:t>
            </a:r>
          </a:p>
          <a:p>
            <a:r>
              <a:rPr lang="en-US" dirty="0"/>
              <a:t>Coaching amplifies these initiatives by reinforcing goals and accountability.</a:t>
            </a:r>
            <a:br>
              <a:rPr lang="en-US" dirty="0"/>
            </a:br>
            <a:r>
              <a:rPr lang="en-US" b="1" dirty="0"/>
              <a:t>Prompts:</a:t>
            </a:r>
            <a:endParaRPr lang="en-US" dirty="0"/>
          </a:p>
          <a:p>
            <a:r>
              <a:rPr lang="en-US" dirty="0"/>
              <a:t>“Which programs in your organization would benefit most from integrated coaching?”</a:t>
            </a:r>
          </a:p>
          <a:p>
            <a:r>
              <a:rPr lang="en-US" dirty="0"/>
              <a:t>“How do we help leaders see coaching as their job—not just HR’s responsibility?”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07148-7773-2802-DCD2-C9887DC3F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r>
              <a:rPr lang="en-US" dirty="0"/>
              <a:t>Divide into groups of 4–5. Provide a chart or whiteboard area.</a:t>
            </a:r>
          </a:p>
          <a:p>
            <a:r>
              <a:rPr lang="en-US" dirty="0"/>
              <a:t>Each group maps how coaching could be embedded in five areas: onboarding, leadership, succession, engagement, and performance management.</a:t>
            </a:r>
          </a:p>
          <a:p>
            <a:r>
              <a:rPr lang="en-US" dirty="0"/>
              <a:t>Encourage them to identify one </a:t>
            </a:r>
            <a:r>
              <a:rPr lang="en-US" i="1" dirty="0"/>
              <a:t>barrier</a:t>
            </a:r>
            <a:r>
              <a:rPr lang="en-US" dirty="0"/>
              <a:t> and one </a:t>
            </a:r>
            <a:r>
              <a:rPr lang="en-US" i="1" dirty="0"/>
              <a:t>best practice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/>
              <a:t>Debrief:</a:t>
            </a:r>
            <a:endParaRPr lang="en-US" dirty="0"/>
          </a:p>
          <a:p>
            <a:r>
              <a:rPr lang="en-US" dirty="0"/>
              <a:t>Ask each group to share one insight. Capture patterns: “What themes do we see across these?”</a:t>
            </a:r>
          </a:p>
          <a:p>
            <a:r>
              <a:rPr lang="en-US" dirty="0"/>
              <a:t>Keep energy high—call out creative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3ECC-CD36-D5C8-DAB5-8A93E04C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D56C4-3B12-C958-C013-AA09F2371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D581B-CDF9-6FEA-F22F-313AF964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“Before we expect managers to coach well, we need to give them tools that make coaching easier, more natural, and less intimidating. Two categories matter most: </a:t>
            </a:r>
            <a:r>
              <a:rPr lang="en-US" b="1" dirty="0"/>
              <a:t>Assessments</a:t>
            </a:r>
            <a:r>
              <a:rPr lang="en-US" dirty="0"/>
              <a:t> and </a:t>
            </a:r>
            <a:r>
              <a:rPr lang="en-US" b="1" dirty="0"/>
              <a:t>AI support tools</a:t>
            </a:r>
            <a:r>
              <a:rPr lang="en-US" dirty="0"/>
              <a:t>.”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Tools don’t replace coaching — they help managers coach with more clarity, confidence, and consistency.</a:t>
            </a:r>
          </a:p>
          <a:p>
            <a:r>
              <a:rPr lang="en-US" b="1" dirty="0"/>
              <a:t>What to say:</a:t>
            </a:r>
            <a:endParaRPr lang="en-US" dirty="0"/>
          </a:p>
          <a:p>
            <a:r>
              <a:rPr lang="en-US" dirty="0"/>
              <a:t>“Assessments are the single most underutilized coaching tool HR has at its disposal.”</a:t>
            </a:r>
          </a:p>
          <a:p>
            <a:r>
              <a:rPr lang="en-US" dirty="0"/>
              <a:t>“They give managers something objective to anchor the conversation — instead of ‘I think…’ it becomes, ‘Your assessment suggests…’”</a:t>
            </a:r>
          </a:p>
          <a:p>
            <a:r>
              <a:rPr lang="en-US" dirty="0"/>
              <a:t>“For new managers especially, assessments remove the guesswork and help them understand how to adapt their style to the employee.”</a:t>
            </a:r>
          </a:p>
          <a:p>
            <a:r>
              <a:rPr lang="en-US" b="1" dirty="0"/>
              <a:t>Points to highlight:</a:t>
            </a:r>
            <a:endParaRPr lang="en-US" dirty="0"/>
          </a:p>
          <a:p>
            <a:r>
              <a:rPr lang="en-US" dirty="0"/>
              <a:t>Assessments create a </a:t>
            </a:r>
            <a:r>
              <a:rPr lang="en-US" i="1" dirty="0"/>
              <a:t>shared language</a:t>
            </a:r>
            <a:r>
              <a:rPr lang="en-US" dirty="0"/>
              <a:t>: ‘This is my style, here’s yours, here’s how we work better together.’</a:t>
            </a:r>
          </a:p>
          <a:p>
            <a:r>
              <a:rPr lang="en-US" dirty="0"/>
              <a:t>They make coaching less personal and more developmental.</a:t>
            </a:r>
          </a:p>
          <a:p>
            <a:r>
              <a:rPr lang="en-US" dirty="0"/>
              <a:t>They help identify strengths, stress behaviors, and blind spots — all gold for coaching.</a:t>
            </a:r>
          </a:p>
          <a:p>
            <a:r>
              <a:rPr lang="en-US" dirty="0"/>
              <a:t>Call out examples your participants likely use: DISC, </a:t>
            </a:r>
            <a:r>
              <a:rPr lang="en-US" dirty="0" err="1"/>
              <a:t>CliftonStrengths</a:t>
            </a:r>
            <a:r>
              <a:rPr lang="en-US" dirty="0"/>
              <a:t>, True Colors, </a:t>
            </a:r>
            <a:r>
              <a:rPr lang="en-US" dirty="0" err="1"/>
              <a:t>etc</a:t>
            </a:r>
            <a:endParaRPr lang="en-US" b="1" dirty="0"/>
          </a:p>
          <a:p>
            <a:r>
              <a:rPr lang="en-US" b="1" dirty="0"/>
              <a:t>Optional discussion question:</a:t>
            </a:r>
            <a:br>
              <a:rPr lang="en-US" dirty="0"/>
            </a:br>
            <a:r>
              <a:rPr lang="en-US" dirty="0"/>
              <a:t>“Which assessments does your organization currently use, and how consistently are managers applying them in coaching or development conversations?”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Assessments provide Coaches and their teams improved self-awareness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3CA7-23C9-188B-304B-D67E551A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3B9F-62D4-96DC-F728-DF93726B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C24BE-2E1E-576C-8E59-B054D0F12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FFDF6-7274-293A-4EBC-0DFD6BE2C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“AI doesn’t </a:t>
            </a:r>
            <a:r>
              <a:rPr lang="en-US" i="1" dirty="0"/>
              <a:t>do</a:t>
            </a:r>
            <a:r>
              <a:rPr lang="en-US" dirty="0"/>
              <a:t> the coaching — it helps managers prepare for the coaching.”</a:t>
            </a:r>
          </a:p>
          <a:p>
            <a:pPr>
              <a:buNone/>
            </a:pPr>
            <a:r>
              <a:rPr lang="en-US" dirty="0"/>
              <a:t>“Most leaders avoid coaching because they don’t know what to say. AI helps them rehearse, rewrite, and refine before the conversation even starts.”</a:t>
            </a:r>
            <a:endParaRPr lang="en-US" b="1" dirty="0"/>
          </a:p>
          <a:p>
            <a:r>
              <a:rPr lang="en-US" dirty="0"/>
              <a:t>AI can draft coaching questions, scripts, or clarifying statements.</a:t>
            </a:r>
          </a:p>
          <a:p>
            <a:r>
              <a:rPr lang="en-US" dirty="0"/>
              <a:t>It’s a practice partner for tough conversations (role-play).</a:t>
            </a:r>
          </a:p>
          <a:p>
            <a:r>
              <a:rPr lang="en-US" dirty="0"/>
              <a:t>Helps managers summarize notes and create action plans afterward.</a:t>
            </a:r>
          </a:p>
          <a:p>
            <a:r>
              <a:rPr lang="en-US" dirty="0"/>
              <a:t>Great for leaders who are new to coaching or who struggle with confidence.</a:t>
            </a:r>
          </a:p>
          <a:p>
            <a:endParaRPr lang="en-US" dirty="0"/>
          </a:p>
          <a:p>
            <a:r>
              <a:rPr lang="en-US" dirty="0"/>
              <a:t>AI can help track coaching progress, transcribe sessions, identify themes, and measure outcomes.</a:t>
            </a:r>
          </a:p>
          <a:p>
            <a:r>
              <a:rPr lang="en-US" dirty="0"/>
              <a:t>It scales coaching when budgets are tight (AI-assisted self-coaching or journaling tools).</a:t>
            </a:r>
          </a:p>
          <a:p>
            <a:r>
              <a:rPr lang="en-US" dirty="0"/>
              <a:t>HR can use AI dashboards to spot development trends across leaders.</a:t>
            </a:r>
            <a:br>
              <a:rPr lang="en-US" dirty="0"/>
            </a:br>
            <a:r>
              <a:rPr lang="en-US" b="1" dirty="0"/>
              <a:t>Cautions:</a:t>
            </a:r>
            <a:endParaRPr lang="en-US" dirty="0"/>
          </a:p>
          <a:p>
            <a:r>
              <a:rPr lang="en-US" dirty="0"/>
              <a:t>Confidentiality must be prioritized.</a:t>
            </a:r>
          </a:p>
          <a:p>
            <a:r>
              <a:rPr lang="en-US" dirty="0"/>
              <a:t>AI supports—but does not replace—the human connection.</a:t>
            </a:r>
            <a:br>
              <a:rPr lang="en-US" dirty="0"/>
            </a:br>
            <a:r>
              <a:rPr lang="en-US" b="1" dirty="0"/>
              <a:t>Prompts:</a:t>
            </a:r>
            <a:endParaRPr lang="en-US" dirty="0"/>
          </a:p>
          <a:p>
            <a:r>
              <a:rPr lang="en-US" dirty="0"/>
              <a:t>“Is anyone using AI tools to support coaching or leadership development?”</a:t>
            </a:r>
          </a:p>
          <a:p>
            <a:r>
              <a:rPr lang="en-US" dirty="0"/>
              <a:t>“How could AI make coaching more scalable in your organization?”</a:t>
            </a:r>
          </a:p>
          <a:p>
            <a:r>
              <a:rPr lang="en-US" dirty="0"/>
              <a:t>“What assurances would you need to give employees about confidentiality?”</a:t>
            </a:r>
          </a:p>
          <a:p>
            <a:endParaRPr lang="en-US" dirty="0"/>
          </a:p>
          <a:p>
            <a:r>
              <a:rPr lang="en-US" dirty="0"/>
              <a:t>“The human connection </a:t>
            </a:r>
            <a:r>
              <a:rPr lang="en-US" i="1" dirty="0"/>
              <a:t>must</a:t>
            </a:r>
            <a:r>
              <a:rPr lang="en-US" dirty="0"/>
              <a:t> remain human — the value is in the preparation, not replacing real conversations.”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7A95-1774-02A3-2F78-A47BE4D03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7CB69-A792-8907-D89B-4DB2AB53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D7650-3A52-4ACD-6E41-B4AFAD4B0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1879B-B47F-85B1-8D81-62517812F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r>
              <a:rPr lang="en-US" dirty="0"/>
              <a:t>Some leaders see coaching as a “punishment.”</a:t>
            </a:r>
          </a:p>
          <a:p>
            <a:r>
              <a:rPr lang="en-US" dirty="0"/>
              <a:t>Reframe it as an </a:t>
            </a:r>
            <a:r>
              <a:rPr lang="en-US" i="1" dirty="0"/>
              <a:t>investment in growth</a:t>
            </a:r>
            <a:r>
              <a:rPr lang="en-US" dirty="0"/>
              <a:t>—data shows improved engagement and performance.</a:t>
            </a:r>
          </a:p>
          <a:p>
            <a:r>
              <a:rPr lang="en-US" dirty="0"/>
              <a:t>HR can position coaching as part of the leadership brand.</a:t>
            </a:r>
            <a:br>
              <a:rPr lang="en-US" dirty="0"/>
            </a:br>
            <a:r>
              <a:rPr lang="en-US" b="1" dirty="0"/>
              <a:t>Prompts:</a:t>
            </a:r>
            <a:endParaRPr lang="en-US" dirty="0"/>
          </a:p>
          <a:p>
            <a:r>
              <a:rPr lang="en-US" dirty="0"/>
              <a:t>“What resistance do you encounter from leaders?”</a:t>
            </a:r>
          </a:p>
          <a:p>
            <a:r>
              <a:rPr lang="en-US" dirty="0"/>
              <a:t>“What success stories or ROI metrics could help overcome that resistance?”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F5629-FFF3-CB26-9235-8F804B92A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70453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959908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025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19449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984405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09575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174531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33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994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719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5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517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85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556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34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634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371600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933173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51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435583" y="375120"/>
            <a:ext cx="2272832" cy="2272830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45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17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70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778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8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514350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86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257175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912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51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03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0957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03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14362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4362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904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2886075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886075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182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000500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000500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8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79646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8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000900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51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52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20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333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358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54146" y="1059846"/>
            <a:ext cx="1435706" cy="1435704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150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3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68673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840157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840157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25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626644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31337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466800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66800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860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49189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885024" y="8953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118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840157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706501" y="3619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675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18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159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8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6350"/>
            <a:ext cx="9144000" cy="2209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3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380999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2092090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 hasCustomPrompt="1"/>
          </p:nvPr>
        </p:nvSpPr>
        <p:spPr>
          <a:xfrm>
            <a:off x="3803181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2" hasCustomPrompt="1"/>
          </p:nvPr>
        </p:nvSpPr>
        <p:spPr>
          <a:xfrm>
            <a:off x="551427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3" hasCustomPrompt="1"/>
          </p:nvPr>
        </p:nvSpPr>
        <p:spPr>
          <a:xfrm>
            <a:off x="722536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2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695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5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54617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31784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54617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831784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992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6482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480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6482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927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8968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67642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92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25" hasCustomPrompt="1"/>
          </p:nvPr>
        </p:nvSpPr>
        <p:spPr>
          <a:xfrm>
            <a:off x="449995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1492526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756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1905000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5907564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390625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7571519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94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7" hasCustomPrompt="1"/>
          </p:nvPr>
        </p:nvSpPr>
        <p:spPr>
          <a:xfrm>
            <a:off x="477557" y="1824517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2234890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9" hasCustomPrompt="1"/>
          </p:nvPr>
        </p:nvSpPr>
        <p:spPr>
          <a:xfrm>
            <a:off x="3885602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0" hasCustomPrompt="1"/>
          </p:nvPr>
        </p:nvSpPr>
        <p:spPr>
          <a:xfrm>
            <a:off x="5536314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1" hasCustomPrompt="1"/>
          </p:nvPr>
        </p:nvSpPr>
        <p:spPr>
          <a:xfrm>
            <a:off x="7187027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459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" name="Picture Placeholder 110"/>
          <p:cNvSpPr>
            <a:spLocks noGrp="1"/>
          </p:cNvSpPr>
          <p:nvPr>
            <p:ph type="pic" sz="quarter" idx="11" hasCustomPrompt="1"/>
          </p:nvPr>
        </p:nvSpPr>
        <p:spPr>
          <a:xfrm>
            <a:off x="3784039" y="1628454"/>
            <a:ext cx="2985218" cy="1683133"/>
          </a:xfrm>
          <a:custGeom>
            <a:avLst/>
            <a:gdLst>
              <a:gd name="connsiteX0" fmla="*/ 0 w 2985218"/>
              <a:gd name="connsiteY0" fmla="*/ 0 h 1683133"/>
              <a:gd name="connsiteX1" fmla="*/ 2985218 w 2985218"/>
              <a:gd name="connsiteY1" fmla="*/ 0 h 1683133"/>
              <a:gd name="connsiteX2" fmla="*/ 2985218 w 2985218"/>
              <a:gd name="connsiteY2" fmla="*/ 1683133 h 1683133"/>
              <a:gd name="connsiteX3" fmla="*/ 0 w 2985218"/>
              <a:gd name="connsiteY3" fmla="*/ 1683133 h 16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218" h="1683133">
                <a:moveTo>
                  <a:pt x="0" y="0"/>
                </a:moveTo>
                <a:lnTo>
                  <a:pt x="2985218" y="0"/>
                </a:lnTo>
                <a:lnTo>
                  <a:pt x="2985218" y="1683133"/>
                </a:lnTo>
                <a:lnTo>
                  <a:pt x="0" y="16831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3" name="Picture Placeholder 112"/>
          <p:cNvSpPr>
            <a:spLocks noGrp="1"/>
          </p:cNvSpPr>
          <p:nvPr>
            <p:ph type="pic" sz="quarter" idx="12" hasCustomPrompt="1"/>
          </p:nvPr>
        </p:nvSpPr>
        <p:spPr>
          <a:xfrm>
            <a:off x="2006211" y="2843695"/>
            <a:ext cx="2095938" cy="1293012"/>
          </a:xfrm>
          <a:custGeom>
            <a:avLst/>
            <a:gdLst>
              <a:gd name="connsiteX0" fmla="*/ 0 w 2095938"/>
              <a:gd name="connsiteY0" fmla="*/ 0 h 1293012"/>
              <a:gd name="connsiteX1" fmla="*/ 2095938 w 2095938"/>
              <a:gd name="connsiteY1" fmla="*/ 0 h 1293012"/>
              <a:gd name="connsiteX2" fmla="*/ 2095938 w 2095938"/>
              <a:gd name="connsiteY2" fmla="*/ 1293012 h 1293012"/>
              <a:gd name="connsiteX3" fmla="*/ 0 w 2095938"/>
              <a:gd name="connsiteY3" fmla="*/ 1293012 h 129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938" h="1293012">
                <a:moveTo>
                  <a:pt x="0" y="0"/>
                </a:moveTo>
                <a:lnTo>
                  <a:pt x="2095938" y="0"/>
                </a:lnTo>
                <a:lnTo>
                  <a:pt x="2095938" y="1293012"/>
                </a:lnTo>
                <a:lnTo>
                  <a:pt x="0" y="12930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5" name="Picture Placeholder 114"/>
          <p:cNvSpPr>
            <a:spLocks noGrp="1"/>
          </p:cNvSpPr>
          <p:nvPr>
            <p:ph type="pic" sz="quarter" idx="13" hasCustomPrompt="1"/>
          </p:nvPr>
        </p:nvSpPr>
        <p:spPr>
          <a:xfrm>
            <a:off x="6191668" y="2663043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2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2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2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9" name="Picture Placeholder 118"/>
          <p:cNvSpPr>
            <a:spLocks noGrp="1"/>
          </p:cNvSpPr>
          <p:nvPr>
            <p:ph type="pic" sz="quarter" idx="14" hasCustomPrompt="1"/>
          </p:nvPr>
        </p:nvSpPr>
        <p:spPr>
          <a:xfrm>
            <a:off x="7160165" y="3590508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605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1" hasCustomPrompt="1"/>
          </p:nvPr>
        </p:nvSpPr>
        <p:spPr>
          <a:xfrm>
            <a:off x="1442492" y="1512384"/>
            <a:ext cx="3278753" cy="1848634"/>
          </a:xfrm>
          <a:custGeom>
            <a:avLst/>
            <a:gdLst>
              <a:gd name="connsiteX0" fmla="*/ 0 w 3278753"/>
              <a:gd name="connsiteY0" fmla="*/ 0 h 1848634"/>
              <a:gd name="connsiteX1" fmla="*/ 3278753 w 3278753"/>
              <a:gd name="connsiteY1" fmla="*/ 0 h 1848634"/>
              <a:gd name="connsiteX2" fmla="*/ 3278753 w 3278753"/>
              <a:gd name="connsiteY2" fmla="*/ 1848634 h 1848634"/>
              <a:gd name="connsiteX3" fmla="*/ 0 w 3278753"/>
              <a:gd name="connsiteY3" fmla="*/ 1848634 h 18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753" h="1848634">
                <a:moveTo>
                  <a:pt x="0" y="0"/>
                </a:moveTo>
                <a:lnTo>
                  <a:pt x="3278753" y="0"/>
                </a:lnTo>
                <a:lnTo>
                  <a:pt x="3278753" y="1848634"/>
                </a:lnTo>
                <a:lnTo>
                  <a:pt x="0" y="184863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2" hasCustomPrompt="1"/>
          </p:nvPr>
        </p:nvSpPr>
        <p:spPr>
          <a:xfrm>
            <a:off x="3135001" y="2743320"/>
            <a:ext cx="2396169" cy="1478229"/>
          </a:xfrm>
          <a:custGeom>
            <a:avLst/>
            <a:gdLst>
              <a:gd name="connsiteX0" fmla="*/ 0 w 2396169"/>
              <a:gd name="connsiteY0" fmla="*/ 0 h 1478229"/>
              <a:gd name="connsiteX1" fmla="*/ 2396169 w 2396169"/>
              <a:gd name="connsiteY1" fmla="*/ 0 h 1478229"/>
              <a:gd name="connsiteX2" fmla="*/ 2396169 w 2396169"/>
              <a:gd name="connsiteY2" fmla="*/ 1478229 h 1478229"/>
              <a:gd name="connsiteX3" fmla="*/ 0 w 2396169"/>
              <a:gd name="connsiteY3" fmla="*/ 1478229 h 14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169" h="1478229">
                <a:moveTo>
                  <a:pt x="0" y="0"/>
                </a:moveTo>
                <a:lnTo>
                  <a:pt x="2396169" y="0"/>
                </a:lnTo>
                <a:lnTo>
                  <a:pt x="2396169" y="1478229"/>
                </a:lnTo>
                <a:lnTo>
                  <a:pt x="0" y="147822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487350" y="2663042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1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3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3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14" hasCustomPrompt="1"/>
          </p:nvPr>
        </p:nvSpPr>
        <p:spPr>
          <a:xfrm>
            <a:off x="1455846" y="3590507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99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00723" y="1964368"/>
            <a:ext cx="3406154" cy="2101302"/>
          </a:xfrm>
          <a:custGeom>
            <a:avLst/>
            <a:gdLst>
              <a:gd name="connsiteX0" fmla="*/ 0 w 3406154"/>
              <a:gd name="connsiteY0" fmla="*/ 0 h 2101302"/>
              <a:gd name="connsiteX1" fmla="*/ 3406154 w 3406154"/>
              <a:gd name="connsiteY1" fmla="*/ 0 h 2101302"/>
              <a:gd name="connsiteX2" fmla="*/ 3406154 w 3406154"/>
              <a:gd name="connsiteY2" fmla="*/ 2101302 h 2101302"/>
              <a:gd name="connsiteX3" fmla="*/ 0 w 3406154"/>
              <a:gd name="connsiteY3" fmla="*/ 2101302 h 21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154" h="2101302">
                <a:moveTo>
                  <a:pt x="0" y="0"/>
                </a:moveTo>
                <a:lnTo>
                  <a:pt x="3406154" y="0"/>
                </a:lnTo>
                <a:lnTo>
                  <a:pt x="3406154" y="2101302"/>
                </a:lnTo>
                <a:lnTo>
                  <a:pt x="0" y="210130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480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440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26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09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2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5824730" y="793907"/>
            <a:ext cx="2814826" cy="3533169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4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4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595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3873909" y="2301708"/>
            <a:ext cx="1396182" cy="1625964"/>
          </a:xfrm>
          <a:custGeom>
            <a:avLst/>
            <a:gdLst>
              <a:gd name="connsiteX0" fmla="*/ 0 w 1396182"/>
              <a:gd name="connsiteY0" fmla="*/ 0 h 1625964"/>
              <a:gd name="connsiteX1" fmla="*/ 1396182 w 1396182"/>
              <a:gd name="connsiteY1" fmla="*/ 0 h 1625964"/>
              <a:gd name="connsiteX2" fmla="*/ 1396182 w 1396182"/>
              <a:gd name="connsiteY2" fmla="*/ 1625964 h 1625964"/>
              <a:gd name="connsiteX3" fmla="*/ 0 w 1396182"/>
              <a:gd name="connsiteY3" fmla="*/ 1625964 h 16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182" h="1625964">
                <a:moveTo>
                  <a:pt x="0" y="0"/>
                </a:moveTo>
                <a:lnTo>
                  <a:pt x="1396182" y="0"/>
                </a:lnTo>
                <a:lnTo>
                  <a:pt x="1396182" y="1625964"/>
                </a:lnTo>
                <a:lnTo>
                  <a:pt x="0" y="162596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4" hasCustomPrompt="1"/>
          </p:nvPr>
        </p:nvSpPr>
        <p:spPr>
          <a:xfrm>
            <a:off x="2830471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5" hasCustomPrompt="1"/>
          </p:nvPr>
        </p:nvSpPr>
        <p:spPr>
          <a:xfrm>
            <a:off x="5306029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58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843609" y="1956797"/>
            <a:ext cx="3474064" cy="2143199"/>
          </a:xfrm>
          <a:custGeom>
            <a:avLst/>
            <a:gdLst>
              <a:gd name="connsiteX0" fmla="*/ 0 w 3474064"/>
              <a:gd name="connsiteY0" fmla="*/ 0 h 2143199"/>
              <a:gd name="connsiteX1" fmla="*/ 3474064 w 3474064"/>
              <a:gd name="connsiteY1" fmla="*/ 0 h 2143199"/>
              <a:gd name="connsiteX2" fmla="*/ 3474064 w 3474064"/>
              <a:gd name="connsiteY2" fmla="*/ 2143199 h 2143199"/>
              <a:gd name="connsiteX3" fmla="*/ 0 w 3474064"/>
              <a:gd name="connsiteY3" fmla="*/ 2143199 h 21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064" h="2143199">
                <a:moveTo>
                  <a:pt x="0" y="0"/>
                </a:moveTo>
                <a:lnTo>
                  <a:pt x="3474064" y="0"/>
                </a:lnTo>
                <a:lnTo>
                  <a:pt x="3474064" y="2143199"/>
                </a:lnTo>
                <a:lnTo>
                  <a:pt x="0" y="21431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38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601551" y="1524648"/>
            <a:ext cx="3929561" cy="2215575"/>
          </a:xfrm>
          <a:custGeom>
            <a:avLst/>
            <a:gdLst>
              <a:gd name="connsiteX0" fmla="*/ 0 w 3929561"/>
              <a:gd name="connsiteY0" fmla="*/ 0 h 2215575"/>
              <a:gd name="connsiteX1" fmla="*/ 3929561 w 3929561"/>
              <a:gd name="connsiteY1" fmla="*/ 0 h 2215575"/>
              <a:gd name="connsiteX2" fmla="*/ 3929561 w 3929561"/>
              <a:gd name="connsiteY2" fmla="*/ 2215575 h 2215575"/>
              <a:gd name="connsiteX3" fmla="*/ 0 w 3929561"/>
              <a:gd name="connsiteY3" fmla="*/ 2215575 h 22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561" h="2215575">
                <a:moveTo>
                  <a:pt x="0" y="0"/>
                </a:moveTo>
                <a:lnTo>
                  <a:pt x="3929561" y="0"/>
                </a:lnTo>
                <a:lnTo>
                  <a:pt x="3929561" y="2215575"/>
                </a:lnTo>
                <a:lnTo>
                  <a:pt x="0" y="22155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660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24974" y="1606653"/>
            <a:ext cx="3717746" cy="2961876"/>
          </a:xfrm>
          <a:custGeom>
            <a:avLst/>
            <a:gdLst>
              <a:gd name="connsiteX0" fmla="*/ 16487 w 3717746"/>
              <a:gd name="connsiteY0" fmla="*/ 0 h 2961876"/>
              <a:gd name="connsiteX1" fmla="*/ 3701260 w 3717746"/>
              <a:gd name="connsiteY1" fmla="*/ 2750 h 2961876"/>
              <a:gd name="connsiteX2" fmla="*/ 3717746 w 3717746"/>
              <a:gd name="connsiteY2" fmla="*/ 16501 h 2961876"/>
              <a:gd name="connsiteX3" fmla="*/ 3714998 w 3717746"/>
              <a:gd name="connsiteY3" fmla="*/ 2948126 h 2961876"/>
              <a:gd name="connsiteX4" fmla="*/ 3698512 w 3717746"/>
              <a:gd name="connsiteY4" fmla="*/ 2961876 h 2961876"/>
              <a:gd name="connsiteX5" fmla="*/ 13739 w 3717746"/>
              <a:gd name="connsiteY5" fmla="*/ 2961876 h 2961876"/>
              <a:gd name="connsiteX6" fmla="*/ 0 w 3717746"/>
              <a:gd name="connsiteY6" fmla="*/ 2945375 h 2961876"/>
              <a:gd name="connsiteX7" fmla="*/ 0 w 3717746"/>
              <a:gd name="connsiteY7" fmla="*/ 16501 h 2961876"/>
              <a:gd name="connsiteX8" fmla="*/ 16487 w 3717746"/>
              <a:gd name="connsiteY8" fmla="*/ 0 h 29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7746" h="2961876">
                <a:moveTo>
                  <a:pt x="16487" y="0"/>
                </a:moveTo>
                <a:cubicBezTo>
                  <a:pt x="3701260" y="2750"/>
                  <a:pt x="3701260" y="2750"/>
                  <a:pt x="3701260" y="2750"/>
                </a:cubicBezTo>
                <a:cubicBezTo>
                  <a:pt x="3709503" y="2750"/>
                  <a:pt x="3717746" y="8250"/>
                  <a:pt x="3717746" y="16501"/>
                </a:cubicBezTo>
                <a:cubicBezTo>
                  <a:pt x="3714998" y="2948126"/>
                  <a:pt x="3714998" y="2948126"/>
                  <a:pt x="3714998" y="2948126"/>
                </a:cubicBezTo>
                <a:cubicBezTo>
                  <a:pt x="3714998" y="2956376"/>
                  <a:pt x="3709503" y="2961876"/>
                  <a:pt x="3698512" y="2961876"/>
                </a:cubicBezTo>
                <a:cubicBezTo>
                  <a:pt x="13739" y="2961876"/>
                  <a:pt x="13739" y="2961876"/>
                  <a:pt x="13739" y="2961876"/>
                </a:cubicBezTo>
                <a:cubicBezTo>
                  <a:pt x="5495" y="2961876"/>
                  <a:pt x="0" y="2953626"/>
                  <a:pt x="0" y="2945375"/>
                </a:cubicBezTo>
                <a:cubicBezTo>
                  <a:pt x="0" y="16501"/>
                  <a:pt x="0" y="16501"/>
                  <a:pt x="0" y="16501"/>
                </a:cubicBezTo>
                <a:cubicBezTo>
                  <a:pt x="0" y="8250"/>
                  <a:pt x="8243" y="0"/>
                  <a:pt x="1648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06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291842" y="2053247"/>
            <a:ext cx="2562375" cy="3090252"/>
          </a:xfrm>
          <a:custGeom>
            <a:avLst/>
            <a:gdLst>
              <a:gd name="connsiteX0" fmla="*/ 2562375 w 2562375"/>
              <a:gd name="connsiteY0" fmla="*/ 0 h 3090252"/>
              <a:gd name="connsiteX1" fmla="*/ 2562375 w 2562375"/>
              <a:gd name="connsiteY1" fmla="*/ 3090252 h 3090252"/>
              <a:gd name="connsiteX2" fmla="*/ 0 w 2562375"/>
              <a:gd name="connsiteY2" fmla="*/ 3090252 h 3090252"/>
              <a:gd name="connsiteX3" fmla="*/ 0 w 2562375"/>
              <a:gd name="connsiteY3" fmla="*/ 3018 h 309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375" h="3090252">
                <a:moveTo>
                  <a:pt x="2562375" y="0"/>
                </a:moveTo>
                <a:lnTo>
                  <a:pt x="2562375" y="3090252"/>
                </a:lnTo>
                <a:lnTo>
                  <a:pt x="0" y="3090252"/>
                </a:lnTo>
                <a:lnTo>
                  <a:pt x="0" y="3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668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8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111" r:id="rId4"/>
    <p:sldLayoutId id="2147484084" r:id="rId5"/>
    <p:sldLayoutId id="2147484085" r:id="rId6"/>
    <p:sldLayoutId id="2147484096" r:id="rId7"/>
    <p:sldLayoutId id="2147484130" r:id="rId8"/>
    <p:sldLayoutId id="2147484131" r:id="rId9"/>
    <p:sldLayoutId id="2147484097" r:id="rId10"/>
    <p:sldLayoutId id="2147484122" r:id="rId11"/>
    <p:sldLayoutId id="2147484123" r:id="rId12"/>
    <p:sldLayoutId id="2147484098" r:id="rId13"/>
    <p:sldLayoutId id="2147484088" r:id="rId14"/>
    <p:sldLayoutId id="2147484089" r:id="rId15"/>
    <p:sldLayoutId id="2147484090" r:id="rId16"/>
    <p:sldLayoutId id="2147484120" r:id="rId17"/>
    <p:sldLayoutId id="2147484121" r:id="rId18"/>
    <p:sldLayoutId id="2147484087" r:id="rId19"/>
    <p:sldLayoutId id="2147484099" r:id="rId20"/>
    <p:sldLayoutId id="2147484086" r:id="rId21"/>
    <p:sldLayoutId id="2147484035" r:id="rId22"/>
    <p:sldLayoutId id="2147484092" r:id="rId23"/>
    <p:sldLayoutId id="2147484118" r:id="rId24"/>
    <p:sldLayoutId id="2147484119" r:id="rId25"/>
    <p:sldLayoutId id="2147484127" r:id="rId26"/>
    <p:sldLayoutId id="2147484128" r:id="rId27"/>
    <p:sldLayoutId id="2147484129" r:id="rId28"/>
    <p:sldLayoutId id="2147484094" r:id="rId29"/>
    <p:sldLayoutId id="2147484132" r:id="rId30"/>
    <p:sldLayoutId id="2147484095" r:id="rId31"/>
    <p:sldLayoutId id="2147484112" r:id="rId32"/>
    <p:sldLayoutId id="2147484113" r:id="rId33"/>
    <p:sldLayoutId id="2147484114" r:id="rId34"/>
    <p:sldLayoutId id="2147484115" r:id="rId35"/>
    <p:sldLayoutId id="2147484116" r:id="rId36"/>
    <p:sldLayoutId id="2147484117" r:id="rId37"/>
    <p:sldLayoutId id="2147484041" r:id="rId38"/>
    <p:sldLayoutId id="2147484126" r:id="rId39"/>
    <p:sldLayoutId id="2147484030" r:id="rId40"/>
    <p:sldLayoutId id="2147484124" r:id="rId41"/>
    <p:sldLayoutId id="2147484125" r:id="rId42"/>
    <p:sldLayoutId id="2147484109" r:id="rId43"/>
    <p:sldLayoutId id="2147484110" r:id="rId44"/>
    <p:sldLayoutId id="2147484093" r:id="rId45"/>
    <p:sldLayoutId id="2147484034" r:id="rId46"/>
    <p:sldLayoutId id="2147484091" r:id="rId47"/>
    <p:sldLayoutId id="2147484105" r:id="rId48"/>
    <p:sldLayoutId id="2147484106" r:id="rId49"/>
    <p:sldLayoutId id="2147484107" r:id="rId50"/>
    <p:sldLayoutId id="2147484108" r:id="rId51"/>
    <p:sldLayoutId id="2147484152" r:id="rId52"/>
    <p:sldLayoutId id="2147484159" r:id="rId53"/>
    <p:sldLayoutId id="2147484154" r:id="rId54"/>
    <p:sldLayoutId id="2147484161" r:id="rId55"/>
    <p:sldLayoutId id="2147484153" r:id="rId56"/>
    <p:sldLayoutId id="2147484164" r:id="rId57"/>
    <p:sldLayoutId id="2147484155" r:id="rId58"/>
    <p:sldLayoutId id="2147484157" r:id="rId59"/>
    <p:sldLayoutId id="2147484158" r:id="rId60"/>
    <p:sldLayoutId id="2147484166" r:id="rId61"/>
    <p:sldLayoutId id="2147484156" r:id="rId62"/>
    <p:sldLayoutId id="2147484163" r:id="rId63"/>
    <p:sldLayoutId id="2147484162" r:id="rId64"/>
    <p:sldLayoutId id="2147484160" r:id="rId65"/>
    <p:sldLayoutId id="2147484168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2485785"/>
            <a:ext cx="41748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3" name="Group 3"/>
          <p:cNvGrpSpPr/>
          <p:nvPr/>
        </p:nvGrpSpPr>
        <p:grpSpPr>
          <a:xfrm>
            <a:off x="5422485" y="514350"/>
            <a:ext cx="3207166" cy="4114800"/>
            <a:chOff x="0" y="0"/>
            <a:chExt cx="993748" cy="1274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3748" cy="1274980"/>
            </a:xfrm>
            <a:custGeom>
              <a:avLst/>
              <a:gdLst/>
              <a:ahLst/>
              <a:cxnLst/>
              <a:rect l="l" t="t" r="r" b="b"/>
              <a:pathLst>
                <a:path w="993748" h="1274980">
                  <a:moveTo>
                    <a:pt x="24139" y="0"/>
                  </a:moveTo>
                  <a:lnTo>
                    <a:pt x="969608" y="0"/>
                  </a:lnTo>
                  <a:cubicBezTo>
                    <a:pt x="982940" y="0"/>
                    <a:pt x="993748" y="10808"/>
                    <a:pt x="993748" y="24139"/>
                  </a:cubicBezTo>
                  <a:lnTo>
                    <a:pt x="993748" y="1250841"/>
                  </a:lnTo>
                  <a:cubicBezTo>
                    <a:pt x="993748" y="1264173"/>
                    <a:pt x="982940" y="1274980"/>
                    <a:pt x="969608" y="1274980"/>
                  </a:cubicBezTo>
                  <a:lnTo>
                    <a:pt x="24139" y="1274980"/>
                  </a:lnTo>
                  <a:cubicBezTo>
                    <a:pt x="10808" y="1274980"/>
                    <a:pt x="0" y="1264173"/>
                    <a:pt x="0" y="1250841"/>
                  </a:cubicBezTo>
                  <a:lnTo>
                    <a:pt x="0" y="24139"/>
                  </a:lnTo>
                  <a:cubicBezTo>
                    <a:pt x="0" y="10808"/>
                    <a:pt x="10808" y="0"/>
                    <a:pt x="24139" y="0"/>
                  </a:cubicBezTo>
                  <a:close/>
                </a:path>
              </a:pathLst>
            </a:custGeom>
            <a:blipFill>
              <a:blip r:embed="rId2"/>
              <a:stretch>
                <a:fillRect t="-8383" b="-8383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1133" y="4919663"/>
            <a:ext cx="9726266" cy="1543050"/>
            <a:chOff x="0" y="0"/>
            <a:chExt cx="512330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3301" cy="812800"/>
            </a:xfrm>
            <a:custGeom>
              <a:avLst/>
              <a:gdLst/>
              <a:ahLst/>
              <a:cxnLst/>
              <a:rect l="l" t="t" r="r" b="b"/>
              <a:pathLst>
                <a:path w="5123301" h="812800">
                  <a:moveTo>
                    <a:pt x="0" y="0"/>
                  </a:moveTo>
                  <a:lnTo>
                    <a:pt x="5123301" y="0"/>
                  </a:lnTo>
                  <a:lnTo>
                    <a:pt x="51233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10230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123301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70"/>
                </a:lnSpc>
              </a:pPr>
              <a:endParaRPr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350" y="1902292"/>
            <a:ext cx="434586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5"/>
              </a:lnSpc>
            </a:pPr>
            <a:r>
              <a:rPr lang="en-US" sz="4132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ROUNDTABLE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586" y="2648202"/>
            <a:ext cx="466725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Welcome to today’s peer-to-peer learning and collaboration session.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 are excited to have you with us!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5B78F-3D59-34B4-8D79-52A2A0A3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81104"/>
            <a:ext cx="2508722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9FC00-7590-AF2E-0D6D-EA37C113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E18AAB-7814-23A9-E753-7D014E48E160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116D5EB1-3F0B-D2B0-D590-3E7EA8CA48F5}"/>
              </a:ext>
            </a:extLst>
          </p:cNvPr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Overcoming Barriers &amp; Building Buy-In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D79C-5027-EF23-713D-B7C42BCF3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4B861-C057-D280-3A29-42A6F5C47B84}"/>
              </a:ext>
            </a:extLst>
          </p:cNvPr>
          <p:cNvSpPr txBox="1"/>
          <p:nvPr/>
        </p:nvSpPr>
        <p:spPr>
          <a:xfrm>
            <a:off x="1297598" y="1257150"/>
            <a:ext cx="6929804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Leaders may see coaching as remedial, not developmental.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Reframe: Coaching as growth, confidence, and strategy.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ROI metrics: retention, engagement, performance.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Build leader confidence with simple coaching models.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F58F7-2349-39FE-F272-A438F6AF13DA}"/>
              </a:ext>
            </a:extLst>
          </p:cNvPr>
          <p:cNvSpPr txBox="1"/>
          <p:nvPr/>
        </p:nvSpPr>
        <p:spPr>
          <a:xfrm>
            <a:off x="496370" y="3286963"/>
            <a:ext cx="8190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ublic Sans" panose="020B0604020202020204" charset="0"/>
              </a:rPr>
              <a:t>Discussion: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Public Sans" panose="020B0604020202020204" charset="0"/>
              </a:rPr>
              <a:t>How are you preparing leaders to be good coaches?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Public Sans" panose="020B060402020202020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Public Sans" panose="020B0604020202020204" charset="0"/>
              </a:rPr>
              <a:t>What resistance do you encounter from leaders?</a:t>
            </a:r>
          </a:p>
          <a:p>
            <a:pPr algn="ctr"/>
            <a:endParaRPr lang="en-US" b="1" dirty="0">
              <a:solidFill>
                <a:srgbClr val="C00000"/>
              </a:solidFill>
              <a:latin typeface="Public Sans" panose="020B060402020202020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Public Sans" panose="020B0604020202020204" charset="0"/>
              </a:rPr>
              <a:t>What messaging works to position coaching as strategic?</a:t>
            </a:r>
          </a:p>
        </p:txBody>
      </p:sp>
    </p:spTree>
    <p:extLst>
      <p:ext uri="{BB962C8B-B14F-4D97-AF65-F5344CB8AC3E}">
        <p14:creationId xmlns:p14="http://schemas.microsoft.com/office/powerpoint/2010/main" val="31832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Wrap-up &amp; Next Steps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334928"/>
            <a:ext cx="8460406" cy="31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ublic Sans" panose="020B0604020202020204" charset="0"/>
              </a:rPr>
              <a:t>Key Takeaways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Coaching is most effective when embedded in development programs.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Leaders (not just HR) must own coaching.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Integrating coaching strengthens engagement, readiness, and retention.</a:t>
            </a:r>
          </a:p>
        </p:txBody>
      </p:sp>
    </p:spTree>
    <p:extLst>
      <p:ext uri="{BB962C8B-B14F-4D97-AF65-F5344CB8AC3E}">
        <p14:creationId xmlns:p14="http://schemas.microsoft.com/office/powerpoint/2010/main" val="16300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latin typeface="+mj-lt"/>
              </a:rPr>
              <a:t>Open Q&amp;A</a:t>
            </a:r>
            <a:endParaRPr lang="en-US" sz="32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52500" y="245398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Public Sans" panose="020B0604020202020204" charset="0"/>
              </a:rPr>
              <a:t>What’s one action item you’ll take back to expand coaching in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17699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2801" y="706116"/>
            <a:ext cx="2129048" cy="3731268"/>
            <a:chOff x="0" y="0"/>
            <a:chExt cx="659690" cy="1156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9690" cy="1156142"/>
            </a:xfrm>
            <a:custGeom>
              <a:avLst/>
              <a:gdLst/>
              <a:ahLst/>
              <a:cxnLst/>
              <a:rect l="l" t="t" r="r" b="b"/>
              <a:pathLst>
                <a:path w="659690" h="1156142">
                  <a:moveTo>
                    <a:pt x="36363" y="0"/>
                  </a:moveTo>
                  <a:lnTo>
                    <a:pt x="623327" y="0"/>
                  </a:lnTo>
                  <a:cubicBezTo>
                    <a:pt x="643410" y="0"/>
                    <a:pt x="659690" y="16280"/>
                    <a:pt x="659690" y="36363"/>
                  </a:cubicBezTo>
                  <a:lnTo>
                    <a:pt x="659690" y="1119779"/>
                  </a:lnTo>
                  <a:cubicBezTo>
                    <a:pt x="659690" y="1129423"/>
                    <a:pt x="655859" y="1138672"/>
                    <a:pt x="649040" y="1145492"/>
                  </a:cubicBezTo>
                  <a:cubicBezTo>
                    <a:pt x="642220" y="1152311"/>
                    <a:pt x="632971" y="1156142"/>
                    <a:pt x="623327" y="1156142"/>
                  </a:cubicBezTo>
                  <a:lnTo>
                    <a:pt x="36363" y="1156142"/>
                  </a:lnTo>
                  <a:cubicBezTo>
                    <a:pt x="16280" y="1156142"/>
                    <a:pt x="0" y="1139862"/>
                    <a:pt x="0" y="1119779"/>
                  </a:cubicBezTo>
                  <a:lnTo>
                    <a:pt x="0" y="36363"/>
                  </a:lnTo>
                  <a:cubicBezTo>
                    <a:pt x="0" y="16280"/>
                    <a:pt x="16280" y="0"/>
                    <a:pt x="36363" y="0"/>
                  </a:cubicBezTo>
                  <a:close/>
                </a:path>
              </a:pathLst>
            </a:custGeom>
            <a:blipFill>
              <a:blip r:embed="rId3"/>
              <a:stretch>
                <a:fillRect l="-31154" r="-131728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-75852" y="523875"/>
            <a:ext cx="929570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AutoShape 5"/>
          <p:cNvSpPr/>
          <p:nvPr/>
        </p:nvSpPr>
        <p:spPr>
          <a:xfrm>
            <a:off x="-75852" y="4638675"/>
            <a:ext cx="929570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6" name="TextBox 6"/>
          <p:cNvSpPr txBox="1"/>
          <p:nvPr/>
        </p:nvSpPr>
        <p:spPr>
          <a:xfrm>
            <a:off x="514350" y="2072440"/>
            <a:ext cx="284959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350" y="2631958"/>
            <a:ext cx="328383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 heartfelt thank you to each participant for your active participation and valuable contributions.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00603" y="706116"/>
            <a:ext cx="2129048" cy="3731268"/>
            <a:chOff x="0" y="0"/>
            <a:chExt cx="659690" cy="1156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9690" cy="1156142"/>
            </a:xfrm>
            <a:custGeom>
              <a:avLst/>
              <a:gdLst/>
              <a:ahLst/>
              <a:cxnLst/>
              <a:rect l="l" t="t" r="r" b="b"/>
              <a:pathLst>
                <a:path w="659690" h="1156142">
                  <a:moveTo>
                    <a:pt x="36363" y="0"/>
                  </a:moveTo>
                  <a:lnTo>
                    <a:pt x="623327" y="0"/>
                  </a:lnTo>
                  <a:cubicBezTo>
                    <a:pt x="643410" y="0"/>
                    <a:pt x="659690" y="16280"/>
                    <a:pt x="659690" y="36363"/>
                  </a:cubicBezTo>
                  <a:lnTo>
                    <a:pt x="659690" y="1119779"/>
                  </a:lnTo>
                  <a:cubicBezTo>
                    <a:pt x="659690" y="1129423"/>
                    <a:pt x="655859" y="1138672"/>
                    <a:pt x="649040" y="1145492"/>
                  </a:cubicBezTo>
                  <a:cubicBezTo>
                    <a:pt x="642220" y="1152311"/>
                    <a:pt x="632971" y="1156142"/>
                    <a:pt x="623327" y="1156142"/>
                  </a:cubicBezTo>
                  <a:lnTo>
                    <a:pt x="36363" y="1156142"/>
                  </a:lnTo>
                  <a:cubicBezTo>
                    <a:pt x="16280" y="1156142"/>
                    <a:pt x="0" y="1139862"/>
                    <a:pt x="0" y="1119779"/>
                  </a:cubicBezTo>
                  <a:lnTo>
                    <a:pt x="0" y="36363"/>
                  </a:lnTo>
                  <a:cubicBezTo>
                    <a:pt x="0" y="16280"/>
                    <a:pt x="16280" y="0"/>
                    <a:pt x="36363" y="0"/>
                  </a:cubicBezTo>
                  <a:close/>
                </a:path>
              </a:pathLst>
            </a:custGeom>
            <a:blipFill>
              <a:blip r:embed="rId3"/>
              <a:stretch>
                <a:fillRect l="-137706" r="-2517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B994DB-99FB-E205-023A-97BB67021878}"/>
              </a:ext>
            </a:extLst>
          </p:cNvPr>
          <p:cNvSpPr txBox="1"/>
          <p:nvPr/>
        </p:nvSpPr>
        <p:spPr>
          <a:xfrm>
            <a:off x="279573" y="4802348"/>
            <a:ext cx="155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314-754-0236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31A1A-07D5-5405-B5BF-5C3AD7D7824F}"/>
              </a:ext>
            </a:extLst>
          </p:cNvPr>
          <p:cNvSpPr txBox="1"/>
          <p:nvPr/>
        </p:nvSpPr>
        <p:spPr>
          <a:xfrm>
            <a:off x="3363946" y="4783169"/>
            <a:ext cx="21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Solutions.team@aaimea.org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C97FE-141E-FCBB-F24D-3E4785E0E392}"/>
              </a:ext>
            </a:extLst>
          </p:cNvPr>
          <p:cNvSpPr txBox="1"/>
          <p:nvPr/>
        </p:nvSpPr>
        <p:spPr>
          <a:xfrm>
            <a:off x="7277100" y="4783169"/>
            <a:ext cx="166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www.aaimea.org</a:t>
            </a:r>
          </a:p>
        </p:txBody>
      </p:sp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E9179159-E3DF-174A-846F-3052BE4E9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38250"/>
            <a:ext cx="1922344" cy="6015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33006" cy="5143500"/>
            <a:chOff x="0" y="0"/>
            <a:chExt cx="23350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081" cy="2709333"/>
            </a:xfrm>
            <a:custGeom>
              <a:avLst/>
              <a:gdLst/>
              <a:ahLst/>
              <a:cxnLst/>
              <a:rect l="l" t="t" r="r" b="b"/>
              <a:pathLst>
                <a:path w="2335081" h="2709333">
                  <a:moveTo>
                    <a:pt x="0" y="0"/>
                  </a:moveTo>
                  <a:lnTo>
                    <a:pt x="2335081" y="0"/>
                  </a:lnTo>
                  <a:lnTo>
                    <a:pt x="23350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35081" cy="27664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7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2920" y="514350"/>
            <a:ext cx="3207166" cy="4114800"/>
            <a:chOff x="0" y="0"/>
            <a:chExt cx="993748" cy="1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3748" cy="1274980"/>
            </a:xfrm>
            <a:custGeom>
              <a:avLst/>
              <a:gdLst/>
              <a:ahLst/>
              <a:cxnLst/>
              <a:rect l="l" t="t" r="r" b="b"/>
              <a:pathLst>
                <a:path w="993748" h="1274980">
                  <a:moveTo>
                    <a:pt x="24139" y="0"/>
                  </a:moveTo>
                  <a:lnTo>
                    <a:pt x="969608" y="0"/>
                  </a:lnTo>
                  <a:cubicBezTo>
                    <a:pt x="982940" y="0"/>
                    <a:pt x="993748" y="10808"/>
                    <a:pt x="993748" y="24139"/>
                  </a:cubicBezTo>
                  <a:lnTo>
                    <a:pt x="993748" y="1250841"/>
                  </a:lnTo>
                  <a:cubicBezTo>
                    <a:pt x="993748" y="1264173"/>
                    <a:pt x="982940" y="1274980"/>
                    <a:pt x="969608" y="1274980"/>
                  </a:cubicBezTo>
                  <a:lnTo>
                    <a:pt x="24139" y="1274980"/>
                  </a:lnTo>
                  <a:cubicBezTo>
                    <a:pt x="10808" y="1274980"/>
                    <a:pt x="0" y="1264173"/>
                    <a:pt x="0" y="1250841"/>
                  </a:cubicBezTo>
                  <a:lnTo>
                    <a:pt x="0" y="24139"/>
                  </a:lnTo>
                  <a:cubicBezTo>
                    <a:pt x="0" y="10808"/>
                    <a:pt x="10808" y="0"/>
                    <a:pt x="24139" y="0"/>
                  </a:cubicBezTo>
                  <a:close/>
                </a:path>
              </a:pathLst>
            </a:custGeom>
            <a:blipFill>
              <a:blip r:embed="rId3"/>
              <a:stretch>
                <a:fillRect l="-26148" r="-66301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29658" y="1854925"/>
            <a:ext cx="324540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Today’s </a:t>
            </a:r>
          </a:p>
          <a:p>
            <a:pPr algn="ctr"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99209" y="2834769"/>
            <a:ext cx="3306299" cy="15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Integrating Coaching with Development Programs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8881236" y="-1394687"/>
            <a:ext cx="0" cy="79328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pic>
        <p:nvPicPr>
          <p:cNvPr id="11" name="Picture 10" descr="A red and black logo&#10;&#10;AI-generated content may be incorrect.">
            <a:extLst>
              <a:ext uri="{FF2B5EF4-FFF2-40B4-BE49-F238E27FC236}">
                <a16:creationId xmlns:a16="http://schemas.microsoft.com/office/drawing/2014/main" id="{74C0F243-6EC1-3BB3-775E-792553D26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4" b="36666"/>
          <a:stretch>
            <a:fillRect/>
          </a:stretch>
        </p:blipFill>
        <p:spPr>
          <a:xfrm>
            <a:off x="98570" y="4862488"/>
            <a:ext cx="1028700" cy="281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Public Sans" panose="020B0604020202020204" charset="0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Public Sans" panose="020B0604020202020204" charset="0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14399" y="1428750"/>
            <a:ext cx="7562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Welcome &amp; Framing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Today’s Topic:  Integrating Coaching with Development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Coaching as a Strategic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Integration with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Group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Leveraging AI in Coaching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Overcoming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Closing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924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5E3D-19A6-3EB7-46FD-570B8303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57776B-F78C-0A13-A5A1-582BED72FBAB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Coaching: Beyond HR’s Fix-It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7E455-70F4-EDC8-28D3-8960E44C0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271B4-E954-D74A-4C6E-2C917C886C62}"/>
              </a:ext>
            </a:extLst>
          </p:cNvPr>
          <p:cNvSpPr txBox="1"/>
          <p:nvPr/>
        </p:nvSpPr>
        <p:spPr>
          <a:xfrm>
            <a:off x="287594" y="1208523"/>
            <a:ext cx="8533272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Coaching is often misunderstood as remedial.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True impact: developing leaders, not just correcting performance.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Coaching belongs in leadership’s toolkit – NOT JUST HR’s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Public Sans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Is coaching used proactively (development) or reactively (performance) in your organization?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Who thinks their org does this well?</a:t>
            </a:r>
          </a:p>
        </p:txBody>
      </p:sp>
    </p:spTree>
    <p:extLst>
      <p:ext uri="{BB962C8B-B14F-4D97-AF65-F5344CB8AC3E}">
        <p14:creationId xmlns:p14="http://schemas.microsoft.com/office/powerpoint/2010/main" val="36736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Strategic Value of Coaching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1339364" y="1244590"/>
            <a:ext cx="642972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Builds leadership bench strength.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Reinforces learning into behavior change.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Creates consistency in leadership expectations.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Accelerates readiness for future roles.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7794C-73B5-B26C-C18F-7CA90F2889BC}"/>
              </a:ext>
            </a:extLst>
          </p:cNvPr>
          <p:cNvSpPr txBox="1"/>
          <p:nvPr/>
        </p:nvSpPr>
        <p:spPr>
          <a:xfrm>
            <a:off x="760061" y="3171020"/>
            <a:ext cx="75883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What leadership challenges could be better addressed through coaching?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Public Sans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How have you seen coaching tied (or not tied) to development initiatives?</a:t>
            </a:r>
          </a:p>
        </p:txBody>
      </p:sp>
    </p:spTree>
    <p:extLst>
      <p:ext uri="{BB962C8B-B14F-4D97-AF65-F5344CB8AC3E}">
        <p14:creationId xmlns:p14="http://schemas.microsoft.com/office/powerpoint/2010/main" val="2384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0ACA-EAB8-7E7A-A8AB-5B67BC48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BE17C5-6D52-64C8-A765-EEE1EDD5070F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4983C1E-4BEC-0131-87CA-CC87E1BD62A6}"/>
              </a:ext>
            </a:extLst>
          </p:cNvPr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Where Coaching Fits in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75447-9D38-29AA-0958-FFB56A47E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F1B23-27EA-3543-8F7A-D839CEFFF469}"/>
              </a:ext>
            </a:extLst>
          </p:cNvPr>
          <p:cNvSpPr txBox="1"/>
          <p:nvPr/>
        </p:nvSpPr>
        <p:spPr>
          <a:xfrm>
            <a:off x="1213528" y="1244590"/>
            <a:ext cx="709794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Touchpoints: Onboarding, Leadership Training, Succession Planning, Engagement.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Boosts transfer of training and accountability.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Leaders who coach create stronger cultures.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E1F3E-D36D-C7B7-661B-533730F41750}"/>
              </a:ext>
            </a:extLst>
          </p:cNvPr>
          <p:cNvSpPr txBox="1"/>
          <p:nvPr/>
        </p:nvSpPr>
        <p:spPr>
          <a:xfrm>
            <a:off x="592852" y="3405311"/>
            <a:ext cx="79582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What programs would benefit most from integrated coaching?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Public Sans" panose="020B060402020202020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How can HR position coaching as a leadership role, not just HR’s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26172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Group Activity: Coaching Integration Map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797169" y="1357446"/>
            <a:ext cx="7549662" cy="334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ublic Sans" panose="020B0604020202020204" charset="0"/>
              </a:rPr>
              <a:t>Break into small groups of 4-5.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ublic Sans" panose="020B0604020202020204" charset="0"/>
              </a:rPr>
              <a:t>Map where coaching can be integrated into: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Onboarding, Leadership, Succession Planning, Employee Engagement, Performance Management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ublic Sans" panose="020B0604020202020204" charset="0"/>
              </a:rPr>
              <a:t>Identify one barrier and one best practice.</a:t>
            </a:r>
          </a:p>
        </p:txBody>
      </p:sp>
    </p:spTree>
    <p:extLst>
      <p:ext uri="{BB962C8B-B14F-4D97-AF65-F5344CB8AC3E}">
        <p14:creationId xmlns:p14="http://schemas.microsoft.com/office/powerpoint/2010/main" val="23356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861D-12D5-0D66-15A7-284256F9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3091A0-44D8-641B-2E76-B6B6FCFC0607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F09698CF-C2FF-E34A-65A3-0B77CF830F63}"/>
              </a:ext>
            </a:extLst>
          </p:cNvPr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Tools to Support Coaching Conversations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9C584-E09D-0A86-1DD7-1AC9979CB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03DC9-527A-7D93-26A4-6510A58EBE81}"/>
              </a:ext>
            </a:extLst>
          </p:cNvPr>
          <p:cNvSpPr txBox="1"/>
          <p:nvPr/>
        </p:nvSpPr>
        <p:spPr>
          <a:xfrm>
            <a:off x="265630" y="1289180"/>
            <a:ext cx="8175718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Public Sans" panose="020B0604020202020204" charset="0"/>
              </a:rPr>
              <a:t>Assessments: The Most Powerful Coaching Tool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Provide objective insights into communication style, strengths, and blind spots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Give managers a shared language to discuss development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Help tailor coaching conversations to the individual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Useful in onboarding, leadership development, and performance conversations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A7DD-B630-7A8B-EDBC-72AA481F2B53}"/>
              </a:ext>
            </a:extLst>
          </p:cNvPr>
          <p:cNvSpPr txBox="1"/>
          <p:nvPr/>
        </p:nvSpPr>
        <p:spPr>
          <a:xfrm>
            <a:off x="381000" y="4357063"/>
            <a:ext cx="819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What effective tools/assessments have you used in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2990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17EE-D43C-9252-FA5D-1FAB468FD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9202AF-344F-730B-7C51-D6EA6037B4D2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ECBC45D-6EDC-3EB2-D391-1F71DA0625FE}"/>
              </a:ext>
            </a:extLst>
          </p:cNvPr>
          <p:cNvSpPr txBox="1">
            <a:spLocks/>
          </p:cNvSpPr>
          <p:nvPr/>
        </p:nvSpPr>
        <p:spPr>
          <a:xfrm>
            <a:off x="381000" y="542151"/>
            <a:ext cx="8763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latin typeface="+mj-lt"/>
              </a:rPr>
              <a:t>Leveraging</a:t>
            </a:r>
            <a:r>
              <a:rPr lang="en-US" sz="3200" dirty="0">
                <a:latin typeface="+mj-lt"/>
              </a:rPr>
              <a:t> AI in Coaching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30EF6-F45F-74FF-A1C5-FAC553BA8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2EA8B-C221-0A1F-3E95-5B07853B3795}"/>
              </a:ext>
            </a:extLst>
          </p:cNvPr>
          <p:cNvSpPr txBox="1"/>
          <p:nvPr/>
        </p:nvSpPr>
        <p:spPr>
          <a:xfrm>
            <a:off x="1083652" y="1289180"/>
            <a:ext cx="7357696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AI can support coaching: tracking notes, progress dashboards, scalable support.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Benefits: consistency, data insights, integration with development programs.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ublic Sans" panose="020B0604020202020204" charset="0"/>
              </a:rPr>
              <a:t>Risks: confidentiality, over-reliance, bias and accuracy.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3C4F2-5A2F-4516-72DC-18606244CD63}"/>
              </a:ext>
            </a:extLst>
          </p:cNvPr>
          <p:cNvSpPr txBox="1"/>
          <p:nvPr/>
        </p:nvSpPr>
        <p:spPr>
          <a:xfrm>
            <a:off x="476785" y="3407645"/>
            <a:ext cx="8190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What AI tools are you using (if any) to support coaching?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How could AI make coaching more scalable?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What would reassure employees/leaders about confidentiality and fairness?</a:t>
            </a:r>
          </a:p>
        </p:txBody>
      </p:sp>
    </p:spTree>
    <p:extLst>
      <p:ext uri="{BB962C8B-B14F-4D97-AF65-F5344CB8AC3E}">
        <p14:creationId xmlns:p14="http://schemas.microsoft.com/office/powerpoint/2010/main" val="31897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3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949494"/>
      </a:accent2>
      <a:accent3>
        <a:srgbClr val="B6AF9D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1e6540-5f17-45ce-ac76-c75d29f68c99" xsi:nil="true"/>
    <lcf76f155ced4ddcb4097134ff3c332f xmlns="b4dd7714-5d3b-4f08-aeb7-4ffa24dfae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71A81D72198488B4C0867877695E0" ma:contentTypeVersion="19" ma:contentTypeDescription="Create a new document." ma:contentTypeScope="" ma:versionID="5e76510e54596e9ae571d9be3f2ea1d2">
  <xsd:schema xmlns:xsd="http://www.w3.org/2001/XMLSchema" xmlns:xs="http://www.w3.org/2001/XMLSchema" xmlns:p="http://schemas.microsoft.com/office/2006/metadata/properties" xmlns:ns2="b4dd7714-5d3b-4f08-aeb7-4ffa24dfaea1" xmlns:ns3="ae1e6540-5f17-45ce-ac76-c75d29f68c99" targetNamespace="http://schemas.microsoft.com/office/2006/metadata/properties" ma:root="true" ma:fieldsID="048a5f0bf164d540353f961635e70e06" ns2:_="" ns3:_="">
    <xsd:import namespace="b4dd7714-5d3b-4f08-aeb7-4ffa24dfaea1"/>
    <xsd:import namespace="ae1e6540-5f17-45ce-ac76-c75d29f6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7714-5d3b-4f08-aeb7-4ffa24dfa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540-5f17-45ce-ac76-c75d29f68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278290-09a0-463b-9345-e5994c128f3a}" ma:internalName="TaxCatchAll" ma:showField="CatchAllData" ma:web="ae1e6540-5f17-45ce-ac76-c75d29f6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99573-11A3-4E9F-8B6E-C0C9E1DBD8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68DF2-C038-4BA4-ADDC-3617B155142B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e1e6540-5f17-45ce-ac76-c75d29f68c99"/>
    <ds:schemaRef ds:uri="b4dd7714-5d3b-4f08-aeb7-4ffa24dfaea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3522F9-6600-4416-A40A-C32122AED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7714-5d3b-4f08-aeb7-4ffa24dfaea1"/>
    <ds:schemaRef ds:uri="ae1e6540-5f17-45ce-ac76-c75d29f6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1429</Words>
  <Application>Microsoft Office PowerPoint</Application>
  <PresentationFormat>On-screen Show (16:9)</PresentationFormat>
  <Paragraphs>163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Nova</vt:lpstr>
      <vt:lpstr>Calibri</vt:lpstr>
      <vt:lpstr>Public Sans</vt:lpstr>
      <vt:lpstr>Public Sans Bold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Brauss</dc:creator>
  <cp:lastModifiedBy>Matt Wideman</cp:lastModifiedBy>
  <cp:revision>7</cp:revision>
  <cp:lastPrinted>2019-12-13T19:28:26Z</cp:lastPrinted>
  <dcterms:created xsi:type="dcterms:W3CDTF">2019-05-23T14:43:42Z</dcterms:created>
  <dcterms:modified xsi:type="dcterms:W3CDTF">2025-12-15T19:22:06Z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  <property fmtid="{D5CDD505-2E9C-101B-9397-08002B2CF9AE}" pid="3" name="Order">
    <vt:r8>99000</vt:r8>
  </property>
  <property fmtid="{D5CDD505-2E9C-101B-9397-08002B2CF9AE}" pid="4" name="MediaServiceImageTags">
    <vt:lpwstr/>
  </property>
</Properties>
</file>