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pitchFamily="2" charset="0"/>
      <p:bold r:id="rId14"/>
    </p:embeddedFont>
    <p:embeddedFont>
      <p:font typeface="PT Serif" panose="020A060304050502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0" d="100"/>
          <a:sy n="60" d="100"/>
        </p:scale>
        <p:origin x="4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46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21086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The Future of Retirement Readiness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384976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60-minute roundtable for HR leaders exploring the evolving landscape of employee retirement planning.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83072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We'll examine current trends, challenges, and innovative strategies for 2025 and beyond.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82858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1270040" y="5811679"/>
            <a:ext cx="331970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83838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Shannon Lewandoski</a:t>
            </a:r>
            <a:endParaRPr lang="en-US" sz="2200" dirty="0"/>
          </a:p>
        </p:txBody>
      </p:sp>
      <p:pic>
        <p:nvPicPr>
          <p:cNvPr id="10" name="Picture 9" descr="A logo with red and blue stripes&#10;&#10;AI-generated content may be incorrect.">
            <a:extLst>
              <a:ext uri="{FF2B5EF4-FFF2-40B4-BE49-F238E27FC236}">
                <a16:creationId xmlns:a16="http://schemas.microsoft.com/office/drawing/2014/main" id="{7EBBFD03-0708-D798-3D85-67FC77260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047" y="6406847"/>
            <a:ext cx="2285685" cy="1077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FB5191-2C4F-4F0E-774B-250DA7BF68E7}"/>
              </a:ext>
            </a:extLst>
          </p:cNvPr>
          <p:cNvSpPr txBox="1"/>
          <p:nvPr/>
        </p:nvSpPr>
        <p:spPr>
          <a:xfrm>
            <a:off x="4776660" y="5780066"/>
            <a:ext cx="419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Joe Trybula, CFP®, AIF®, CPFA®</a:t>
            </a:r>
          </a:p>
        </p:txBody>
      </p: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4C495C8-8289-AB98-111E-850C18D0D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1" y="6406847"/>
            <a:ext cx="2598445" cy="10393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32667"/>
            <a:ext cx="614779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Opening &amp; Connection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241708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747" y="2448997"/>
            <a:ext cx="357188" cy="4464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494955"/>
            <a:ext cx="434673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Introductions:  Speaker &amp; guests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7017306" y="300311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80190" y="381964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747" y="3851553"/>
            <a:ext cx="357188" cy="446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389751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Quick Poll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7017306" y="440567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How many believe your employees are truly on track for retirement?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58510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747" y="5617012"/>
            <a:ext cx="357188" cy="44648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66297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Common Questions</a:t>
            </a:r>
            <a:endParaRPr lang="en-US" sz="2300" dirty="0"/>
          </a:p>
        </p:txBody>
      </p:sp>
      <p:sp>
        <p:nvSpPr>
          <p:cNvPr id="15" name="Text 9"/>
          <p:cNvSpPr/>
          <p:nvPr/>
        </p:nvSpPr>
        <p:spPr>
          <a:xfrm>
            <a:off x="7017306" y="617112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What 401(k) questions do you hear most frequently from employees?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2476"/>
            <a:ext cx="11912203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America's Retirement Reality: 2025 Snapshot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1960245"/>
            <a:ext cx="4158615" cy="895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050"/>
              </a:lnSpc>
              <a:buNone/>
            </a:pPr>
            <a:r>
              <a:rPr lang="en-US" sz="7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45%</a:t>
            </a:r>
            <a:endParaRPr lang="en-US" sz="7050" dirty="0"/>
          </a:p>
        </p:txBody>
      </p:sp>
      <p:sp>
        <p:nvSpPr>
          <p:cNvPr id="4" name="Text 2"/>
          <p:cNvSpPr/>
          <p:nvPr/>
        </p:nvSpPr>
        <p:spPr>
          <a:xfrm>
            <a:off x="1384578" y="313955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Retirement Age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793790" y="3647718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Workers retiring or planning to retire between ages 60-69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235893" y="1960245"/>
            <a:ext cx="4158615" cy="895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050"/>
              </a:lnSpc>
              <a:buNone/>
            </a:pPr>
            <a:r>
              <a:rPr lang="en-US" sz="7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$279,997</a:t>
            </a:r>
            <a:endParaRPr lang="en-US" sz="7050" dirty="0"/>
          </a:p>
        </p:txBody>
      </p:sp>
      <p:sp>
        <p:nvSpPr>
          <p:cNvPr id="7" name="Text 5"/>
          <p:cNvSpPr/>
          <p:nvPr/>
        </p:nvSpPr>
        <p:spPr>
          <a:xfrm>
            <a:off x="5826681" y="313955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Average Savings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5235893" y="3647718"/>
            <a:ext cx="4158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Typical retirement savings by age 65+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677995" y="1960245"/>
            <a:ext cx="4158615" cy="895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050"/>
              </a:lnSpc>
              <a:buNone/>
            </a:pPr>
            <a:r>
              <a:rPr lang="en-US" sz="7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8%</a:t>
            </a:r>
            <a:endParaRPr lang="en-US" sz="7050" dirty="0"/>
          </a:p>
        </p:txBody>
      </p:sp>
      <p:sp>
        <p:nvSpPr>
          <p:cNvPr id="10" name="Text 8"/>
          <p:cNvSpPr/>
          <p:nvPr/>
        </p:nvSpPr>
        <p:spPr>
          <a:xfrm>
            <a:off x="10268783" y="313955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Planning Shift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9677995" y="3647718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Drop in workers planning early retirement (pre-65)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5235893" y="5053846"/>
            <a:ext cx="4158615" cy="895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050"/>
              </a:lnSpc>
              <a:buNone/>
            </a:pPr>
            <a:r>
              <a:rPr lang="en-US" sz="7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50%</a:t>
            </a:r>
            <a:endParaRPr lang="en-US" sz="7050" dirty="0"/>
          </a:p>
        </p:txBody>
      </p:sp>
      <p:sp>
        <p:nvSpPr>
          <p:cNvPr id="13" name="Text 11"/>
          <p:cNvSpPr/>
          <p:nvPr/>
        </p:nvSpPr>
        <p:spPr>
          <a:xfrm>
            <a:off x="5826681" y="62331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Shortfall Risk</a:t>
            </a: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5235893" y="674131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Employees potentially lacking sufficient retirement savings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7735"/>
            <a:ext cx="1285101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Optimism vs. Preparedness: The Confidence Gap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25623"/>
            <a:ext cx="2152055" cy="168759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89183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3388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High Confidence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5357217" y="3042047"/>
            <a:ext cx="53203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Workers express optimism about retirement future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82631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869888"/>
            <a:ext cx="4304109" cy="168759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514374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781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Market Volatility</a:t>
            </a:r>
            <a:endParaRPr lang="en-US" sz="2300" dirty="0"/>
          </a:p>
        </p:txBody>
      </p:sp>
      <p:sp>
        <p:nvSpPr>
          <p:cNvPr id="11" name="Text 5"/>
          <p:cNvSpPr/>
          <p:nvPr/>
        </p:nvSpPr>
        <p:spPr>
          <a:xfrm>
            <a:off x="6433304" y="4786313"/>
            <a:ext cx="60900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Economic uncertainty affecting actual retirement security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570577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614154"/>
            <a:ext cx="6456164" cy="168759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25863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84096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Delayed Plans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7509272" y="6349127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Increasing numbers planning to work past traditional retirement age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3368"/>
            <a:ext cx="1072634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Challenges Facing Retirement Readiness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715453" y="287047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Inflation Concerns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37863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Rising costs eroding purchasing power of retirement savings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9432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7047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Healthcare Costs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9937790" y="337863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Unpredictable medical expenses threatening financial security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82829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2304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Planning Gaps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9937790" y="583120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Insufficient financial literacy creating preparation barriers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80870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15453" y="532304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Pension Decline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793790" y="583120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Defined benefit plans down to 25% share by 2022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2020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1634" y="544116"/>
            <a:ext cx="7760732" cy="1296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Group Dialogue: Critical Questions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91634" y="2137291"/>
            <a:ext cx="3781544" cy="2991564"/>
          </a:xfrm>
          <a:prstGeom prst="roundRect">
            <a:avLst>
              <a:gd name="adj" fmla="val 99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89159" y="2334816"/>
            <a:ext cx="2593658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Saving Barriers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889159" y="2777371"/>
            <a:ext cx="3386495" cy="948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What obstacles prevent your employees from saving adequately for retirement?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889159" y="3844528"/>
            <a:ext cx="3386495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Financial constraints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889159" y="4229814"/>
            <a:ext cx="3386495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Knowledge gaps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889159" y="4615101"/>
            <a:ext cx="3386495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Competing priorities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4670703" y="2137291"/>
            <a:ext cx="3781663" cy="2991564"/>
          </a:xfrm>
          <a:prstGeom prst="roundRect">
            <a:avLst>
              <a:gd name="adj" fmla="val 99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868228" y="2334816"/>
            <a:ext cx="2593658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Bridging The Gap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4868228" y="2777371"/>
            <a:ext cx="3386614" cy="632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How are you helping employees align confidence with reality?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4868228" y="3528298"/>
            <a:ext cx="3386614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Education initiatives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4868228" y="3913584"/>
            <a:ext cx="3386614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Planning tools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4868228" y="4298871"/>
            <a:ext cx="3386614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Financial counseling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691634" y="5326380"/>
            <a:ext cx="7760732" cy="2359104"/>
          </a:xfrm>
          <a:prstGeom prst="roundRect">
            <a:avLst>
              <a:gd name="adj" fmla="val 125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89159" y="5523905"/>
            <a:ext cx="2593658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Effective Strategies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889159" y="5966460"/>
            <a:ext cx="7365683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What innovative approaches have worked in your organization?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889159" y="6401157"/>
            <a:ext cx="7365683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Automated solutions</a:t>
            </a:r>
            <a:endParaRPr lang="en-US" sz="1550" dirty="0"/>
          </a:p>
        </p:txBody>
      </p:sp>
      <p:sp>
        <p:nvSpPr>
          <p:cNvPr id="20" name="Text 17"/>
          <p:cNvSpPr/>
          <p:nvPr/>
        </p:nvSpPr>
        <p:spPr>
          <a:xfrm>
            <a:off x="889159" y="6786443"/>
            <a:ext cx="7365683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Matching programs</a:t>
            </a:r>
            <a:endParaRPr lang="en-US" sz="1550" dirty="0"/>
          </a:p>
        </p:txBody>
      </p:sp>
      <p:sp>
        <p:nvSpPr>
          <p:cNvPr id="21" name="Text 18"/>
          <p:cNvSpPr/>
          <p:nvPr/>
        </p:nvSpPr>
        <p:spPr>
          <a:xfrm>
            <a:off x="889159" y="7171730"/>
            <a:ext cx="7365683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Communication tactics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8426" y="580311"/>
            <a:ext cx="7667149" cy="1384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Closing: Building The Path Forward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26" y="2281476"/>
            <a:ext cx="1055013" cy="1569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04417" y="2492454"/>
            <a:ext cx="2769394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Recognize The Gap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004417" y="2965133"/>
            <a:ext cx="6401157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Acknowledge disconnect between sentiment and actual readiness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26" y="3851196"/>
            <a:ext cx="1055013" cy="126599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04417" y="4062174"/>
            <a:ext cx="2769394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Educate &amp; Advise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004417" y="4534853"/>
            <a:ext cx="640115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Increase financial literacy and personalized guidance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26" y="5117187"/>
            <a:ext cx="1055013" cy="126599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04417" y="5328166"/>
            <a:ext cx="2769394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Collaborate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004417" y="5800844"/>
            <a:ext cx="640115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Share successful strategies across organizations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26" y="6383179"/>
            <a:ext cx="1055013" cy="126599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04417" y="6594158"/>
            <a:ext cx="2769394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Innovate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2004417" y="7066836"/>
            <a:ext cx="640115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Develop flexible solutions for diverse workforce needs</a:t>
            </a:r>
            <a:endParaRPr lang="en-US" sz="1650" dirty="0"/>
          </a:p>
        </p:txBody>
      </p:sp>
      <p:pic>
        <p:nvPicPr>
          <p:cNvPr id="17" name="Picture 16" descr="A logo with red and blue stripes&#10;&#10;AI-generated content may be incorrect.">
            <a:extLst>
              <a:ext uri="{FF2B5EF4-FFF2-40B4-BE49-F238E27FC236}">
                <a16:creationId xmlns:a16="http://schemas.microsoft.com/office/drawing/2014/main" id="{EF6EFD0A-6C6F-0DAA-CBB3-4C902297A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5305" y="580311"/>
            <a:ext cx="3270454" cy="15415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71A81D72198488B4C0867877695E0" ma:contentTypeVersion="19" ma:contentTypeDescription="Create a new document." ma:contentTypeScope="" ma:versionID="04fe12b41f559ced178daab10f584468">
  <xsd:schema xmlns:xsd="http://www.w3.org/2001/XMLSchema" xmlns:xs="http://www.w3.org/2001/XMLSchema" xmlns:p="http://schemas.microsoft.com/office/2006/metadata/properties" xmlns:ns2="b4dd7714-5d3b-4f08-aeb7-4ffa24dfaea1" xmlns:ns3="ae1e6540-5f17-45ce-ac76-c75d29f68c99" targetNamespace="http://schemas.microsoft.com/office/2006/metadata/properties" ma:root="true" ma:fieldsID="d6876ee9f1f48ec040809faea6225617" ns2:_="" ns3:_="">
    <xsd:import namespace="b4dd7714-5d3b-4f08-aeb7-4ffa24dfaea1"/>
    <xsd:import namespace="ae1e6540-5f17-45ce-ac76-c75d29f68c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7714-5d3b-4f08-aeb7-4ffa24dfa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3e3dc2-79b4-4fdd-a9a6-f669ca57ba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e6540-5f17-45ce-ac76-c75d29f68c9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278290-09a0-463b-9345-e5994c128f3a}" ma:internalName="TaxCatchAll" ma:showField="CatchAllData" ma:web="ae1e6540-5f17-45ce-ac76-c75d29f68c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d7714-5d3b-4f08-aeb7-4ffa24dfaea1">
      <Terms xmlns="http://schemas.microsoft.com/office/infopath/2007/PartnerControls"/>
    </lcf76f155ced4ddcb4097134ff3c332f>
    <TaxCatchAll xmlns="ae1e6540-5f17-45ce-ac76-c75d29f68c99" xsi:nil="true"/>
  </documentManagement>
</p:properties>
</file>

<file path=customXml/itemProps1.xml><?xml version="1.0" encoding="utf-8"?>
<ds:datastoreItem xmlns:ds="http://schemas.openxmlformats.org/officeDocument/2006/customXml" ds:itemID="{584CA2AD-EA13-4596-8823-E285BC758435}"/>
</file>

<file path=customXml/itemProps2.xml><?xml version="1.0" encoding="utf-8"?>
<ds:datastoreItem xmlns:ds="http://schemas.openxmlformats.org/officeDocument/2006/customXml" ds:itemID="{714933F4-E2FB-4AD6-B499-D53EA4AE5D50}"/>
</file>

<file path=customXml/itemProps3.xml><?xml version="1.0" encoding="utf-8"?>
<ds:datastoreItem xmlns:ds="http://schemas.openxmlformats.org/officeDocument/2006/customXml" ds:itemID="{12CB90AF-F77A-4A5E-A9C6-1ABB6C9DCE68}"/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321</Words>
  <Application>Microsoft Office PowerPoint</Application>
  <PresentationFormat>Custom</PresentationFormat>
  <Paragraphs>72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DM Sans Bold</vt:lpstr>
      <vt:lpstr>Arial</vt:lpstr>
      <vt:lpstr>PT Serif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Shannon Lewandoski</cp:lastModifiedBy>
  <cp:revision>2</cp:revision>
  <dcterms:created xsi:type="dcterms:W3CDTF">2025-06-16T20:43:08Z</dcterms:created>
  <dcterms:modified xsi:type="dcterms:W3CDTF">2025-06-17T01:20:13Z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0x0101002FE71A81D72198488B4C0867877695E0</vt:lpwstr>
  </property>
</Properties>
</file>