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57" r:id="rId6"/>
    <p:sldId id="258" r:id="rId7"/>
    <p:sldId id="274" r:id="rId8"/>
    <p:sldId id="259" r:id="rId9"/>
    <p:sldId id="275" r:id="rId10"/>
    <p:sldId id="260" r:id="rId11"/>
    <p:sldId id="261" r:id="rId12"/>
    <p:sldId id="263" r:id="rId13"/>
    <p:sldId id="272" r:id="rId14"/>
    <p:sldId id="273" r:id="rId15"/>
    <p:sldId id="264" r:id="rId16"/>
    <p:sldId id="265" r:id="rId17"/>
  </p:sldIdLst>
  <p:sldSz cx="18288000" cy="10287000"/>
  <p:notesSz cx="6858000" cy="9144000"/>
  <p:embeddedFontLst>
    <p:embeddedFont>
      <p:font typeface="Arial Nova" panose="020B0504020202020204" pitchFamily="34" charset="0"/>
      <p:regular r:id="rId19"/>
      <p:bold r:id="rId20"/>
      <p:italic r:id="rId21"/>
      <p:boldItalic r:id="rId22"/>
    </p:embeddedFont>
    <p:embeddedFont>
      <p:font typeface="Public Sans" panose="020B0604020202020204" charset="0"/>
      <p:regular r:id="rId23"/>
    </p:embeddedFont>
    <p:embeddedFont>
      <p:font typeface="Public Sans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2031BB-EF45-46C5-A17C-24AF734018E6}" v="13" dt="2025-10-10T20:31:12.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1492" autoAdjust="0"/>
  </p:normalViewPr>
  <p:slideViewPr>
    <p:cSldViewPr>
      <p:cViewPr varScale="1">
        <p:scale>
          <a:sx n="48" d="100"/>
          <a:sy n="48" d="100"/>
        </p:scale>
        <p:origin x="98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Miley" userId="cc64a1db-b9b4-4366-8c59-09d986776d2c" providerId="ADAL" clId="{2D7BA479-7A87-47D2-96F8-4D6048DC296C}"/>
    <pc:docChg chg="undo redo custSel addSld delSld modSld sldOrd">
      <pc:chgData name="Erin Miley" userId="cc64a1db-b9b4-4366-8c59-09d986776d2c" providerId="ADAL" clId="{2D7BA479-7A87-47D2-96F8-4D6048DC296C}" dt="2025-10-15T18:09:06.077" v="2591" actId="1076"/>
      <pc:docMkLst>
        <pc:docMk/>
      </pc:docMkLst>
      <pc:sldChg chg="modSp mod">
        <pc:chgData name="Erin Miley" userId="cc64a1db-b9b4-4366-8c59-09d986776d2c" providerId="ADAL" clId="{2D7BA479-7A87-47D2-96F8-4D6048DC296C}" dt="2025-09-24T17:34:48.254" v="17" actId="20577"/>
        <pc:sldMkLst>
          <pc:docMk/>
          <pc:sldMk cId="0" sldId="256"/>
        </pc:sldMkLst>
        <pc:spChg chg="mod">
          <ac:chgData name="Erin Miley" userId="cc64a1db-b9b4-4366-8c59-09d986776d2c" providerId="ADAL" clId="{2D7BA479-7A87-47D2-96F8-4D6048DC296C}" dt="2025-09-24T17:34:48.254" v="17" actId="20577"/>
          <ac:spMkLst>
            <pc:docMk/>
            <pc:sldMk cId="0" sldId="256"/>
            <ac:spMk id="8" creationId="{00000000-0000-0000-0000-000000000000}"/>
          </ac:spMkLst>
        </pc:spChg>
        <pc:picChg chg="mod">
          <ac:chgData name="Erin Miley" userId="cc64a1db-b9b4-4366-8c59-09d986776d2c" providerId="ADAL" clId="{2D7BA479-7A87-47D2-96F8-4D6048DC296C}" dt="2025-09-24T17:34:19.943" v="0" actId="1076"/>
          <ac:picMkLst>
            <pc:docMk/>
            <pc:sldMk cId="0" sldId="256"/>
            <ac:picMk id="12" creationId="{8F45B78F-3D59-34B4-8D79-52A2A0A3211D}"/>
          </ac:picMkLst>
        </pc:picChg>
      </pc:sldChg>
      <pc:sldChg chg="modSp mod modNotesTx">
        <pc:chgData name="Erin Miley" userId="cc64a1db-b9b4-4366-8c59-09d986776d2c" providerId="ADAL" clId="{2D7BA479-7A87-47D2-96F8-4D6048DC296C}" dt="2025-09-26T16:35:45.386" v="794" actId="20577"/>
        <pc:sldMkLst>
          <pc:docMk/>
          <pc:sldMk cId="0" sldId="257"/>
        </pc:sldMkLst>
        <pc:spChg chg="mod">
          <ac:chgData name="Erin Miley" userId="cc64a1db-b9b4-4366-8c59-09d986776d2c" providerId="ADAL" clId="{2D7BA479-7A87-47D2-96F8-4D6048DC296C}" dt="2025-09-24T17:40:45.502" v="153" actId="14100"/>
          <ac:spMkLst>
            <pc:docMk/>
            <pc:sldMk cId="0" sldId="257"/>
            <ac:spMk id="8" creationId="{00000000-0000-0000-0000-000000000000}"/>
          </ac:spMkLst>
        </pc:spChg>
      </pc:sldChg>
      <pc:sldChg chg="modSp mod modNotesTx">
        <pc:chgData name="Erin Miley" userId="cc64a1db-b9b4-4366-8c59-09d986776d2c" providerId="ADAL" clId="{2D7BA479-7A87-47D2-96F8-4D6048DC296C}" dt="2025-10-10T20:26:36.976" v="2059" actId="20577"/>
        <pc:sldMkLst>
          <pc:docMk/>
          <pc:sldMk cId="0" sldId="258"/>
        </pc:sldMkLst>
        <pc:spChg chg="mod">
          <ac:chgData name="Erin Miley" userId="cc64a1db-b9b4-4366-8c59-09d986776d2c" providerId="ADAL" clId="{2D7BA479-7A87-47D2-96F8-4D6048DC296C}" dt="2025-09-24T17:43:58.196" v="178" actId="1076"/>
          <ac:spMkLst>
            <pc:docMk/>
            <pc:sldMk cId="0" sldId="258"/>
            <ac:spMk id="7" creationId="{00000000-0000-0000-0000-000000000000}"/>
          </ac:spMkLst>
        </pc:spChg>
        <pc:spChg chg="mod">
          <ac:chgData name="Erin Miley" userId="cc64a1db-b9b4-4366-8c59-09d986776d2c" providerId="ADAL" clId="{2D7BA479-7A87-47D2-96F8-4D6048DC296C}" dt="2025-09-29T13:20:00.869" v="901" actId="20577"/>
          <ac:spMkLst>
            <pc:docMk/>
            <pc:sldMk cId="0" sldId="258"/>
            <ac:spMk id="8" creationId="{00000000-0000-0000-0000-000000000000}"/>
          </ac:spMkLst>
        </pc:spChg>
      </pc:sldChg>
      <pc:sldChg chg="modSp mod modNotesTx">
        <pc:chgData name="Erin Miley" userId="cc64a1db-b9b4-4366-8c59-09d986776d2c" providerId="ADAL" clId="{2D7BA479-7A87-47D2-96F8-4D6048DC296C}" dt="2025-10-10T20:30:21.159" v="2444" actId="20577"/>
        <pc:sldMkLst>
          <pc:docMk/>
          <pc:sldMk cId="0" sldId="259"/>
        </pc:sldMkLst>
        <pc:spChg chg="mod">
          <ac:chgData name="Erin Miley" userId="cc64a1db-b9b4-4366-8c59-09d986776d2c" providerId="ADAL" clId="{2D7BA479-7A87-47D2-96F8-4D6048DC296C}" dt="2025-09-24T17:48:40.759" v="336" actId="255"/>
          <ac:spMkLst>
            <pc:docMk/>
            <pc:sldMk cId="0" sldId="259"/>
            <ac:spMk id="11" creationId="{00000000-0000-0000-0000-000000000000}"/>
          </ac:spMkLst>
        </pc:spChg>
        <pc:spChg chg="mod">
          <ac:chgData name="Erin Miley" userId="cc64a1db-b9b4-4366-8c59-09d986776d2c" providerId="ADAL" clId="{2D7BA479-7A87-47D2-96F8-4D6048DC296C}" dt="2025-09-24T17:48:50.792" v="337" actId="255"/>
          <ac:spMkLst>
            <pc:docMk/>
            <pc:sldMk cId="0" sldId="259"/>
            <ac:spMk id="19" creationId="{00000000-0000-0000-0000-000000000000}"/>
          </ac:spMkLst>
        </pc:spChg>
        <pc:spChg chg="mod">
          <ac:chgData name="Erin Miley" userId="cc64a1db-b9b4-4366-8c59-09d986776d2c" providerId="ADAL" clId="{2D7BA479-7A87-47D2-96F8-4D6048DC296C}" dt="2025-09-24T17:48:59.815" v="338" actId="255"/>
          <ac:spMkLst>
            <pc:docMk/>
            <pc:sldMk cId="0" sldId="259"/>
            <ac:spMk id="27" creationId="{00000000-0000-0000-0000-000000000000}"/>
          </ac:spMkLst>
        </pc:spChg>
        <pc:spChg chg="mod">
          <ac:chgData name="Erin Miley" userId="cc64a1db-b9b4-4366-8c59-09d986776d2c" providerId="ADAL" clId="{2D7BA479-7A87-47D2-96F8-4D6048DC296C}" dt="2025-09-24T17:49:08.008" v="339" actId="255"/>
          <ac:spMkLst>
            <pc:docMk/>
            <pc:sldMk cId="0" sldId="259"/>
            <ac:spMk id="35" creationId="{00000000-0000-0000-0000-000000000000}"/>
          </ac:spMkLst>
        </pc:spChg>
        <pc:spChg chg="mod">
          <ac:chgData name="Erin Miley" userId="cc64a1db-b9b4-4366-8c59-09d986776d2c" providerId="ADAL" clId="{2D7BA479-7A87-47D2-96F8-4D6048DC296C}" dt="2025-09-24T17:46:14.785" v="212" actId="20577"/>
          <ac:spMkLst>
            <pc:docMk/>
            <pc:sldMk cId="0" sldId="259"/>
            <ac:spMk id="40" creationId="{00000000-0000-0000-0000-000000000000}"/>
          </ac:spMkLst>
        </pc:spChg>
        <pc:spChg chg="mod">
          <ac:chgData name="Erin Miley" userId="cc64a1db-b9b4-4366-8c59-09d986776d2c" providerId="ADAL" clId="{2D7BA479-7A87-47D2-96F8-4D6048DC296C}" dt="2025-09-24T17:50:32.819" v="357" actId="14100"/>
          <ac:spMkLst>
            <pc:docMk/>
            <pc:sldMk cId="0" sldId="259"/>
            <ac:spMk id="41" creationId="{00000000-0000-0000-0000-000000000000}"/>
          </ac:spMkLst>
        </pc:spChg>
      </pc:sldChg>
      <pc:sldChg chg="addSp modSp mod modNotesTx">
        <pc:chgData name="Erin Miley" userId="cc64a1db-b9b4-4366-8c59-09d986776d2c" providerId="ADAL" clId="{2D7BA479-7A87-47D2-96F8-4D6048DC296C}" dt="2025-10-10T20:59:00.544" v="2590" actId="20577"/>
        <pc:sldMkLst>
          <pc:docMk/>
          <pc:sldMk cId="0" sldId="260"/>
        </pc:sldMkLst>
        <pc:spChg chg="mod">
          <ac:chgData name="Erin Miley" userId="cc64a1db-b9b4-4366-8c59-09d986776d2c" providerId="ADAL" clId="{2D7BA479-7A87-47D2-96F8-4D6048DC296C}" dt="2025-09-24T17:51:04.937" v="396" actId="20577"/>
          <ac:spMkLst>
            <pc:docMk/>
            <pc:sldMk cId="0" sldId="260"/>
            <ac:spMk id="15" creationId="{00000000-0000-0000-0000-000000000000}"/>
          </ac:spMkLst>
        </pc:spChg>
        <pc:spChg chg="mod">
          <ac:chgData name="Erin Miley" userId="cc64a1db-b9b4-4366-8c59-09d986776d2c" providerId="ADAL" clId="{2D7BA479-7A87-47D2-96F8-4D6048DC296C}" dt="2025-09-24T17:52:36.968" v="508" actId="14100"/>
          <ac:spMkLst>
            <pc:docMk/>
            <pc:sldMk cId="0" sldId="260"/>
            <ac:spMk id="16" creationId="{00000000-0000-0000-0000-000000000000}"/>
          </ac:spMkLst>
        </pc:spChg>
        <pc:spChg chg="add mod">
          <ac:chgData name="Erin Miley" userId="cc64a1db-b9b4-4366-8c59-09d986776d2c" providerId="ADAL" clId="{2D7BA479-7A87-47D2-96F8-4D6048DC296C}" dt="2025-09-24T17:53:07.286" v="513" actId="1076"/>
          <ac:spMkLst>
            <pc:docMk/>
            <pc:sldMk cId="0" sldId="260"/>
            <ac:spMk id="18" creationId="{F98FC335-695E-D685-8849-88CE91EF738E}"/>
          </ac:spMkLst>
        </pc:spChg>
      </pc:sldChg>
      <pc:sldChg chg="delSp modSp mod modShow modNotesTx">
        <pc:chgData name="Erin Miley" userId="cc64a1db-b9b4-4366-8c59-09d986776d2c" providerId="ADAL" clId="{2D7BA479-7A87-47D2-96F8-4D6048DC296C}" dt="2025-10-10T20:32:01.441" v="2488" actId="729"/>
        <pc:sldMkLst>
          <pc:docMk/>
          <pc:sldMk cId="0" sldId="261"/>
        </pc:sldMkLst>
        <pc:spChg chg="mod">
          <ac:chgData name="Erin Miley" userId="cc64a1db-b9b4-4366-8c59-09d986776d2c" providerId="ADAL" clId="{2D7BA479-7A87-47D2-96F8-4D6048DC296C}" dt="2025-09-24T17:57:32.096" v="569" actId="1076"/>
          <ac:spMkLst>
            <pc:docMk/>
            <pc:sldMk cId="0" sldId="261"/>
            <ac:spMk id="9" creationId="{00000000-0000-0000-0000-000000000000}"/>
          </ac:spMkLst>
        </pc:spChg>
      </pc:sldChg>
      <pc:sldChg chg="modSp add del mod">
        <pc:chgData name="Erin Miley" userId="cc64a1db-b9b4-4366-8c59-09d986776d2c" providerId="ADAL" clId="{2D7BA479-7A87-47D2-96F8-4D6048DC296C}" dt="2025-09-24T18:10:50.933" v="621" actId="2696"/>
        <pc:sldMkLst>
          <pc:docMk/>
          <pc:sldMk cId="0" sldId="262"/>
        </pc:sldMkLst>
      </pc:sldChg>
      <pc:sldChg chg="delSp modSp mod modNotesTx">
        <pc:chgData name="Erin Miley" userId="cc64a1db-b9b4-4366-8c59-09d986776d2c" providerId="ADAL" clId="{2D7BA479-7A87-47D2-96F8-4D6048DC296C}" dt="2025-10-10T20:33:19.292" v="2587" actId="20577"/>
        <pc:sldMkLst>
          <pc:docMk/>
          <pc:sldMk cId="0" sldId="263"/>
        </pc:sldMkLst>
        <pc:spChg chg="mod">
          <ac:chgData name="Erin Miley" userId="cc64a1db-b9b4-4366-8c59-09d986776d2c" providerId="ADAL" clId="{2D7BA479-7A87-47D2-96F8-4D6048DC296C}" dt="2025-09-24T19:43:41.641" v="774" actId="20577"/>
          <ac:spMkLst>
            <pc:docMk/>
            <pc:sldMk cId="0" sldId="263"/>
            <ac:spMk id="8" creationId="{00000000-0000-0000-0000-000000000000}"/>
          </ac:spMkLst>
        </pc:spChg>
        <pc:spChg chg="mod">
          <ac:chgData name="Erin Miley" userId="cc64a1db-b9b4-4366-8c59-09d986776d2c" providerId="ADAL" clId="{2D7BA479-7A87-47D2-96F8-4D6048DC296C}" dt="2025-09-24T18:25:36.630" v="732" actId="1076"/>
          <ac:spMkLst>
            <pc:docMk/>
            <pc:sldMk cId="0" sldId="263"/>
            <ac:spMk id="9" creationId="{00000000-0000-0000-0000-000000000000}"/>
          </ac:spMkLst>
        </pc:spChg>
        <pc:grpChg chg="mod">
          <ac:chgData name="Erin Miley" userId="cc64a1db-b9b4-4366-8c59-09d986776d2c" providerId="ADAL" clId="{2D7BA479-7A87-47D2-96F8-4D6048DC296C}" dt="2025-09-24T18:24:52.012" v="725" actId="14100"/>
          <ac:grpSpMkLst>
            <pc:docMk/>
            <pc:sldMk cId="0" sldId="263"/>
            <ac:grpSpMk id="2" creationId="{00000000-0000-0000-0000-000000000000}"/>
          </ac:grpSpMkLst>
        </pc:grpChg>
      </pc:sldChg>
      <pc:sldChg chg="modSp add del mod modNotesTx">
        <pc:chgData name="Erin Miley" userId="cc64a1db-b9b4-4366-8c59-09d986776d2c" providerId="ADAL" clId="{2D7BA479-7A87-47D2-96F8-4D6048DC296C}" dt="2025-09-29T16:34:46.431" v="943" actId="6549"/>
        <pc:sldMkLst>
          <pc:docMk/>
          <pc:sldMk cId="0" sldId="264"/>
        </pc:sldMkLst>
        <pc:spChg chg="mod">
          <ac:chgData name="Erin Miley" userId="cc64a1db-b9b4-4366-8c59-09d986776d2c" providerId="ADAL" clId="{2D7BA479-7A87-47D2-96F8-4D6048DC296C}" dt="2025-09-24T19:41:54.546" v="760" actId="20577"/>
          <ac:spMkLst>
            <pc:docMk/>
            <pc:sldMk cId="0" sldId="264"/>
            <ac:spMk id="6" creationId="{00000000-0000-0000-0000-000000000000}"/>
          </ac:spMkLst>
        </pc:spChg>
        <pc:spChg chg="mod">
          <ac:chgData name="Erin Miley" userId="cc64a1db-b9b4-4366-8c59-09d986776d2c" providerId="ADAL" clId="{2D7BA479-7A87-47D2-96F8-4D6048DC296C}" dt="2025-09-24T19:42:07.170" v="762" actId="1076"/>
          <ac:spMkLst>
            <pc:docMk/>
            <pc:sldMk cId="0" sldId="264"/>
            <ac:spMk id="7" creationId="{00000000-0000-0000-0000-000000000000}"/>
          </ac:spMkLst>
        </pc:spChg>
      </pc:sldChg>
      <pc:sldChg chg="add del">
        <pc:chgData name="Erin Miley" userId="cc64a1db-b9b4-4366-8c59-09d986776d2c" providerId="ADAL" clId="{2D7BA479-7A87-47D2-96F8-4D6048DC296C}" dt="2025-09-24T19:40:31.093" v="742" actId="2696"/>
        <pc:sldMkLst>
          <pc:docMk/>
          <pc:sldMk cId="3673988418" sldId="270"/>
        </pc:sldMkLst>
      </pc:sldChg>
      <pc:sldChg chg="add del">
        <pc:chgData name="Erin Miley" userId="cc64a1db-b9b4-4366-8c59-09d986776d2c" providerId="ADAL" clId="{2D7BA479-7A87-47D2-96F8-4D6048DC296C}" dt="2025-09-24T19:40:33.624" v="743" actId="2696"/>
        <pc:sldMkLst>
          <pc:docMk/>
          <pc:sldMk cId="1627930410" sldId="271"/>
        </pc:sldMkLst>
      </pc:sldChg>
      <pc:sldChg chg="addSp delSp modSp add mod modShow">
        <pc:chgData name="Erin Miley" userId="cc64a1db-b9b4-4366-8c59-09d986776d2c" providerId="ADAL" clId="{2D7BA479-7A87-47D2-96F8-4D6048DC296C}" dt="2025-09-29T13:56:34.356" v="904" actId="729"/>
        <pc:sldMkLst>
          <pc:docMk/>
          <pc:sldMk cId="1590974431" sldId="272"/>
        </pc:sldMkLst>
        <pc:spChg chg="mod">
          <ac:chgData name="Erin Miley" userId="cc64a1db-b9b4-4366-8c59-09d986776d2c" providerId="ADAL" clId="{2D7BA479-7A87-47D2-96F8-4D6048DC296C}" dt="2025-09-24T19:43:47.748" v="780" actId="20577"/>
          <ac:spMkLst>
            <pc:docMk/>
            <pc:sldMk cId="1590974431" sldId="272"/>
            <ac:spMk id="8" creationId="{759F142F-0D77-F427-B321-75EF849661EC}"/>
          </ac:spMkLst>
        </pc:spChg>
        <pc:spChg chg="mod">
          <ac:chgData name="Erin Miley" userId="cc64a1db-b9b4-4366-8c59-09d986776d2c" providerId="ADAL" clId="{2D7BA479-7A87-47D2-96F8-4D6048DC296C}" dt="2025-09-24T18:25:51.792" v="735" actId="1076"/>
          <ac:spMkLst>
            <pc:docMk/>
            <pc:sldMk cId="1590974431" sldId="272"/>
            <ac:spMk id="9" creationId="{369A7B88-C2BE-AE6C-6E02-B344FAC8BDBC}"/>
          </ac:spMkLst>
        </pc:spChg>
        <pc:picChg chg="add mod">
          <ac:chgData name="Erin Miley" userId="cc64a1db-b9b4-4366-8c59-09d986776d2c" providerId="ADAL" clId="{2D7BA479-7A87-47D2-96F8-4D6048DC296C}" dt="2025-09-24T18:25:23.495" v="728" actId="1076"/>
          <ac:picMkLst>
            <pc:docMk/>
            <pc:sldMk cId="1590974431" sldId="272"/>
            <ac:picMk id="11" creationId="{6A032DAA-4D4A-07C6-5F0B-BAAC889F3022}"/>
          </ac:picMkLst>
        </pc:picChg>
      </pc:sldChg>
      <pc:sldChg chg="delSp modSp add mod modShow">
        <pc:chgData name="Erin Miley" userId="cc64a1db-b9b4-4366-8c59-09d986776d2c" providerId="ADAL" clId="{2D7BA479-7A87-47D2-96F8-4D6048DC296C}" dt="2025-09-29T13:56:19.413" v="903" actId="729"/>
        <pc:sldMkLst>
          <pc:docMk/>
          <pc:sldMk cId="3526654501" sldId="273"/>
        </pc:sldMkLst>
        <pc:spChg chg="mod">
          <ac:chgData name="Erin Miley" userId="cc64a1db-b9b4-4366-8c59-09d986776d2c" providerId="ADAL" clId="{2D7BA479-7A87-47D2-96F8-4D6048DC296C}" dt="2025-09-24T18:16:25.772" v="676" actId="14826"/>
          <ac:spMkLst>
            <pc:docMk/>
            <pc:sldMk cId="3526654501" sldId="273"/>
            <ac:spMk id="3" creationId="{66DF3BF8-4B41-D334-12C2-D2BE25A18833}"/>
          </ac:spMkLst>
        </pc:spChg>
        <pc:spChg chg="mod">
          <ac:chgData name="Erin Miley" userId="cc64a1db-b9b4-4366-8c59-09d986776d2c" providerId="ADAL" clId="{2D7BA479-7A87-47D2-96F8-4D6048DC296C}" dt="2025-09-24T19:43:54.685" v="786" actId="20577"/>
          <ac:spMkLst>
            <pc:docMk/>
            <pc:sldMk cId="3526654501" sldId="273"/>
            <ac:spMk id="8" creationId="{999157D7-8319-3C72-E1A7-94B0F0AF36EE}"/>
          </ac:spMkLst>
        </pc:spChg>
        <pc:spChg chg="mod">
          <ac:chgData name="Erin Miley" userId="cc64a1db-b9b4-4366-8c59-09d986776d2c" providerId="ADAL" clId="{2D7BA479-7A87-47D2-96F8-4D6048DC296C}" dt="2025-09-24T18:26:40.907" v="740" actId="948"/>
          <ac:spMkLst>
            <pc:docMk/>
            <pc:sldMk cId="3526654501" sldId="273"/>
            <ac:spMk id="9" creationId="{25CA6439-F65B-1193-5808-776540299DCC}"/>
          </ac:spMkLst>
        </pc:spChg>
        <pc:grpChg chg="mod">
          <ac:chgData name="Erin Miley" userId="cc64a1db-b9b4-4366-8c59-09d986776d2c" providerId="ADAL" clId="{2D7BA479-7A87-47D2-96F8-4D6048DC296C}" dt="2025-09-24T18:26:50.110" v="741" actId="1076"/>
          <ac:grpSpMkLst>
            <pc:docMk/>
            <pc:sldMk cId="3526654501" sldId="273"/>
            <ac:grpSpMk id="2" creationId="{B2C9D75E-ABE2-CD2B-302E-F387209277E6}"/>
          </ac:grpSpMkLst>
        </pc:grpChg>
      </pc:sldChg>
      <pc:sldChg chg="new del">
        <pc:chgData name="Erin Miley" userId="cc64a1db-b9b4-4366-8c59-09d986776d2c" providerId="ADAL" clId="{2D7BA479-7A87-47D2-96F8-4D6048DC296C}" dt="2025-10-03T17:05:14.703" v="991" actId="680"/>
        <pc:sldMkLst>
          <pc:docMk/>
          <pc:sldMk cId="3235064196" sldId="274"/>
        </pc:sldMkLst>
      </pc:sldChg>
      <pc:sldChg chg="addSp delSp modSp add mod ord modShow modNotesTx">
        <pc:chgData name="Erin Miley" userId="cc64a1db-b9b4-4366-8c59-09d986776d2c" providerId="ADAL" clId="{2D7BA479-7A87-47D2-96F8-4D6048DC296C}" dt="2025-10-15T18:09:06.077" v="2591" actId="1076"/>
        <pc:sldMkLst>
          <pc:docMk/>
          <pc:sldMk cId="3876213200" sldId="274"/>
        </pc:sldMkLst>
        <pc:spChg chg="mod">
          <ac:chgData name="Erin Miley" userId="cc64a1db-b9b4-4366-8c59-09d986776d2c" providerId="ADAL" clId="{2D7BA479-7A87-47D2-96F8-4D6048DC296C}" dt="2025-10-03T17:09:23.753" v="1064" actId="1076"/>
          <ac:spMkLst>
            <pc:docMk/>
            <pc:sldMk cId="3876213200" sldId="274"/>
            <ac:spMk id="8" creationId="{AC5FB123-E2E7-0E20-17DA-7C991A834A71}"/>
          </ac:spMkLst>
        </pc:spChg>
        <pc:picChg chg="add mod">
          <ac:chgData name="Erin Miley" userId="cc64a1db-b9b4-4366-8c59-09d986776d2c" providerId="ADAL" clId="{2D7BA479-7A87-47D2-96F8-4D6048DC296C}" dt="2025-10-03T17:09:28.320" v="1065" actId="1076"/>
          <ac:picMkLst>
            <pc:docMk/>
            <pc:sldMk cId="3876213200" sldId="274"/>
            <ac:picMk id="3" creationId="{4A569770-3674-7818-EE87-E7B34D748D7B}"/>
          </ac:picMkLst>
        </pc:picChg>
        <pc:picChg chg="add mod">
          <ac:chgData name="Erin Miley" userId="cc64a1db-b9b4-4366-8c59-09d986776d2c" providerId="ADAL" clId="{2D7BA479-7A87-47D2-96F8-4D6048DC296C}" dt="2025-10-15T18:09:06.077" v="2591" actId="1076"/>
          <ac:picMkLst>
            <pc:docMk/>
            <pc:sldMk cId="3876213200" sldId="274"/>
            <ac:picMk id="4" creationId="{479DDFD1-5FEF-D9EA-FEE7-78D9027592B6}"/>
          </ac:picMkLst>
        </pc:picChg>
      </pc:sldChg>
      <pc:sldChg chg="add ord modNotesTx">
        <pc:chgData name="Erin Miley" userId="cc64a1db-b9b4-4366-8c59-09d986776d2c" providerId="ADAL" clId="{2D7BA479-7A87-47D2-96F8-4D6048DC296C}" dt="2025-10-10T20:28:57.706" v="2298" actId="20577"/>
        <pc:sldMkLst>
          <pc:docMk/>
          <pc:sldMk cId="292442676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551CA-C317-41AE-A5A7-9CD7D961F422}"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4FAE9-89D3-498F-8AAA-5DCE7C8C0656}" type="slidenum">
              <a:rPr lang="en-US" smtClean="0"/>
              <a:t>‹#›</a:t>
            </a:fld>
            <a:endParaRPr lang="en-US"/>
          </a:p>
        </p:txBody>
      </p:sp>
    </p:spTree>
    <p:extLst>
      <p:ext uri="{BB962C8B-B14F-4D97-AF65-F5344CB8AC3E}">
        <p14:creationId xmlns:p14="http://schemas.microsoft.com/office/powerpoint/2010/main" val="24956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ckinsey.com/capabilities/mckinsey-digital/our-insights/superagency-in-the-workplace-empowering-people-to-unlock-ais-full-potential-at-work?utm_source=chatgpt.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rebee.ai/blog/ai-in-hr-statistics/?utm_source=chatgpt.com" TargetMode="External"/><Relationship Id="rId7" Type="http://schemas.openxmlformats.org/officeDocument/2006/relationships/hyperlink" Target="https://www.aihr.com/blog/ai-in-performance-management/?utm_source=chatgpt.co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researchgate.net/publication/389880085_PERFORMANCE_MANAGEMENT_AND_ARTIFICIAL_INTELLIGENCE_AI_ENHANCING_PERSONALIZED_DEVELOPMENT_WITH_CONTINUOUS_FEEDBACK_AND_DATA-DRIVEN_DECISIONS?utm_source=chatgpt.com" TargetMode="External"/><Relationship Id="rId5" Type="http://schemas.openxmlformats.org/officeDocument/2006/relationships/hyperlink" Target="https://www.betterworks.com/magazine/ai-in-hr/?utm_source=chatgpt.com" TargetMode="External"/><Relationship Id="rId4" Type="http://schemas.openxmlformats.org/officeDocument/2006/relationships/hyperlink" Target="https://blogs.psico-smart.com/blog-the-impact-of-artificial-intelligence-and-machine-Learning-on-performance-evaluation-tools-11788?utm_source=chatgpt.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1</a:t>
            </a:fld>
            <a:endParaRPr lang="en-US"/>
          </a:p>
        </p:txBody>
      </p:sp>
    </p:spTree>
    <p:extLst>
      <p:ext uri="{BB962C8B-B14F-4D97-AF65-F5344CB8AC3E}">
        <p14:creationId xmlns:p14="http://schemas.microsoft.com/office/powerpoint/2010/main" val="2739027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Debate prompts:</a:t>
            </a:r>
          </a:p>
          <a:p>
            <a:pPr lvl="0"/>
            <a:r>
              <a:rPr lang="en-US" sz="1200" kern="1200" dirty="0">
                <a:solidFill>
                  <a:schemeClr val="tx1"/>
                </a:solidFill>
                <a:effectLst/>
                <a:latin typeface="+mn-lt"/>
                <a:ea typeface="+mn-ea"/>
                <a:cs typeface="+mn-cs"/>
              </a:rPr>
              <a:t>Do you lean on the AI’s data, or your gut?</a:t>
            </a:r>
          </a:p>
          <a:p>
            <a:pPr lvl="0"/>
            <a:r>
              <a:rPr lang="en-US" sz="1200" kern="1200" dirty="0">
                <a:solidFill>
                  <a:schemeClr val="tx1"/>
                </a:solidFill>
                <a:effectLst/>
                <a:latin typeface="+mn-lt"/>
                <a:ea typeface="+mn-ea"/>
                <a:cs typeface="+mn-cs"/>
              </a:rPr>
              <a:t>Could bias be clouding your judgment—either yours or the AI’s?</a:t>
            </a:r>
          </a:p>
          <a:p>
            <a:pPr lvl="0"/>
            <a:r>
              <a:rPr lang="en-US" sz="1200" kern="1200">
                <a:solidFill>
                  <a:schemeClr val="tx1"/>
                </a:solidFill>
                <a:effectLst/>
                <a:latin typeface="+mn-lt"/>
                <a:ea typeface="+mn-ea"/>
                <a:cs typeface="+mn-cs"/>
              </a:rPr>
              <a:t>What’s the cost of over- or under-estimating someone’s readiness?</a:t>
            </a: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10</a:t>
            </a:fld>
            <a:endParaRPr lang="en-US"/>
          </a:p>
        </p:txBody>
      </p:sp>
    </p:spTree>
    <p:extLst>
      <p:ext uri="{BB962C8B-B14F-4D97-AF65-F5344CB8AC3E}">
        <p14:creationId xmlns:p14="http://schemas.microsoft.com/office/powerpoint/2010/main" val="115611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Debate prompts:</a:t>
            </a:r>
          </a:p>
          <a:p>
            <a:r>
              <a:rPr lang="en-US" dirty="0"/>
              <a:t>Should tone analysis shape feedback delivery?</a:t>
            </a:r>
          </a:p>
          <a:p>
            <a:r>
              <a:rPr lang="en-US" dirty="0"/>
              <a:t>When does “softening” feedback help—and when does it water it down?</a:t>
            </a:r>
          </a:p>
          <a:p>
            <a:r>
              <a:rPr lang="en-US" dirty="0"/>
              <a:t>If AI changes the tone, is it still authentic feedback?</a:t>
            </a: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11</a:t>
            </a:fld>
            <a:endParaRPr lang="en-US"/>
          </a:p>
        </p:txBody>
      </p:sp>
    </p:spTree>
    <p:extLst>
      <p:ext uri="{BB962C8B-B14F-4D97-AF65-F5344CB8AC3E}">
        <p14:creationId xmlns:p14="http://schemas.microsoft.com/office/powerpoint/2010/main" val="230935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 them: most organizations are only scratching the surface; AI is a </a:t>
            </a:r>
            <a:r>
              <a:rPr lang="en-US" sz="1200" i="1" kern="1200" dirty="0">
                <a:solidFill>
                  <a:schemeClr val="tx1"/>
                </a:solidFill>
                <a:effectLst/>
                <a:latin typeface="+mn-lt"/>
                <a:ea typeface="+mn-ea"/>
                <a:cs typeface="+mn-cs"/>
              </a:rPr>
              <a:t>partner tool</a:t>
            </a:r>
            <a:r>
              <a:rPr lang="en-US" sz="1200" kern="1200" dirty="0">
                <a:solidFill>
                  <a:schemeClr val="tx1"/>
                </a:solidFill>
                <a:effectLst/>
                <a:latin typeface="+mn-lt"/>
                <a:ea typeface="+mn-ea"/>
                <a:cs typeface="+mn-cs"/>
              </a:rPr>
              <a:t>, not a “set-and-forget”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Reiterate the importance of </a:t>
            </a:r>
            <a:r>
              <a:rPr lang="en-US" sz="1200" b="1" kern="1200" dirty="0">
                <a:solidFill>
                  <a:schemeClr val="tx1"/>
                </a:solidFill>
                <a:effectLst/>
                <a:latin typeface="+mn-lt"/>
                <a:ea typeface="+mn-ea"/>
                <a:cs typeface="+mn-cs"/>
              </a:rPr>
              <a:t>pilots, human oversight, communication, feedback loops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Insight from research: The AI maturity gap is less about tech and more about leadership and process. (</a:t>
            </a:r>
            <a:r>
              <a:rPr lang="en-US" sz="1200" u="sng" kern="1200" dirty="0">
                <a:solidFill>
                  <a:schemeClr val="tx1"/>
                </a:solidFill>
                <a:effectLst/>
                <a:latin typeface="+mn-lt"/>
                <a:ea typeface="+mn-ea"/>
                <a:cs typeface="+mn-cs"/>
                <a:hlinkClick r:id="rId3" tooltip="AI in the workplace: A report for 2025"/>
              </a:rPr>
              <a:t>McKinsey &amp; Company</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Encourage them to pick one micro experiment, one question to test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“What’s one small pilot you can run in the next 90 days to test AI in your performance process?” “Who in your org must be bought in (C-Suite, managers, employees) for that pilot to work—and how will you get them on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12</a:t>
            </a:fld>
            <a:endParaRPr lang="en-US"/>
          </a:p>
        </p:txBody>
      </p:sp>
    </p:spTree>
    <p:extLst>
      <p:ext uri="{BB962C8B-B14F-4D97-AF65-F5344CB8AC3E}">
        <p14:creationId xmlns:p14="http://schemas.microsoft.com/office/powerpoint/2010/main" val="389875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13</a:t>
            </a:fld>
            <a:endParaRPr lang="en-US"/>
          </a:p>
        </p:txBody>
      </p:sp>
    </p:spTree>
    <p:extLst>
      <p:ext uri="{BB962C8B-B14F-4D97-AF65-F5344CB8AC3E}">
        <p14:creationId xmlns:p14="http://schemas.microsoft.com/office/powerpoint/2010/main" val="261516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“Performance management is one of those topics we’ve all done a hundred times. Today, we’re flipping the script: how can AI make it smarter, fairer, and more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 in performance isn’t theoretical—it’s here.” — A McKinsey report says </a:t>
            </a:r>
            <a:r>
              <a:rPr lang="en-US" sz="1200" b="1" kern="1200" dirty="0">
                <a:solidFill>
                  <a:schemeClr val="tx1"/>
                </a:solidFill>
                <a:effectLst/>
                <a:latin typeface="+mn-lt"/>
                <a:ea typeface="+mn-ea"/>
                <a:cs typeface="+mn-cs"/>
              </a:rPr>
              <a:t>almost all companies invest in AI</a:t>
            </a:r>
            <a:r>
              <a:rPr lang="en-US" sz="1200" kern="1200" dirty="0">
                <a:solidFill>
                  <a:schemeClr val="tx1"/>
                </a:solidFill>
                <a:effectLst/>
                <a:latin typeface="+mn-lt"/>
                <a:ea typeface="+mn-ea"/>
                <a:cs typeface="+mn-cs"/>
              </a:rPr>
              <a:t>, but only ~</a:t>
            </a:r>
            <a:r>
              <a:rPr lang="en-US" sz="1200" b="1" kern="1200" dirty="0">
                <a:solidFill>
                  <a:schemeClr val="tx1"/>
                </a:solidFill>
                <a:effectLst/>
                <a:latin typeface="+mn-lt"/>
                <a:ea typeface="+mn-ea"/>
                <a:cs typeface="+mn-cs"/>
              </a:rPr>
              <a:t>1% think they’re at maturity</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many of you feel your org is ‘mature’ in AI use? What would maturity even look like here?”</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2</a:t>
            </a:fld>
            <a:endParaRPr lang="en-US"/>
          </a:p>
        </p:txBody>
      </p:sp>
    </p:spTree>
    <p:extLst>
      <p:ext uri="{BB962C8B-B14F-4D97-AF65-F5344CB8AC3E}">
        <p14:creationId xmlns:p14="http://schemas.microsoft.com/office/powerpoint/2010/main" val="79732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could offload one tedious part of your performance cycle to AI, what would it be, and why?” “What gives you hesitation about letting AI into performance metrics or evaluations?”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Launch </a:t>
            </a:r>
            <a:r>
              <a:rPr lang="en-US" sz="1200" kern="1200" dirty="0" err="1">
                <a:solidFill>
                  <a:schemeClr val="tx1"/>
                </a:solidFill>
                <a:effectLst/>
                <a:latin typeface="+mn-lt"/>
                <a:ea typeface="+mn-ea"/>
                <a:cs typeface="+mn-cs"/>
              </a:rPr>
              <a:t>Aaime</a:t>
            </a:r>
            <a:r>
              <a:rPr lang="en-US" sz="1200" kern="1200" dirty="0">
                <a:solidFill>
                  <a:schemeClr val="tx1"/>
                </a:solidFill>
                <a:effectLst/>
                <a:latin typeface="+mn-lt"/>
                <a:ea typeface="+mn-ea"/>
                <a:cs typeface="+mn-cs"/>
              </a:rPr>
              <a:t> Hart and CoPilot on the next slide</a:t>
            </a: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3</a:t>
            </a:fld>
            <a:endParaRPr lang="en-US"/>
          </a:p>
        </p:txBody>
      </p:sp>
    </p:spTree>
    <p:extLst>
      <p:ext uri="{BB962C8B-B14F-4D97-AF65-F5344CB8AC3E}">
        <p14:creationId xmlns:p14="http://schemas.microsoft.com/office/powerpoint/2010/main" val="49797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D75D-2816-BB43-88FC-FCAE85357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81199-956D-4AC0-808F-A1DA0B616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234A-9F0D-C0FC-969A-0F68B8ACC87C}"/>
              </a:ext>
            </a:extLst>
          </p:cNvPr>
          <p:cNvSpPr>
            <a:spLocks noGrp="1"/>
          </p:cNvSpPr>
          <p:nvPr>
            <p:ph type="body" idx="1"/>
          </p:nvPr>
        </p:nvSpPr>
        <p:spPr/>
        <p:txBody>
          <a:bodyPr/>
          <a:lstStyle/>
          <a:p>
            <a:r>
              <a:rPr lang="en-US" dirty="0"/>
              <a:t>Click on images to launch the resources.</a:t>
            </a:r>
          </a:p>
          <a:p>
            <a:endParaRPr lang="en-US" dirty="0"/>
          </a:p>
          <a:p>
            <a:r>
              <a:rPr lang="en-US" dirty="0"/>
              <a:t>Prompt each of the AI with the following (OR you can choose to split it up between the AI, your call): How can HR utilize AI in performance management?  ----</a:t>
            </a:r>
            <a:r>
              <a:rPr lang="en-US" dirty="0">
                <a:sym typeface="Wingdings" panose="05000000000000000000" pitchFamily="2" charset="2"/>
              </a:rPr>
              <a:t>&gt;&gt;&gt;Follow Up Prompt: How can my managers use AI for performance management?</a:t>
            </a:r>
            <a:endParaRPr lang="en-US" dirty="0"/>
          </a:p>
        </p:txBody>
      </p:sp>
      <p:sp>
        <p:nvSpPr>
          <p:cNvPr id="4" name="Slide Number Placeholder 3">
            <a:extLst>
              <a:ext uri="{FF2B5EF4-FFF2-40B4-BE49-F238E27FC236}">
                <a16:creationId xmlns:a16="http://schemas.microsoft.com/office/drawing/2014/main" id="{2F6CD310-32CF-2BA1-361F-5ED0C64577D8}"/>
              </a:ext>
            </a:extLst>
          </p:cNvPr>
          <p:cNvSpPr>
            <a:spLocks noGrp="1"/>
          </p:cNvSpPr>
          <p:nvPr>
            <p:ph type="sldNum" sz="quarter" idx="5"/>
          </p:nvPr>
        </p:nvSpPr>
        <p:spPr/>
        <p:txBody>
          <a:bodyPr/>
          <a:lstStyle/>
          <a:p>
            <a:fld id="{1894FAE9-89D3-498F-8AAA-5DCE7C8C0656}" type="slidenum">
              <a:rPr lang="en-US" smtClean="0"/>
              <a:t>4</a:t>
            </a:fld>
            <a:endParaRPr lang="en-US"/>
          </a:p>
        </p:txBody>
      </p:sp>
    </p:spTree>
    <p:extLst>
      <p:ext uri="{BB962C8B-B14F-4D97-AF65-F5344CB8AC3E}">
        <p14:creationId xmlns:p14="http://schemas.microsoft.com/office/powerpoint/2010/main" val="283186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surveys, </a:t>
            </a:r>
            <a:r>
              <a:rPr lang="en-US" sz="1200" b="1" kern="1200" dirty="0">
                <a:solidFill>
                  <a:schemeClr val="tx1"/>
                </a:solidFill>
                <a:effectLst/>
                <a:latin typeface="+mn-lt"/>
                <a:ea typeface="+mn-ea"/>
                <a:cs typeface="+mn-cs"/>
              </a:rPr>
              <a:t>~58% of organizations use AI for performance management</a:t>
            </a:r>
            <a:r>
              <a:rPr lang="en-US" sz="1200"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hlinkClick r:id="rId3" tooltip="100 + AI in HR Statistics 2025 | Insights &amp; Emerging ..."/>
              </a:rPr>
              <a:t>Hirebee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Gartner’s survey: 74% of HR leaders say AI has improved fairness and accuracy in performance evaluation. (</a:t>
            </a:r>
            <a:r>
              <a:rPr lang="en-US" sz="1200" u="sng" kern="1200" dirty="0" err="1">
                <a:solidFill>
                  <a:schemeClr val="tx1"/>
                </a:solidFill>
                <a:effectLst/>
                <a:latin typeface="+mn-lt"/>
                <a:ea typeface="+mn-ea"/>
                <a:cs typeface="+mn-cs"/>
                <a:hlinkClick r:id="rId4" tooltip="The impact of artificial intelligence and machine learning ..."/>
              </a:rPr>
              <a:t>Psico</a:t>
            </a:r>
            <a:r>
              <a:rPr lang="en-US" sz="1200" u="sng" kern="1200" dirty="0">
                <a:solidFill>
                  <a:schemeClr val="tx1"/>
                </a:solidFill>
                <a:effectLst/>
                <a:latin typeface="+mn-lt"/>
                <a:ea typeface="+mn-ea"/>
                <a:cs typeface="+mn-cs"/>
                <a:hlinkClick r:id="rId4" tooltip="The impact of artificial intelligence and machine learning ..."/>
              </a:rPr>
              <a:t> Smart Blogs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 helps with: auto-feedback drafting, identifying coaching opportunities, flagging outliers, schedule nudges. (</a:t>
            </a:r>
            <a:r>
              <a:rPr lang="en-US" sz="1200" u="sng" kern="1200" dirty="0" err="1">
                <a:solidFill>
                  <a:schemeClr val="tx1"/>
                </a:solidFill>
                <a:effectLst/>
                <a:latin typeface="+mn-lt"/>
                <a:ea typeface="+mn-ea"/>
                <a:cs typeface="+mn-cs"/>
                <a:hlinkClick r:id="rId5" tooltip="AI in HR: Benefits, Examples, and Trends for 2025"/>
              </a:rPr>
              <a:t>Betterworks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systematic lit review found that AI in performance management </a:t>
            </a:r>
            <a:r>
              <a:rPr lang="en-US" sz="1200" b="1" kern="1200" dirty="0">
                <a:solidFill>
                  <a:schemeClr val="tx1"/>
                </a:solidFill>
                <a:effectLst/>
                <a:latin typeface="+mn-lt"/>
                <a:ea typeface="+mn-ea"/>
                <a:cs typeface="+mn-cs"/>
              </a:rPr>
              <a:t>enables continuous feedback</a:t>
            </a:r>
            <a:r>
              <a:rPr lang="en-US" sz="1200" kern="1200" dirty="0">
                <a:solidFill>
                  <a:schemeClr val="tx1"/>
                </a:solidFill>
                <a:effectLst/>
                <a:latin typeface="+mn-lt"/>
                <a:ea typeface="+mn-ea"/>
                <a:cs typeface="+mn-cs"/>
              </a:rPr>
              <a:t>, data-driven insights, and </a:t>
            </a:r>
            <a:r>
              <a:rPr lang="en-US" sz="1200" i="1" kern="1200" dirty="0">
                <a:solidFill>
                  <a:schemeClr val="tx1"/>
                </a:solidFill>
                <a:effectLst/>
                <a:latin typeface="+mn-lt"/>
                <a:ea typeface="+mn-ea"/>
                <a:cs typeface="+mn-cs"/>
              </a:rPr>
              <a:t>reduces bias</a:t>
            </a:r>
            <a:r>
              <a:rPr lang="en-US" sz="1200" kern="1200" dirty="0">
                <a:solidFill>
                  <a:schemeClr val="tx1"/>
                </a:solidFill>
                <a:effectLst/>
                <a:latin typeface="+mn-lt"/>
                <a:ea typeface="+mn-ea"/>
                <a:cs typeface="+mn-cs"/>
              </a:rPr>
              <a:t> in evaluations. (</a:t>
            </a:r>
            <a:r>
              <a:rPr lang="en-US" sz="1200" u="sng" kern="1200" dirty="0">
                <a:solidFill>
                  <a:schemeClr val="tx1"/>
                </a:solidFill>
                <a:effectLst/>
                <a:latin typeface="+mn-lt"/>
                <a:ea typeface="+mn-ea"/>
                <a:cs typeface="+mn-cs"/>
                <a:hlinkClick r:id="rId6" tooltip="performance management and artificial intelligence (ai)"/>
              </a:rPr>
              <a:t>ResearchGate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AIHR, AI can lighten the administrative burden in performance systems, freeing HR to focus on strategy. (</a:t>
            </a:r>
            <a:r>
              <a:rPr lang="en-US" sz="1200" u="sng" kern="1200" dirty="0">
                <a:solidFill>
                  <a:schemeClr val="tx1"/>
                </a:solidFill>
                <a:effectLst/>
                <a:latin typeface="+mn-lt"/>
                <a:ea typeface="+mn-ea"/>
                <a:cs typeface="+mn-cs"/>
                <a:hlinkClick r:id="rId7" tooltip="11 Practical Applications of AI in Performance Management"/>
              </a:rPr>
              <a:t>AIHR</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the following: </a:t>
            </a:r>
            <a:r>
              <a:rPr lang="en-US" sz="1200" kern="1200" dirty="0">
                <a:solidFill>
                  <a:schemeClr val="tx1"/>
                </a:solidFill>
                <a:effectLst/>
                <a:latin typeface="+mn-lt"/>
                <a:ea typeface="+mn-ea"/>
                <a:cs typeface="+mn-cs"/>
              </a:rPr>
              <a:t>“Which of these use cases feels most plausible in </a:t>
            </a:r>
            <a:r>
              <a:rPr lang="en-US" sz="1200" i="1" kern="1200" dirty="0">
                <a:solidFill>
                  <a:schemeClr val="tx1"/>
                </a:solidFill>
                <a:effectLst/>
                <a:latin typeface="+mn-lt"/>
                <a:ea typeface="+mn-ea"/>
                <a:cs typeface="+mn-cs"/>
              </a:rPr>
              <a:t>your</a:t>
            </a:r>
            <a:r>
              <a:rPr lang="en-US" sz="1200" kern="1200" dirty="0">
                <a:solidFill>
                  <a:schemeClr val="tx1"/>
                </a:solidFill>
                <a:effectLst/>
                <a:latin typeface="+mn-lt"/>
                <a:ea typeface="+mn-ea"/>
                <a:cs typeface="+mn-cs"/>
              </a:rPr>
              <a:t> org?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Review the prompt card and give example of how number 2 can flow into number 3 and how assessments can be incorporated.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needed you can use the following question to boost conversation: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data sources would you need to support AI in your context (metrics, qualitative feedback, survey data)?”</a:t>
            </a:r>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5</a:t>
            </a:fld>
            <a:endParaRPr lang="en-US"/>
          </a:p>
        </p:txBody>
      </p:sp>
    </p:spTree>
    <p:extLst>
      <p:ext uri="{BB962C8B-B14F-4D97-AF65-F5344CB8AC3E}">
        <p14:creationId xmlns:p14="http://schemas.microsoft.com/office/powerpoint/2010/main" val="220018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1140D-22EF-987B-2DE4-3959F52C4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CED9B-A82C-F36E-7D54-E4C48A06C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1F3AD-3277-CEA7-CD91-D8BABD29B771}"/>
              </a:ext>
            </a:extLst>
          </p:cNvPr>
          <p:cNvSpPr>
            <a:spLocks noGrp="1"/>
          </p:cNvSpPr>
          <p:nvPr>
            <p:ph type="body" idx="1"/>
          </p:nvPr>
        </p:nvSpPr>
        <p:spPr/>
        <p:txBody>
          <a:bodyPr/>
          <a:lstStyle/>
          <a:p>
            <a:r>
              <a:rPr lang="en-US" dirty="0"/>
              <a:t>Click on images to launch the resources.  - Important to note during the conversation, below is a very generic prompt, the more data you give, the more detail provided, the better the results.</a:t>
            </a:r>
          </a:p>
          <a:p>
            <a:endParaRPr lang="en-US" dirty="0"/>
          </a:p>
          <a:p>
            <a:r>
              <a:rPr lang="en-US" dirty="0"/>
              <a:t>Prompt each of the AI with the following (OR you can choose to split it up between the AI, your call): </a:t>
            </a:r>
          </a:p>
          <a:p>
            <a:endParaRPr lang="en-US" dirty="0"/>
          </a:p>
          <a:p>
            <a:r>
              <a:rPr lang="en-US" dirty="0"/>
              <a:t>I have a time sensitive project that my team is working on and currently we are not overly cohesive on our communications, strategy and collaboration. Two of my team are leaders. Please take the Adapter and Specialist PI Profile assessments of these individuals and help me to outline clear steps forward for how to better guide and communicate with these two leaders so we can meet our project deadline successfully. </a:t>
            </a:r>
          </a:p>
          <a:p>
            <a:endParaRPr lang="en-US" dirty="0"/>
          </a:p>
          <a:p>
            <a:r>
              <a:rPr lang="en-US" dirty="0"/>
              <a:t>Follow up prompt: Can you give me a 3 week time line?</a:t>
            </a:r>
          </a:p>
          <a:p>
            <a:endParaRPr lang="en-US" dirty="0"/>
          </a:p>
          <a:p>
            <a:r>
              <a:rPr lang="en-US" dirty="0"/>
              <a:t>Final prompt: </a:t>
            </a:r>
            <a:r>
              <a:rPr lang="en-US" dirty="0">
                <a:effectLst/>
              </a:rPr>
              <a:t>Now add into the mix, that there are 3 other team members: a Individualist, a Collaborator and a Promoter. How will this factor into the ability of this timeline to be effective, where might we run into issues, what are some areas that you would recommend we put extra focus on?</a:t>
            </a:r>
            <a:endParaRPr lang="en-US" dirty="0"/>
          </a:p>
        </p:txBody>
      </p:sp>
      <p:sp>
        <p:nvSpPr>
          <p:cNvPr id="4" name="Slide Number Placeholder 3">
            <a:extLst>
              <a:ext uri="{FF2B5EF4-FFF2-40B4-BE49-F238E27FC236}">
                <a16:creationId xmlns:a16="http://schemas.microsoft.com/office/drawing/2014/main" id="{7CB77B43-A3BE-4488-578C-21CFD957E8B3}"/>
              </a:ext>
            </a:extLst>
          </p:cNvPr>
          <p:cNvSpPr>
            <a:spLocks noGrp="1"/>
          </p:cNvSpPr>
          <p:nvPr>
            <p:ph type="sldNum" sz="quarter" idx="5"/>
          </p:nvPr>
        </p:nvSpPr>
        <p:spPr/>
        <p:txBody>
          <a:bodyPr/>
          <a:lstStyle/>
          <a:p>
            <a:fld id="{1894FAE9-89D3-498F-8AAA-5DCE7C8C0656}" type="slidenum">
              <a:rPr lang="en-US" smtClean="0"/>
              <a:t>6</a:t>
            </a:fld>
            <a:endParaRPr lang="en-US"/>
          </a:p>
        </p:txBody>
      </p:sp>
    </p:spTree>
    <p:extLst>
      <p:ext uri="{BB962C8B-B14F-4D97-AF65-F5344CB8AC3E}">
        <p14:creationId xmlns:p14="http://schemas.microsoft.com/office/powerpoint/2010/main" val="192391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Promises / Strengths</a:t>
            </a:r>
            <a:r>
              <a:rPr lang="en-US" sz="1200" kern="1200" dirty="0">
                <a:solidFill>
                  <a:schemeClr val="tx1"/>
                </a:solidFill>
                <a:effectLst/>
                <a:latin typeface="+mn-lt"/>
                <a:ea typeface="+mn-ea"/>
                <a:cs typeface="+mn-cs"/>
              </a:rPr>
              <a:t> • Efficiency &amp; time saved (automation of admin). • Consistency in language, detection of trends across many data points. • Potential to reduce </a:t>
            </a:r>
            <a:r>
              <a:rPr lang="en-US" sz="1200" i="1" kern="1200" dirty="0">
                <a:solidFill>
                  <a:schemeClr val="tx1"/>
                </a:solidFill>
                <a:effectLst/>
                <a:latin typeface="+mn-lt"/>
                <a:ea typeface="+mn-ea"/>
                <a:cs typeface="+mn-cs"/>
              </a:rPr>
              <a:t>some</a:t>
            </a:r>
            <a:r>
              <a:rPr lang="en-US" sz="1200" kern="1200" dirty="0">
                <a:solidFill>
                  <a:schemeClr val="tx1"/>
                </a:solidFill>
                <a:effectLst/>
                <a:latin typeface="+mn-lt"/>
                <a:ea typeface="+mn-ea"/>
                <a:cs typeface="+mn-cs"/>
              </a:rPr>
              <a:t> bias by standardizing phraseology.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Pitfalls / Risks</a:t>
            </a:r>
            <a:r>
              <a:rPr lang="en-US" sz="1200" kern="1200" dirty="0">
                <a:solidFill>
                  <a:schemeClr val="tx1"/>
                </a:solidFill>
                <a:effectLst/>
                <a:latin typeface="+mn-lt"/>
                <a:ea typeface="+mn-ea"/>
                <a:cs typeface="+mn-cs"/>
              </a:rPr>
              <a:t> • Bias baked in: AI learns from historical data, which might embed past unfairness. • Privacy &amp; data security, sensitive info being exposed or improperly used. • Trust gap: managers might resist or overrule AI. • Overreliance: “AI said so” becomes a shield, not a support.</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needed you can use the following question to boost conversation:</a:t>
            </a:r>
          </a:p>
          <a:p>
            <a:pPr lvl="0"/>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Which promise is most compelling to your org? Which risk feels most urgent to you?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7</a:t>
            </a:fld>
            <a:endParaRPr lang="en-US"/>
          </a:p>
        </p:txBody>
      </p:sp>
    </p:spTree>
    <p:extLst>
      <p:ext uri="{BB962C8B-B14F-4D97-AF65-F5344CB8AC3E}">
        <p14:creationId xmlns:p14="http://schemas.microsoft.com/office/powerpoint/2010/main" val="221906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Optional slide, mostly been skipping.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If AI drafted 80% of your performance reviews, would you use it? Why or why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 would you explain AI’s role in feedback to employees without freaking them out?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8</a:t>
            </a:fld>
            <a:endParaRPr lang="en-US"/>
          </a:p>
        </p:txBody>
      </p:sp>
    </p:spTree>
    <p:extLst>
      <p:ext uri="{BB962C8B-B14F-4D97-AF65-F5344CB8AC3E}">
        <p14:creationId xmlns:p14="http://schemas.microsoft.com/office/powerpoint/2010/main" val="247978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exercise as a </a:t>
            </a:r>
            <a:r>
              <a:rPr lang="en-US" i="1" dirty="0"/>
              <a:t>“Let’s pressure test our instincts”</a:t>
            </a:r>
            <a:r>
              <a:rPr lang="en-US" dirty="0"/>
              <a:t> activity.</a:t>
            </a:r>
          </a:p>
          <a:p>
            <a:r>
              <a:rPr lang="en-US" dirty="0"/>
              <a:t>Set the ground rule: This is not about right or wrong—it’s about how we </a:t>
            </a:r>
            <a:r>
              <a:rPr lang="en-US" i="1" dirty="0"/>
              <a:t>think</a:t>
            </a:r>
            <a:r>
              <a:rPr lang="en-US" dirty="0"/>
              <a:t> about AI’s role.</a:t>
            </a:r>
          </a:p>
          <a:p>
            <a:r>
              <a:rPr lang="en-US" dirty="0"/>
              <a:t>Position it as “real-world messy,” not hypothetical theory.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Remind participants: these are ambiguous, high-stakes moments where judgment, data, risk all collide. </a:t>
            </a:r>
          </a:p>
          <a:p>
            <a:endParaRPr lang="en-US" dirty="0"/>
          </a:p>
          <a:p>
            <a:r>
              <a:rPr lang="en-US" b="1" i="1" dirty="0"/>
              <a:t>Do you trust the AI flag, or do you wait until you personally see signs? – This has been tripping people up!</a:t>
            </a:r>
          </a:p>
          <a:p>
            <a:r>
              <a:rPr lang="en-US" dirty="0"/>
              <a:t>If you act, how do you approach the employee without causing panic? – This is has been a good discussion question.</a:t>
            </a:r>
          </a:p>
          <a:p>
            <a:r>
              <a:rPr lang="en-US" dirty="0"/>
              <a:t>What risks come from ignoring the AI signal?</a:t>
            </a:r>
          </a:p>
          <a:p>
            <a:endParaRPr lang="en-US" dirty="0"/>
          </a:p>
          <a:p>
            <a:endParaRPr lang="en-US" dirty="0"/>
          </a:p>
        </p:txBody>
      </p:sp>
      <p:sp>
        <p:nvSpPr>
          <p:cNvPr id="4" name="Slide Number Placeholder 3"/>
          <p:cNvSpPr>
            <a:spLocks noGrp="1"/>
          </p:cNvSpPr>
          <p:nvPr>
            <p:ph type="sldNum" sz="quarter" idx="5"/>
          </p:nvPr>
        </p:nvSpPr>
        <p:spPr/>
        <p:txBody>
          <a:bodyPr/>
          <a:lstStyle/>
          <a:p>
            <a:fld id="{1894FAE9-89D3-498F-8AAA-5DCE7C8C0656}" type="slidenum">
              <a:rPr lang="en-US" smtClean="0"/>
              <a:t>9</a:t>
            </a:fld>
            <a:endParaRPr lang="en-US"/>
          </a:p>
        </p:txBody>
      </p:sp>
    </p:spTree>
    <p:extLst>
      <p:ext uri="{BB962C8B-B14F-4D97-AF65-F5344CB8AC3E}">
        <p14:creationId xmlns:p14="http://schemas.microsoft.com/office/powerpoint/2010/main" val="192932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copilot.microsoft.com/" TargetMode="External"/><Relationship Id="rId5" Type="http://schemas.openxmlformats.org/officeDocument/2006/relationships/image" Target="../media/image8.png"/><Relationship Id="rId4" Type="http://schemas.openxmlformats.org/officeDocument/2006/relationships/hyperlink" Target="https://chatgpt.com/g/g-683f3e2b76d88191b971f8087891e887-aaime-hart-hr-assistant-and-workforce-insights?model=gpt-4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copilot.microsoft.com/" TargetMode="External"/><Relationship Id="rId5" Type="http://schemas.openxmlformats.org/officeDocument/2006/relationships/image" Target="../media/image8.png"/><Relationship Id="rId4" Type="http://schemas.openxmlformats.org/officeDocument/2006/relationships/hyperlink" Target="https://chatgpt.com/g/g-683f3e2b76d88191b971f8087891e887-aaime-hart-hr-assistant-and-workforce-insights?model=gpt-4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4971569"/>
            <a:ext cx="8349752"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3"/>
          <p:cNvGrpSpPr/>
          <p:nvPr/>
        </p:nvGrpSpPr>
        <p:grpSpPr>
          <a:xfrm>
            <a:off x="10844969" y="1028700"/>
            <a:ext cx="6414331" cy="8229600"/>
            <a:chOff x="0" y="0"/>
            <a:chExt cx="993748" cy="1274980"/>
          </a:xfrm>
        </p:grpSpPr>
        <p:sp>
          <p:nvSpPr>
            <p:cNvPr id="4" name="Freeform 4"/>
            <p:cNvSpPr/>
            <p:nvPr/>
          </p:nvSpPr>
          <p:spPr>
            <a:xfrm>
              <a:off x="0" y="0"/>
              <a:ext cx="993748" cy="1274980"/>
            </a:xfrm>
            <a:custGeom>
              <a:avLst/>
              <a:gdLst/>
              <a:ahLst/>
              <a:cxnLst/>
              <a:rect l="l" t="t" r="r" b="b"/>
              <a:pathLst>
                <a:path w="993748" h="1274980">
                  <a:moveTo>
                    <a:pt x="24139" y="0"/>
                  </a:moveTo>
                  <a:lnTo>
                    <a:pt x="969608" y="0"/>
                  </a:lnTo>
                  <a:cubicBezTo>
                    <a:pt x="982940" y="0"/>
                    <a:pt x="993748" y="10808"/>
                    <a:pt x="993748" y="24139"/>
                  </a:cubicBezTo>
                  <a:lnTo>
                    <a:pt x="993748" y="1250841"/>
                  </a:lnTo>
                  <a:cubicBezTo>
                    <a:pt x="993748" y="1264173"/>
                    <a:pt x="982940" y="1274980"/>
                    <a:pt x="969608" y="1274980"/>
                  </a:cubicBezTo>
                  <a:lnTo>
                    <a:pt x="24139" y="1274980"/>
                  </a:lnTo>
                  <a:cubicBezTo>
                    <a:pt x="10808" y="1274980"/>
                    <a:pt x="0" y="1264173"/>
                    <a:pt x="0" y="1250841"/>
                  </a:cubicBezTo>
                  <a:lnTo>
                    <a:pt x="0" y="24139"/>
                  </a:lnTo>
                  <a:cubicBezTo>
                    <a:pt x="0" y="10808"/>
                    <a:pt x="10808" y="0"/>
                    <a:pt x="24139" y="0"/>
                  </a:cubicBezTo>
                  <a:close/>
                </a:path>
              </a:pathLst>
            </a:custGeom>
            <a:blipFill>
              <a:blip r:embed="rId3"/>
              <a:stretch>
                <a:fillRect t="-8383" b="-8383"/>
              </a:stretch>
            </a:blipFill>
            <a:ln w="38100" cap="sq">
              <a:solidFill>
                <a:srgbClr val="000000"/>
              </a:solidFill>
              <a:prstDash val="solid"/>
              <a:miter/>
            </a:ln>
          </p:spPr>
          <p:txBody>
            <a:bodyPr/>
            <a:lstStyle/>
            <a:p>
              <a:endParaRPr lang="en-US"/>
            </a:p>
          </p:txBody>
        </p:sp>
      </p:grpSp>
      <p:grpSp>
        <p:nvGrpSpPr>
          <p:cNvPr id="5" name="Group 5"/>
          <p:cNvGrpSpPr/>
          <p:nvPr/>
        </p:nvGrpSpPr>
        <p:grpSpPr>
          <a:xfrm>
            <a:off x="-582266" y="9839325"/>
            <a:ext cx="19452532" cy="3086100"/>
            <a:chOff x="0" y="0"/>
            <a:chExt cx="5123301" cy="812800"/>
          </a:xfrm>
        </p:grpSpPr>
        <p:sp>
          <p:nvSpPr>
            <p:cNvPr id="6" name="Freeform 6"/>
            <p:cNvSpPr/>
            <p:nvPr/>
          </p:nvSpPr>
          <p:spPr>
            <a:xfrm>
              <a:off x="0" y="0"/>
              <a:ext cx="5123301" cy="812800"/>
            </a:xfrm>
            <a:custGeom>
              <a:avLst/>
              <a:gdLst/>
              <a:ahLst/>
              <a:cxnLst/>
              <a:rect l="l" t="t" r="r" b="b"/>
              <a:pathLst>
                <a:path w="5123301" h="812800">
                  <a:moveTo>
                    <a:pt x="0" y="0"/>
                  </a:moveTo>
                  <a:lnTo>
                    <a:pt x="5123301" y="0"/>
                  </a:lnTo>
                  <a:lnTo>
                    <a:pt x="5123301" y="812800"/>
                  </a:lnTo>
                  <a:lnTo>
                    <a:pt x="0" y="812800"/>
                  </a:lnTo>
                  <a:close/>
                </a:path>
              </a:pathLst>
            </a:custGeom>
            <a:solidFill>
              <a:srgbClr val="C10230"/>
            </a:solidFill>
          </p:spPr>
          <p:txBody>
            <a:bodyPr/>
            <a:lstStyle/>
            <a:p>
              <a:endParaRPr lang="en-US"/>
            </a:p>
          </p:txBody>
        </p:sp>
        <p:sp>
          <p:nvSpPr>
            <p:cNvPr id="7" name="TextBox 7"/>
            <p:cNvSpPr txBox="1"/>
            <p:nvPr/>
          </p:nvSpPr>
          <p:spPr>
            <a:xfrm>
              <a:off x="0" y="-57150"/>
              <a:ext cx="5123301" cy="869950"/>
            </a:xfrm>
            <a:prstGeom prst="rect">
              <a:avLst/>
            </a:prstGeom>
          </p:spPr>
          <p:txBody>
            <a:bodyPr lIns="50800" tIns="50800" rIns="50800" bIns="50800" rtlCol="0" anchor="ctr"/>
            <a:lstStyle/>
            <a:p>
              <a:pPr algn="ctr">
                <a:lnSpc>
                  <a:spcPts val="2940"/>
                </a:lnSpc>
              </a:pPr>
              <a:endParaRPr/>
            </a:p>
          </p:txBody>
        </p:sp>
      </p:grpSp>
      <p:sp>
        <p:nvSpPr>
          <p:cNvPr id="8" name="TextBox 8"/>
          <p:cNvSpPr txBox="1"/>
          <p:nvPr/>
        </p:nvSpPr>
        <p:spPr>
          <a:xfrm>
            <a:off x="1028700" y="2809528"/>
            <a:ext cx="8691727" cy="2333972"/>
          </a:xfrm>
          <a:prstGeom prst="rect">
            <a:avLst/>
          </a:prstGeom>
        </p:spPr>
        <p:txBody>
          <a:bodyPr lIns="0" tIns="0" rIns="0" bIns="0" rtlCol="0" anchor="t">
            <a:spAutoFit/>
          </a:bodyPr>
          <a:lstStyle/>
          <a:p>
            <a:pPr algn="l">
              <a:lnSpc>
                <a:spcPts val="9090"/>
              </a:lnSpc>
            </a:pPr>
            <a:r>
              <a:rPr lang="en-US" sz="8264" b="1" dirty="0">
                <a:solidFill>
                  <a:srgbClr val="000000"/>
                </a:solidFill>
                <a:latin typeface="Public Sans Bold"/>
                <a:ea typeface="Public Sans Bold"/>
                <a:cs typeface="Public Sans Bold"/>
                <a:sym typeface="Public Sans Bold"/>
              </a:rPr>
              <a:t>OCTOBER</a:t>
            </a:r>
          </a:p>
          <a:p>
            <a:pPr algn="l">
              <a:lnSpc>
                <a:spcPts val="9090"/>
              </a:lnSpc>
            </a:pPr>
            <a:r>
              <a:rPr lang="en-US" sz="8264" b="1" dirty="0">
                <a:solidFill>
                  <a:srgbClr val="000000"/>
                </a:solidFill>
                <a:latin typeface="Public Sans Bold"/>
                <a:ea typeface="Public Sans Bold"/>
                <a:cs typeface="Public Sans Bold"/>
                <a:sym typeface="Public Sans Bold"/>
              </a:rPr>
              <a:t>ROUNDTABLE</a:t>
            </a:r>
          </a:p>
        </p:txBody>
      </p:sp>
      <p:sp>
        <p:nvSpPr>
          <p:cNvPr id="9" name="TextBox 9"/>
          <p:cNvSpPr txBox="1"/>
          <p:nvPr/>
        </p:nvSpPr>
        <p:spPr>
          <a:xfrm>
            <a:off x="1049172" y="5296403"/>
            <a:ext cx="9334500" cy="2769989"/>
          </a:xfrm>
          <a:prstGeom prst="rect">
            <a:avLst/>
          </a:prstGeom>
        </p:spPr>
        <p:txBody>
          <a:bodyPr wrap="square" lIns="0" tIns="0" rIns="0" bIns="0" rtlCol="0" anchor="t">
            <a:spAutoFit/>
          </a:bodyPr>
          <a:lstStyle/>
          <a:p>
            <a:pPr algn="l">
              <a:spcBef>
                <a:spcPts val="600"/>
              </a:spcBef>
              <a:spcAft>
                <a:spcPts val="600"/>
              </a:spcAft>
            </a:pPr>
            <a:r>
              <a:rPr lang="en-US" sz="4000" dirty="0">
                <a:solidFill>
                  <a:srgbClr val="000000"/>
                </a:solidFill>
                <a:latin typeface="Public Sans"/>
                <a:ea typeface="Public Sans"/>
                <a:cs typeface="Public Sans"/>
                <a:sym typeface="Public Sans"/>
              </a:rPr>
              <a:t>Welcome to today’s peer-to-peer learning and collaboration session.</a:t>
            </a:r>
          </a:p>
          <a:p>
            <a:pPr algn="l">
              <a:spcBef>
                <a:spcPts val="600"/>
              </a:spcBef>
              <a:spcAft>
                <a:spcPts val="600"/>
              </a:spcAft>
            </a:pPr>
            <a:endParaRPr lang="en-US" sz="4000" dirty="0">
              <a:solidFill>
                <a:srgbClr val="000000"/>
              </a:solidFill>
              <a:latin typeface="Public Sans"/>
              <a:ea typeface="Public Sans"/>
              <a:cs typeface="Public Sans"/>
              <a:sym typeface="Public Sans"/>
            </a:endParaRPr>
          </a:p>
          <a:p>
            <a:pPr algn="l">
              <a:spcBef>
                <a:spcPts val="600"/>
              </a:spcBef>
              <a:spcAft>
                <a:spcPts val="600"/>
              </a:spcAft>
            </a:pPr>
            <a:r>
              <a:rPr lang="en-US" sz="4000" dirty="0">
                <a:solidFill>
                  <a:srgbClr val="000000"/>
                </a:solidFill>
                <a:latin typeface="Public Sans"/>
                <a:ea typeface="Public Sans"/>
                <a:cs typeface="Public Sans"/>
                <a:sym typeface="Public Sans"/>
              </a:rPr>
              <a:t>We are excited to have you with us!</a:t>
            </a:r>
          </a:p>
        </p:txBody>
      </p:sp>
      <p:pic>
        <p:nvPicPr>
          <p:cNvPr id="12" name="Picture 11">
            <a:extLst>
              <a:ext uri="{FF2B5EF4-FFF2-40B4-BE49-F238E27FC236}">
                <a16:creationId xmlns:a16="http://schemas.microsoft.com/office/drawing/2014/main" id="{8F45B78F-3D59-34B4-8D79-52A2A0A3211D}"/>
              </a:ext>
            </a:extLst>
          </p:cNvPr>
          <p:cNvPicPr>
            <a:picLocks noChangeAspect="1"/>
          </p:cNvPicPr>
          <p:nvPr/>
        </p:nvPicPr>
        <p:blipFill>
          <a:blip r:embed="rId4"/>
          <a:stretch>
            <a:fillRect/>
          </a:stretch>
        </p:blipFill>
        <p:spPr>
          <a:xfrm>
            <a:off x="838200" y="1575638"/>
            <a:ext cx="5017443" cy="14509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E336028A-28B6-0400-DF72-E984829425BF}"/>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A92A7357-3190-B60B-5F13-52F066510CEC}"/>
              </a:ext>
            </a:extLst>
          </p:cNvPr>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B36BB97E-0E7C-53F2-A2AF-928502CC7261}"/>
              </a:ext>
            </a:extLst>
          </p:cNvPr>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TextBox 8">
            <a:extLst>
              <a:ext uri="{FF2B5EF4-FFF2-40B4-BE49-F238E27FC236}">
                <a16:creationId xmlns:a16="http://schemas.microsoft.com/office/drawing/2014/main" id="{759F142F-0D77-F427-B321-75EF849661EC}"/>
              </a:ext>
            </a:extLst>
          </p:cNvPr>
          <p:cNvSpPr txBox="1"/>
          <p:nvPr/>
        </p:nvSpPr>
        <p:spPr>
          <a:xfrm>
            <a:off x="3276600" y="1485230"/>
            <a:ext cx="6490803" cy="948978"/>
          </a:xfrm>
          <a:prstGeom prst="rect">
            <a:avLst/>
          </a:prstGeom>
        </p:spPr>
        <p:txBody>
          <a:bodyPr lIns="0" tIns="0" rIns="0" bIns="0" rtlCol="0" anchor="t">
            <a:spAutoFit/>
          </a:bodyPr>
          <a:lstStyle/>
          <a:p>
            <a:pPr algn="ctr">
              <a:lnSpc>
                <a:spcPts val="7372"/>
              </a:lnSpc>
            </a:pPr>
            <a:r>
              <a:rPr lang="en-US" sz="6702" b="1" dirty="0">
                <a:solidFill>
                  <a:srgbClr val="FFFFFF"/>
                </a:solidFill>
                <a:latin typeface="Public Sans Bold"/>
                <a:ea typeface="Public Sans Bold"/>
                <a:cs typeface="Public Sans Bold"/>
                <a:sym typeface="Public Sans Bold"/>
              </a:rPr>
              <a:t>Let’s Discuss!</a:t>
            </a:r>
          </a:p>
        </p:txBody>
      </p:sp>
      <p:sp>
        <p:nvSpPr>
          <p:cNvPr id="9" name="TextBox 9">
            <a:extLst>
              <a:ext uri="{FF2B5EF4-FFF2-40B4-BE49-F238E27FC236}">
                <a16:creationId xmlns:a16="http://schemas.microsoft.com/office/drawing/2014/main" id="{369A7B88-C2BE-AE6C-6E02-B344FAC8BDBC}"/>
              </a:ext>
            </a:extLst>
          </p:cNvPr>
          <p:cNvSpPr txBox="1"/>
          <p:nvPr/>
        </p:nvSpPr>
        <p:spPr>
          <a:xfrm>
            <a:off x="2252929" y="3162300"/>
            <a:ext cx="8538143" cy="4308872"/>
          </a:xfrm>
          <a:prstGeom prst="rect">
            <a:avLst/>
          </a:prstGeom>
        </p:spPr>
        <p:txBody>
          <a:bodyPr wrap="square" lIns="0" tIns="0" rIns="0" bIns="0" rtlCol="0" anchor="t">
            <a:spAutoFit/>
          </a:bodyPr>
          <a:lstStyle/>
          <a:p>
            <a:pPr algn="ctr"/>
            <a:r>
              <a:rPr lang="en-US" sz="4000" b="1" dirty="0">
                <a:solidFill>
                  <a:schemeClr val="bg1"/>
                </a:solidFill>
              </a:rPr>
              <a:t>Scenario 2 - Positive Outlier Performance</a:t>
            </a:r>
          </a:p>
          <a:p>
            <a:pPr algn="ctr"/>
            <a:r>
              <a:rPr lang="en-US" sz="4000" dirty="0">
                <a:solidFill>
                  <a:schemeClr val="bg1"/>
                </a:solidFill>
              </a:rPr>
              <a:t>AI highlights an employee as consistently outperforming peers, suggesting they could be ready for promotion sooner. The manager disagrees based on personal observations.</a:t>
            </a:r>
          </a:p>
        </p:txBody>
      </p:sp>
      <p:pic>
        <p:nvPicPr>
          <p:cNvPr id="10" name="Picture 9" descr="A red and black logo&#10;&#10;AI-generated content may be incorrect.">
            <a:extLst>
              <a:ext uri="{FF2B5EF4-FFF2-40B4-BE49-F238E27FC236}">
                <a16:creationId xmlns:a16="http://schemas.microsoft.com/office/drawing/2014/main" id="{20F3719A-18C6-1F34-BB57-C8E22A7B4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pic>
        <p:nvPicPr>
          <p:cNvPr id="11" name="Picture 10">
            <a:extLst>
              <a:ext uri="{FF2B5EF4-FFF2-40B4-BE49-F238E27FC236}">
                <a16:creationId xmlns:a16="http://schemas.microsoft.com/office/drawing/2014/main" id="{6A032DAA-4D4A-07C6-5F0B-BAAC889F3022}"/>
              </a:ext>
            </a:extLst>
          </p:cNvPr>
          <p:cNvPicPr>
            <a:picLocks noChangeAspect="1"/>
          </p:cNvPicPr>
          <p:nvPr/>
        </p:nvPicPr>
        <p:blipFill>
          <a:blip r:embed="rId4"/>
          <a:stretch>
            <a:fillRect/>
          </a:stretch>
        </p:blipFill>
        <p:spPr>
          <a:xfrm>
            <a:off x="13315656" y="1376038"/>
            <a:ext cx="4480948" cy="7498730"/>
          </a:xfrm>
          <a:prstGeom prst="rect">
            <a:avLst/>
          </a:prstGeom>
        </p:spPr>
      </p:pic>
    </p:spTree>
    <p:extLst>
      <p:ext uri="{BB962C8B-B14F-4D97-AF65-F5344CB8AC3E}">
        <p14:creationId xmlns:p14="http://schemas.microsoft.com/office/powerpoint/2010/main" val="159097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3E9FFCFE-9411-9799-1E68-403D01B4F4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C9D75E-ABE2-CD2B-302E-F387209277E6}"/>
              </a:ext>
            </a:extLst>
          </p:cNvPr>
          <p:cNvGrpSpPr/>
          <p:nvPr/>
        </p:nvGrpSpPr>
        <p:grpSpPr>
          <a:xfrm>
            <a:off x="609600" y="1412232"/>
            <a:ext cx="4591344" cy="7462536"/>
            <a:chOff x="0" y="0"/>
            <a:chExt cx="610974" cy="1156142"/>
          </a:xfrm>
        </p:grpSpPr>
        <p:sp>
          <p:nvSpPr>
            <p:cNvPr id="3" name="Freeform 3">
              <a:extLst>
                <a:ext uri="{FF2B5EF4-FFF2-40B4-BE49-F238E27FC236}">
                  <a16:creationId xmlns:a16="http://schemas.microsoft.com/office/drawing/2014/main" id="{66DF3BF8-4B41-D334-12C2-D2BE25A18833}"/>
                </a:ext>
              </a:extLst>
            </p:cNvPr>
            <p:cNvSpPr/>
            <p:nvPr/>
          </p:nvSpPr>
          <p:spPr>
            <a:xfrm>
              <a:off x="0" y="0"/>
              <a:ext cx="610974" cy="1156142"/>
            </a:xfrm>
            <a:custGeom>
              <a:avLst/>
              <a:gdLst/>
              <a:ahLst/>
              <a:cxnLst/>
              <a:rect l="l" t="t" r="r" b="b"/>
              <a:pathLst>
                <a:path w="610974" h="1156142">
                  <a:moveTo>
                    <a:pt x="39263" y="0"/>
                  </a:moveTo>
                  <a:lnTo>
                    <a:pt x="571711" y="0"/>
                  </a:lnTo>
                  <a:cubicBezTo>
                    <a:pt x="582124" y="0"/>
                    <a:pt x="592111" y="4137"/>
                    <a:pt x="599474" y="11500"/>
                  </a:cubicBezTo>
                  <a:cubicBezTo>
                    <a:pt x="606837" y="18863"/>
                    <a:pt x="610974" y="28850"/>
                    <a:pt x="610974" y="39263"/>
                  </a:cubicBezTo>
                  <a:lnTo>
                    <a:pt x="610974" y="1116879"/>
                  </a:lnTo>
                  <a:cubicBezTo>
                    <a:pt x="610974" y="1138564"/>
                    <a:pt x="593395" y="1156142"/>
                    <a:pt x="571711" y="1156142"/>
                  </a:cubicBezTo>
                  <a:lnTo>
                    <a:pt x="39263" y="1156142"/>
                  </a:lnTo>
                  <a:cubicBezTo>
                    <a:pt x="17579" y="1156142"/>
                    <a:pt x="0" y="1138564"/>
                    <a:pt x="0" y="1116879"/>
                  </a:cubicBezTo>
                  <a:lnTo>
                    <a:pt x="0" y="39263"/>
                  </a:lnTo>
                  <a:cubicBezTo>
                    <a:pt x="0" y="17579"/>
                    <a:pt x="17579" y="0"/>
                    <a:pt x="39263" y="0"/>
                  </a:cubicBezTo>
                  <a:close/>
                </a:path>
              </a:pathLst>
            </a:custGeom>
            <a:blipFill>
              <a:blip r:embed="rId3">
                <a:extLst>
                  <a:ext uri="{28A0092B-C50C-407E-A947-70E740481C1C}">
                    <a14:useLocalDpi xmlns:a14="http://schemas.microsoft.com/office/drawing/2010/main" val="0"/>
                  </a:ext>
                </a:extLst>
              </a:blip>
              <a:stretch>
                <a:fillRect/>
              </a:stretch>
            </a:blipFill>
            <a:ln w="38100" cap="sq">
              <a:solidFill>
                <a:srgbClr val="FFFFFF"/>
              </a:solidFill>
              <a:prstDash val="solid"/>
              <a:miter/>
            </a:ln>
          </p:spPr>
          <p:txBody>
            <a:bodyPr/>
            <a:lstStyle/>
            <a:p>
              <a:endParaRPr lang="en-US"/>
            </a:p>
          </p:txBody>
        </p:sp>
      </p:grpSp>
      <p:sp>
        <p:nvSpPr>
          <p:cNvPr id="6" name="AutoShape 6">
            <a:extLst>
              <a:ext uri="{FF2B5EF4-FFF2-40B4-BE49-F238E27FC236}">
                <a16:creationId xmlns:a16="http://schemas.microsoft.com/office/drawing/2014/main" id="{61FDCE2F-EBEC-C725-F1F0-6C9B0368FAD3}"/>
              </a:ext>
            </a:extLst>
          </p:cNvPr>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41B3611C-5E4F-9ABE-4203-7EE77061928B}"/>
              </a:ext>
            </a:extLst>
          </p:cNvPr>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TextBox 8">
            <a:extLst>
              <a:ext uri="{FF2B5EF4-FFF2-40B4-BE49-F238E27FC236}">
                <a16:creationId xmlns:a16="http://schemas.microsoft.com/office/drawing/2014/main" id="{999157D7-8319-3C72-E1A7-94B0F0AF36EE}"/>
              </a:ext>
            </a:extLst>
          </p:cNvPr>
          <p:cNvSpPr txBox="1"/>
          <p:nvPr/>
        </p:nvSpPr>
        <p:spPr>
          <a:xfrm>
            <a:off x="8229600" y="1450333"/>
            <a:ext cx="6490803" cy="948978"/>
          </a:xfrm>
          <a:prstGeom prst="rect">
            <a:avLst/>
          </a:prstGeom>
        </p:spPr>
        <p:txBody>
          <a:bodyPr lIns="0" tIns="0" rIns="0" bIns="0" rtlCol="0" anchor="t">
            <a:spAutoFit/>
          </a:bodyPr>
          <a:lstStyle/>
          <a:p>
            <a:pPr algn="ctr">
              <a:lnSpc>
                <a:spcPts val="7372"/>
              </a:lnSpc>
            </a:pPr>
            <a:r>
              <a:rPr lang="en-US" sz="6702" b="1" dirty="0">
                <a:solidFill>
                  <a:srgbClr val="FFFFFF"/>
                </a:solidFill>
                <a:latin typeface="Public Sans Bold"/>
                <a:ea typeface="Public Sans Bold"/>
                <a:cs typeface="Public Sans Bold"/>
                <a:sym typeface="Public Sans Bold"/>
              </a:rPr>
              <a:t>Let’s Discuss!</a:t>
            </a:r>
          </a:p>
        </p:txBody>
      </p:sp>
      <p:sp>
        <p:nvSpPr>
          <p:cNvPr id="9" name="TextBox 9">
            <a:extLst>
              <a:ext uri="{FF2B5EF4-FFF2-40B4-BE49-F238E27FC236}">
                <a16:creationId xmlns:a16="http://schemas.microsoft.com/office/drawing/2014/main" id="{25CA6439-F65B-1193-5808-776540299DCC}"/>
              </a:ext>
            </a:extLst>
          </p:cNvPr>
          <p:cNvSpPr txBox="1"/>
          <p:nvPr/>
        </p:nvSpPr>
        <p:spPr>
          <a:xfrm>
            <a:off x="7543800" y="3009900"/>
            <a:ext cx="8125278" cy="3847207"/>
          </a:xfrm>
          <a:prstGeom prst="rect">
            <a:avLst/>
          </a:prstGeom>
        </p:spPr>
        <p:txBody>
          <a:bodyPr wrap="square" lIns="0" tIns="0" rIns="0" bIns="0" rtlCol="0" anchor="t">
            <a:spAutoFit/>
          </a:bodyPr>
          <a:lstStyle/>
          <a:p>
            <a:pPr algn="ctr">
              <a:spcBef>
                <a:spcPts val="600"/>
              </a:spcBef>
              <a:spcAft>
                <a:spcPts val="600"/>
              </a:spcAft>
            </a:pPr>
            <a:r>
              <a:rPr lang="en-US" sz="4000" b="1" dirty="0">
                <a:solidFill>
                  <a:schemeClr val="bg1"/>
                </a:solidFill>
              </a:rPr>
              <a:t>Scenario 3 - Feedback Tone Analysis</a:t>
            </a:r>
          </a:p>
          <a:p>
            <a:pPr algn="ctr">
              <a:spcBef>
                <a:spcPts val="600"/>
              </a:spcBef>
              <a:spcAft>
                <a:spcPts val="600"/>
              </a:spcAft>
            </a:pPr>
            <a:r>
              <a:rPr lang="en-US" sz="4000" dirty="0">
                <a:solidFill>
                  <a:schemeClr val="bg1"/>
                </a:solidFill>
              </a:rPr>
              <a:t>AI reviews draft performance reviews and flags manager comments as potentially “too negative” in tone. The manager insists the comments are fair and accurate.</a:t>
            </a:r>
          </a:p>
        </p:txBody>
      </p:sp>
      <p:pic>
        <p:nvPicPr>
          <p:cNvPr id="10" name="Picture 9" descr="A red and black logo&#10;&#10;AI-generated content may be incorrect.">
            <a:extLst>
              <a:ext uri="{FF2B5EF4-FFF2-40B4-BE49-F238E27FC236}">
                <a16:creationId xmlns:a16="http://schemas.microsoft.com/office/drawing/2014/main" id="{5738356E-8716-3639-EE66-02EC2E2F0E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spTree>
    <p:extLst>
      <p:ext uri="{BB962C8B-B14F-4D97-AF65-F5344CB8AC3E}">
        <p14:creationId xmlns:p14="http://schemas.microsoft.com/office/powerpoint/2010/main" val="352665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3" name="AutoShape 3"/>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28700" y="3142392"/>
            <a:ext cx="10863957" cy="5635725"/>
            <a:chOff x="0" y="0"/>
            <a:chExt cx="1683111" cy="873121"/>
          </a:xfrm>
        </p:grpSpPr>
        <p:sp>
          <p:nvSpPr>
            <p:cNvPr id="5" name="Freeform 5"/>
            <p:cNvSpPr/>
            <p:nvPr/>
          </p:nvSpPr>
          <p:spPr>
            <a:xfrm>
              <a:off x="0" y="0"/>
              <a:ext cx="1683111" cy="873121"/>
            </a:xfrm>
            <a:custGeom>
              <a:avLst/>
              <a:gdLst/>
              <a:ahLst/>
              <a:cxnLst/>
              <a:rect l="l" t="t" r="r" b="b"/>
              <a:pathLst>
                <a:path w="1683111" h="873121">
                  <a:moveTo>
                    <a:pt x="14252" y="0"/>
                  </a:moveTo>
                  <a:lnTo>
                    <a:pt x="1668859" y="0"/>
                  </a:lnTo>
                  <a:cubicBezTo>
                    <a:pt x="1676730" y="0"/>
                    <a:pt x="1683111" y="6381"/>
                    <a:pt x="1683111" y="14252"/>
                  </a:cubicBezTo>
                  <a:lnTo>
                    <a:pt x="1683111" y="858869"/>
                  </a:lnTo>
                  <a:cubicBezTo>
                    <a:pt x="1683111" y="862649"/>
                    <a:pt x="1681610" y="866274"/>
                    <a:pt x="1678937" y="868947"/>
                  </a:cubicBezTo>
                  <a:cubicBezTo>
                    <a:pt x="1676264" y="871620"/>
                    <a:pt x="1672639" y="873121"/>
                    <a:pt x="1668859" y="873121"/>
                  </a:cubicBezTo>
                  <a:lnTo>
                    <a:pt x="14252" y="873121"/>
                  </a:lnTo>
                  <a:cubicBezTo>
                    <a:pt x="10472" y="873121"/>
                    <a:pt x="6847" y="871620"/>
                    <a:pt x="4174" y="868947"/>
                  </a:cubicBezTo>
                  <a:cubicBezTo>
                    <a:pt x="1502" y="866274"/>
                    <a:pt x="0" y="862649"/>
                    <a:pt x="0" y="858869"/>
                  </a:cubicBezTo>
                  <a:lnTo>
                    <a:pt x="0" y="14252"/>
                  </a:lnTo>
                  <a:cubicBezTo>
                    <a:pt x="0" y="10472"/>
                    <a:pt x="1502" y="6847"/>
                    <a:pt x="4174" y="4174"/>
                  </a:cubicBezTo>
                  <a:cubicBezTo>
                    <a:pt x="6847" y="1502"/>
                    <a:pt x="10472" y="0"/>
                    <a:pt x="14252" y="0"/>
                  </a:cubicBezTo>
                  <a:close/>
                </a:path>
              </a:pathLst>
            </a:custGeom>
            <a:blipFill>
              <a:blip r:embed="rId3"/>
              <a:stretch>
                <a:fillRect t="-14256" b="-14256"/>
              </a:stretch>
            </a:blipFill>
            <a:ln w="38100" cap="sq">
              <a:solidFill>
                <a:srgbClr val="FFFFFF"/>
              </a:solidFill>
              <a:prstDash val="solid"/>
              <a:miter/>
            </a:ln>
          </p:spPr>
          <p:txBody>
            <a:bodyPr/>
            <a:lstStyle/>
            <a:p>
              <a:endParaRPr lang="en-US"/>
            </a:p>
          </p:txBody>
        </p:sp>
      </p:grpSp>
      <p:sp>
        <p:nvSpPr>
          <p:cNvPr id="6" name="TextBox 6"/>
          <p:cNvSpPr txBox="1"/>
          <p:nvPr/>
        </p:nvSpPr>
        <p:spPr>
          <a:xfrm>
            <a:off x="1028700" y="1604134"/>
            <a:ext cx="6672493" cy="961423"/>
          </a:xfrm>
          <a:prstGeom prst="rect">
            <a:avLst/>
          </a:prstGeom>
        </p:spPr>
        <p:txBody>
          <a:bodyPr lIns="0" tIns="0" rIns="0" bIns="0" rtlCol="0" anchor="t">
            <a:spAutoFit/>
          </a:bodyPr>
          <a:lstStyle/>
          <a:p>
            <a:pPr algn="l">
              <a:lnSpc>
                <a:spcPts val="7372"/>
              </a:lnSpc>
            </a:pPr>
            <a:r>
              <a:rPr lang="en-US" sz="6702" b="1" dirty="0">
                <a:solidFill>
                  <a:srgbClr val="FFFFFF"/>
                </a:solidFill>
                <a:latin typeface="Public Sans Bold"/>
                <a:ea typeface="Public Sans Bold"/>
                <a:cs typeface="Public Sans Bold"/>
                <a:sym typeface="Public Sans Bold"/>
              </a:rPr>
              <a:t>Try it out!</a:t>
            </a:r>
          </a:p>
        </p:txBody>
      </p:sp>
      <p:sp>
        <p:nvSpPr>
          <p:cNvPr id="7" name="TextBox 7"/>
          <p:cNvSpPr txBox="1"/>
          <p:nvPr/>
        </p:nvSpPr>
        <p:spPr>
          <a:xfrm>
            <a:off x="12892782" y="3244374"/>
            <a:ext cx="4366518" cy="5539978"/>
          </a:xfrm>
          <a:prstGeom prst="rect">
            <a:avLst/>
          </a:prstGeom>
        </p:spPr>
        <p:txBody>
          <a:bodyPr lIns="0" tIns="0" rIns="0" bIns="0" rtlCol="0" anchor="t">
            <a:spAutoFit/>
          </a:bodyPr>
          <a:lstStyle/>
          <a:p>
            <a:pPr lvl="0"/>
            <a:r>
              <a:rPr lang="en-US" sz="6000" dirty="0">
                <a:solidFill>
                  <a:schemeClr val="bg1"/>
                </a:solidFill>
              </a:rPr>
              <a:t>What’s one small, practical step you might try with AI in performance?</a:t>
            </a:r>
          </a:p>
        </p:txBody>
      </p:sp>
      <p:pic>
        <p:nvPicPr>
          <p:cNvPr id="8" name="Picture 7" descr="A red and black logo&#10;&#10;AI-generated content may be incorrect.">
            <a:extLst>
              <a:ext uri="{FF2B5EF4-FFF2-40B4-BE49-F238E27FC236}">
                <a16:creationId xmlns:a16="http://schemas.microsoft.com/office/drawing/2014/main" id="{9479FC6B-EA63-7104-0530-459D24808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8465602" y="1412232"/>
            <a:ext cx="4258095" cy="7462536"/>
            <a:chOff x="0" y="0"/>
            <a:chExt cx="659690" cy="1156142"/>
          </a:xfrm>
        </p:grpSpPr>
        <p:sp>
          <p:nvSpPr>
            <p:cNvPr id="3" name="Freeform 3"/>
            <p:cNvSpPr/>
            <p:nvPr/>
          </p:nvSpPr>
          <p:spPr>
            <a:xfrm>
              <a:off x="0" y="0"/>
              <a:ext cx="659690" cy="1156142"/>
            </a:xfrm>
            <a:custGeom>
              <a:avLst/>
              <a:gdLst/>
              <a:ahLst/>
              <a:cxnLst/>
              <a:rect l="l" t="t" r="r" b="b"/>
              <a:pathLst>
                <a:path w="659690" h="1156142">
                  <a:moveTo>
                    <a:pt x="36363" y="0"/>
                  </a:moveTo>
                  <a:lnTo>
                    <a:pt x="623327" y="0"/>
                  </a:lnTo>
                  <a:cubicBezTo>
                    <a:pt x="643410" y="0"/>
                    <a:pt x="659690" y="16280"/>
                    <a:pt x="659690" y="36363"/>
                  </a:cubicBezTo>
                  <a:lnTo>
                    <a:pt x="659690" y="1119779"/>
                  </a:lnTo>
                  <a:cubicBezTo>
                    <a:pt x="659690" y="1129423"/>
                    <a:pt x="655859" y="1138672"/>
                    <a:pt x="649040" y="1145492"/>
                  </a:cubicBezTo>
                  <a:cubicBezTo>
                    <a:pt x="642220" y="1152311"/>
                    <a:pt x="632971" y="1156142"/>
                    <a:pt x="623327" y="1156142"/>
                  </a:cubicBezTo>
                  <a:lnTo>
                    <a:pt x="36363" y="1156142"/>
                  </a:lnTo>
                  <a:cubicBezTo>
                    <a:pt x="16280" y="1156142"/>
                    <a:pt x="0" y="1139862"/>
                    <a:pt x="0" y="1119779"/>
                  </a:cubicBezTo>
                  <a:lnTo>
                    <a:pt x="0" y="36363"/>
                  </a:lnTo>
                  <a:cubicBezTo>
                    <a:pt x="0" y="16280"/>
                    <a:pt x="16280" y="0"/>
                    <a:pt x="36363" y="0"/>
                  </a:cubicBezTo>
                  <a:close/>
                </a:path>
              </a:pathLst>
            </a:custGeom>
            <a:blipFill>
              <a:blip r:embed="rId3"/>
              <a:stretch>
                <a:fillRect l="-31154" r="-131728"/>
              </a:stretch>
            </a:blipFill>
            <a:ln w="38100" cap="sq">
              <a:solidFill>
                <a:srgbClr val="FFFFFF"/>
              </a:solidFill>
              <a:prstDash val="solid"/>
              <a:miter/>
            </a:ln>
          </p:spPr>
          <p:txBody>
            <a:bodyPr/>
            <a:lstStyle/>
            <a:p>
              <a:endParaRPr lang="en-US"/>
            </a:p>
          </p:txBody>
        </p:sp>
      </p:grpSp>
      <p:sp>
        <p:nvSpPr>
          <p:cNvPr id="4" name="AutoShape 4"/>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6" name="TextBox 6"/>
          <p:cNvSpPr txBox="1"/>
          <p:nvPr/>
        </p:nvSpPr>
        <p:spPr>
          <a:xfrm>
            <a:off x="1028700" y="4144879"/>
            <a:ext cx="5699192" cy="961423"/>
          </a:xfrm>
          <a:prstGeom prst="rect">
            <a:avLst/>
          </a:prstGeom>
        </p:spPr>
        <p:txBody>
          <a:bodyPr lIns="0" tIns="0" rIns="0" bIns="0" rtlCol="0" anchor="t">
            <a:spAutoFit/>
          </a:bodyPr>
          <a:lstStyle/>
          <a:p>
            <a:pPr algn="l">
              <a:lnSpc>
                <a:spcPts val="7372"/>
              </a:lnSpc>
            </a:pPr>
            <a:r>
              <a:rPr lang="en-US" sz="6702" b="1">
                <a:solidFill>
                  <a:srgbClr val="FFFFFF"/>
                </a:solidFill>
                <a:latin typeface="Public Sans Bold"/>
                <a:ea typeface="Public Sans Bold"/>
                <a:cs typeface="Public Sans Bold"/>
                <a:sym typeface="Public Sans Bold"/>
              </a:rPr>
              <a:t>THANK YOU</a:t>
            </a:r>
          </a:p>
        </p:txBody>
      </p:sp>
      <p:sp>
        <p:nvSpPr>
          <p:cNvPr id="7" name="TextBox 7"/>
          <p:cNvSpPr txBox="1"/>
          <p:nvPr/>
        </p:nvSpPr>
        <p:spPr>
          <a:xfrm>
            <a:off x="1028700" y="5263916"/>
            <a:ext cx="6567676" cy="961802"/>
          </a:xfrm>
          <a:prstGeom prst="rect">
            <a:avLst/>
          </a:prstGeom>
        </p:spPr>
        <p:txBody>
          <a:bodyPr lIns="0" tIns="0" rIns="0" bIns="0" rtlCol="0" anchor="t">
            <a:spAutoFit/>
          </a:bodyPr>
          <a:lstStyle/>
          <a:p>
            <a:pPr algn="l">
              <a:lnSpc>
                <a:spcPts val="2520"/>
              </a:lnSpc>
              <a:spcBef>
                <a:spcPct val="0"/>
              </a:spcBef>
            </a:pPr>
            <a:r>
              <a:rPr lang="en-US" sz="2400" dirty="0">
                <a:solidFill>
                  <a:srgbClr val="FFFFFF"/>
                </a:solidFill>
                <a:latin typeface="Public Sans"/>
                <a:ea typeface="Public Sans"/>
                <a:cs typeface="Public Sans"/>
                <a:sym typeface="Public Sans"/>
              </a:rPr>
              <a:t>A heartfelt thank you to each participant for your active participation and valuable contributions. </a:t>
            </a:r>
          </a:p>
        </p:txBody>
      </p:sp>
      <p:grpSp>
        <p:nvGrpSpPr>
          <p:cNvPr id="9" name="Group 9"/>
          <p:cNvGrpSpPr/>
          <p:nvPr/>
        </p:nvGrpSpPr>
        <p:grpSpPr>
          <a:xfrm>
            <a:off x="13001205" y="1412232"/>
            <a:ext cx="4258095" cy="7462536"/>
            <a:chOff x="0" y="0"/>
            <a:chExt cx="659690" cy="1156142"/>
          </a:xfrm>
        </p:grpSpPr>
        <p:sp>
          <p:nvSpPr>
            <p:cNvPr id="10" name="Freeform 10"/>
            <p:cNvSpPr/>
            <p:nvPr/>
          </p:nvSpPr>
          <p:spPr>
            <a:xfrm>
              <a:off x="0" y="0"/>
              <a:ext cx="659690" cy="1156142"/>
            </a:xfrm>
            <a:custGeom>
              <a:avLst/>
              <a:gdLst/>
              <a:ahLst/>
              <a:cxnLst/>
              <a:rect l="l" t="t" r="r" b="b"/>
              <a:pathLst>
                <a:path w="659690" h="1156142">
                  <a:moveTo>
                    <a:pt x="36363" y="0"/>
                  </a:moveTo>
                  <a:lnTo>
                    <a:pt x="623327" y="0"/>
                  </a:lnTo>
                  <a:cubicBezTo>
                    <a:pt x="643410" y="0"/>
                    <a:pt x="659690" y="16280"/>
                    <a:pt x="659690" y="36363"/>
                  </a:cubicBezTo>
                  <a:lnTo>
                    <a:pt x="659690" y="1119779"/>
                  </a:lnTo>
                  <a:cubicBezTo>
                    <a:pt x="659690" y="1129423"/>
                    <a:pt x="655859" y="1138672"/>
                    <a:pt x="649040" y="1145492"/>
                  </a:cubicBezTo>
                  <a:cubicBezTo>
                    <a:pt x="642220" y="1152311"/>
                    <a:pt x="632971" y="1156142"/>
                    <a:pt x="623327" y="1156142"/>
                  </a:cubicBezTo>
                  <a:lnTo>
                    <a:pt x="36363" y="1156142"/>
                  </a:lnTo>
                  <a:cubicBezTo>
                    <a:pt x="16280" y="1156142"/>
                    <a:pt x="0" y="1139862"/>
                    <a:pt x="0" y="1119779"/>
                  </a:cubicBezTo>
                  <a:lnTo>
                    <a:pt x="0" y="36363"/>
                  </a:lnTo>
                  <a:cubicBezTo>
                    <a:pt x="0" y="16280"/>
                    <a:pt x="16280" y="0"/>
                    <a:pt x="36363" y="0"/>
                  </a:cubicBezTo>
                  <a:close/>
                </a:path>
              </a:pathLst>
            </a:custGeom>
            <a:blipFill>
              <a:blip r:embed="rId3"/>
              <a:stretch>
                <a:fillRect l="-137706" r="-25176"/>
              </a:stretch>
            </a:blipFill>
            <a:ln w="38100" cap="sq">
              <a:solidFill>
                <a:srgbClr val="FFFFFF"/>
              </a:solidFill>
              <a:prstDash val="solid"/>
              <a:miter/>
            </a:ln>
          </p:spPr>
          <p:txBody>
            <a:bodyPr/>
            <a:lstStyle/>
            <a:p>
              <a:endParaRPr lang="en-US"/>
            </a:p>
          </p:txBody>
        </p:sp>
      </p:grpSp>
      <p:sp>
        <p:nvSpPr>
          <p:cNvPr id="11" name="TextBox 10">
            <a:extLst>
              <a:ext uri="{FF2B5EF4-FFF2-40B4-BE49-F238E27FC236}">
                <a16:creationId xmlns:a16="http://schemas.microsoft.com/office/drawing/2014/main" id="{D0B994DB-99FB-E205-023A-97BB67021878}"/>
              </a:ext>
            </a:extLst>
          </p:cNvPr>
          <p:cNvSpPr txBox="1"/>
          <p:nvPr/>
        </p:nvSpPr>
        <p:spPr>
          <a:xfrm>
            <a:off x="559145" y="9604696"/>
            <a:ext cx="3117796" cy="461665"/>
          </a:xfrm>
          <a:prstGeom prst="rect">
            <a:avLst/>
          </a:prstGeom>
          <a:noFill/>
        </p:spPr>
        <p:txBody>
          <a:bodyPr wrap="square" rtlCol="0">
            <a:spAutoFit/>
          </a:bodyPr>
          <a:lstStyle/>
          <a:p>
            <a:pPr algn="ctr"/>
            <a:r>
              <a:rPr lang="en-US" sz="2400" dirty="0">
                <a:solidFill>
                  <a:schemeClr val="bg1"/>
                </a:solidFill>
                <a:latin typeface="Arial Nova" panose="020B0504020202020204" pitchFamily="34" charset="0"/>
              </a:rPr>
              <a:t>314-754-0236</a:t>
            </a:r>
          </a:p>
        </p:txBody>
      </p:sp>
      <p:sp>
        <p:nvSpPr>
          <p:cNvPr id="12" name="TextBox 11">
            <a:extLst>
              <a:ext uri="{FF2B5EF4-FFF2-40B4-BE49-F238E27FC236}">
                <a16:creationId xmlns:a16="http://schemas.microsoft.com/office/drawing/2014/main" id="{01131A1A-07D5-5405-B5BF-5C3AD7D7824F}"/>
              </a:ext>
            </a:extLst>
          </p:cNvPr>
          <p:cNvSpPr txBox="1"/>
          <p:nvPr/>
        </p:nvSpPr>
        <p:spPr>
          <a:xfrm>
            <a:off x="6727892" y="9566337"/>
            <a:ext cx="4385001" cy="461665"/>
          </a:xfrm>
          <a:prstGeom prst="rect">
            <a:avLst/>
          </a:prstGeom>
          <a:noFill/>
        </p:spPr>
        <p:txBody>
          <a:bodyPr wrap="square" rtlCol="0">
            <a:spAutoFit/>
          </a:bodyPr>
          <a:lstStyle/>
          <a:p>
            <a:pPr algn="ctr"/>
            <a:r>
              <a:rPr lang="en-US" sz="2400" dirty="0">
                <a:solidFill>
                  <a:schemeClr val="bg1"/>
                </a:solidFill>
                <a:latin typeface="Arial Nova" panose="020B0504020202020204" pitchFamily="34" charset="0"/>
              </a:rPr>
              <a:t>Solutions.team@aaimea.org</a:t>
            </a:r>
          </a:p>
        </p:txBody>
      </p:sp>
      <p:sp>
        <p:nvSpPr>
          <p:cNvPr id="13" name="TextBox 12">
            <a:extLst>
              <a:ext uri="{FF2B5EF4-FFF2-40B4-BE49-F238E27FC236}">
                <a16:creationId xmlns:a16="http://schemas.microsoft.com/office/drawing/2014/main" id="{AB0C97FE-141E-FCBB-F24D-3E4785E0E392}"/>
              </a:ext>
            </a:extLst>
          </p:cNvPr>
          <p:cNvSpPr txBox="1"/>
          <p:nvPr/>
        </p:nvSpPr>
        <p:spPr>
          <a:xfrm>
            <a:off x="14554200" y="9566337"/>
            <a:ext cx="3320595" cy="461665"/>
          </a:xfrm>
          <a:prstGeom prst="rect">
            <a:avLst/>
          </a:prstGeom>
          <a:noFill/>
        </p:spPr>
        <p:txBody>
          <a:bodyPr wrap="square" rtlCol="0">
            <a:spAutoFit/>
          </a:bodyPr>
          <a:lstStyle/>
          <a:p>
            <a:pPr algn="ctr"/>
            <a:r>
              <a:rPr lang="en-US" sz="2400" dirty="0">
                <a:solidFill>
                  <a:schemeClr val="bg1"/>
                </a:solidFill>
                <a:latin typeface="Arial Nova" panose="020B0504020202020204" pitchFamily="34" charset="0"/>
              </a:rPr>
              <a:t>www.aaimea.org</a:t>
            </a:r>
          </a:p>
        </p:txBody>
      </p:sp>
      <p:pic>
        <p:nvPicPr>
          <p:cNvPr id="14" name="Picture 13" descr="A red and black logo&#10;&#10;AI-generated content may be incorrect.">
            <a:extLst>
              <a:ext uri="{FF2B5EF4-FFF2-40B4-BE49-F238E27FC236}">
                <a16:creationId xmlns:a16="http://schemas.microsoft.com/office/drawing/2014/main" id="{E9179159-E3DF-174A-846F-3052BE4E9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00" y="2476500"/>
            <a:ext cx="3844688" cy="12031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866011" cy="10287000"/>
            <a:chOff x="0" y="0"/>
            <a:chExt cx="2335081" cy="2709333"/>
          </a:xfrm>
        </p:grpSpPr>
        <p:sp>
          <p:nvSpPr>
            <p:cNvPr id="3" name="Freeform 3"/>
            <p:cNvSpPr/>
            <p:nvPr/>
          </p:nvSpPr>
          <p:spPr>
            <a:xfrm>
              <a:off x="0" y="0"/>
              <a:ext cx="2335081" cy="2709333"/>
            </a:xfrm>
            <a:custGeom>
              <a:avLst/>
              <a:gdLst/>
              <a:ahLst/>
              <a:cxnLst/>
              <a:rect l="l" t="t" r="r" b="b"/>
              <a:pathLst>
                <a:path w="2335081" h="2709333">
                  <a:moveTo>
                    <a:pt x="0" y="0"/>
                  </a:moveTo>
                  <a:lnTo>
                    <a:pt x="2335081" y="0"/>
                  </a:lnTo>
                  <a:lnTo>
                    <a:pt x="2335081" y="2709333"/>
                  </a:lnTo>
                  <a:lnTo>
                    <a:pt x="0" y="2709333"/>
                  </a:lnTo>
                  <a:close/>
                </a:path>
              </a:pathLst>
            </a:custGeom>
            <a:solidFill>
              <a:srgbClr val="FFFFFF"/>
            </a:solidFill>
          </p:spPr>
          <p:txBody>
            <a:bodyPr/>
            <a:lstStyle/>
            <a:p>
              <a:endParaRPr lang="en-US"/>
            </a:p>
          </p:txBody>
        </p:sp>
        <p:sp>
          <p:nvSpPr>
            <p:cNvPr id="4" name="TextBox 4"/>
            <p:cNvSpPr txBox="1"/>
            <p:nvPr/>
          </p:nvSpPr>
          <p:spPr>
            <a:xfrm>
              <a:off x="0" y="-57150"/>
              <a:ext cx="2335081" cy="276648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1225840" y="1028700"/>
            <a:ext cx="6414331" cy="8229600"/>
            <a:chOff x="0" y="0"/>
            <a:chExt cx="993748" cy="1274980"/>
          </a:xfrm>
        </p:grpSpPr>
        <p:sp>
          <p:nvSpPr>
            <p:cNvPr id="6" name="Freeform 6"/>
            <p:cNvSpPr/>
            <p:nvPr/>
          </p:nvSpPr>
          <p:spPr>
            <a:xfrm>
              <a:off x="0" y="0"/>
              <a:ext cx="993748" cy="1274980"/>
            </a:xfrm>
            <a:custGeom>
              <a:avLst/>
              <a:gdLst/>
              <a:ahLst/>
              <a:cxnLst/>
              <a:rect l="l" t="t" r="r" b="b"/>
              <a:pathLst>
                <a:path w="993748" h="1274980">
                  <a:moveTo>
                    <a:pt x="24139" y="0"/>
                  </a:moveTo>
                  <a:lnTo>
                    <a:pt x="969608" y="0"/>
                  </a:lnTo>
                  <a:cubicBezTo>
                    <a:pt x="982940" y="0"/>
                    <a:pt x="993748" y="10808"/>
                    <a:pt x="993748" y="24139"/>
                  </a:cubicBezTo>
                  <a:lnTo>
                    <a:pt x="993748" y="1250841"/>
                  </a:lnTo>
                  <a:cubicBezTo>
                    <a:pt x="993748" y="1264173"/>
                    <a:pt x="982940" y="1274980"/>
                    <a:pt x="969608" y="1274980"/>
                  </a:cubicBezTo>
                  <a:lnTo>
                    <a:pt x="24139" y="1274980"/>
                  </a:lnTo>
                  <a:cubicBezTo>
                    <a:pt x="10808" y="1274980"/>
                    <a:pt x="0" y="1264173"/>
                    <a:pt x="0" y="1250841"/>
                  </a:cubicBezTo>
                  <a:lnTo>
                    <a:pt x="0" y="24139"/>
                  </a:lnTo>
                  <a:cubicBezTo>
                    <a:pt x="0" y="10808"/>
                    <a:pt x="10808" y="0"/>
                    <a:pt x="24139" y="0"/>
                  </a:cubicBezTo>
                  <a:close/>
                </a:path>
              </a:pathLst>
            </a:custGeom>
            <a:blipFill>
              <a:blip r:embed="rId3"/>
              <a:stretch>
                <a:fillRect l="-26148" r="-66301"/>
              </a:stretch>
            </a:blipFill>
            <a:ln w="38100" cap="sq">
              <a:solidFill>
                <a:srgbClr val="000000"/>
              </a:solidFill>
              <a:prstDash val="solid"/>
              <a:miter/>
            </a:ln>
          </p:spPr>
          <p:txBody>
            <a:bodyPr/>
            <a:lstStyle/>
            <a:p>
              <a:endParaRPr lang="en-US"/>
            </a:p>
          </p:txBody>
        </p:sp>
      </p:grpSp>
      <p:sp>
        <p:nvSpPr>
          <p:cNvPr id="7" name="TextBox 7"/>
          <p:cNvSpPr txBox="1"/>
          <p:nvPr/>
        </p:nvSpPr>
        <p:spPr>
          <a:xfrm>
            <a:off x="10059315" y="3709850"/>
            <a:ext cx="6490803" cy="1897955"/>
          </a:xfrm>
          <a:prstGeom prst="rect">
            <a:avLst/>
          </a:prstGeom>
        </p:spPr>
        <p:txBody>
          <a:bodyPr lIns="0" tIns="0" rIns="0" bIns="0" rtlCol="0" anchor="t">
            <a:spAutoFit/>
          </a:bodyPr>
          <a:lstStyle/>
          <a:p>
            <a:pPr algn="ctr">
              <a:lnSpc>
                <a:spcPts val="7372"/>
              </a:lnSpc>
            </a:pPr>
            <a:r>
              <a:rPr lang="en-US" sz="6702" b="1" dirty="0">
                <a:solidFill>
                  <a:srgbClr val="FFFFFF"/>
                </a:solidFill>
                <a:latin typeface="Public Sans Bold"/>
                <a:ea typeface="Public Sans Bold"/>
                <a:cs typeface="Public Sans Bold"/>
                <a:sym typeface="Public Sans Bold"/>
              </a:rPr>
              <a:t>Today’s </a:t>
            </a:r>
          </a:p>
          <a:p>
            <a:pPr algn="ctr">
              <a:lnSpc>
                <a:spcPts val="7372"/>
              </a:lnSpc>
            </a:pPr>
            <a:r>
              <a:rPr lang="en-US" sz="6702" b="1" dirty="0">
                <a:solidFill>
                  <a:srgbClr val="FFFFFF"/>
                </a:solidFill>
                <a:latin typeface="Public Sans Bold"/>
                <a:ea typeface="Public Sans Bold"/>
                <a:cs typeface="Public Sans Bold"/>
                <a:sym typeface="Public Sans Bold"/>
              </a:rPr>
              <a:t>Session</a:t>
            </a:r>
          </a:p>
        </p:txBody>
      </p:sp>
      <p:sp>
        <p:nvSpPr>
          <p:cNvPr id="8" name="TextBox 8"/>
          <p:cNvSpPr txBox="1"/>
          <p:nvPr/>
        </p:nvSpPr>
        <p:spPr>
          <a:xfrm>
            <a:off x="9421992" y="5669537"/>
            <a:ext cx="7951608" cy="2292935"/>
          </a:xfrm>
          <a:prstGeom prst="rect">
            <a:avLst/>
          </a:prstGeom>
        </p:spPr>
        <p:txBody>
          <a:bodyPr wrap="square" lIns="0" tIns="0" rIns="0" bIns="0" rtlCol="0" anchor="t">
            <a:spAutoFit/>
          </a:bodyPr>
          <a:lstStyle/>
          <a:p>
            <a:pPr algn="ctr">
              <a:spcBef>
                <a:spcPct val="0"/>
              </a:spcBef>
              <a:spcAft>
                <a:spcPts val="600"/>
              </a:spcAft>
            </a:pPr>
            <a:r>
              <a:rPr lang="en-US" sz="3600" dirty="0">
                <a:solidFill>
                  <a:srgbClr val="FFFFFF"/>
                </a:solidFill>
                <a:ea typeface="Public Sans"/>
                <a:cs typeface="Public Sans"/>
                <a:sym typeface="Public Sans"/>
              </a:rPr>
              <a:t>AI as your Performance Management Partner.</a:t>
            </a:r>
          </a:p>
          <a:p>
            <a:pPr algn="ctr">
              <a:spcBef>
                <a:spcPct val="0"/>
              </a:spcBef>
              <a:spcAft>
                <a:spcPts val="600"/>
              </a:spcAft>
            </a:pPr>
            <a:r>
              <a:rPr lang="en-US" sz="3600" dirty="0">
                <a:solidFill>
                  <a:srgbClr val="FFFFFF"/>
                </a:solidFill>
                <a:ea typeface="Public Sans"/>
                <a:cs typeface="Public Sans"/>
                <a:sym typeface="Public Sans"/>
              </a:rPr>
              <a:t>We’re here to talk about what’s real, what’s risky, and what’s working.</a:t>
            </a:r>
          </a:p>
        </p:txBody>
      </p:sp>
      <p:sp>
        <p:nvSpPr>
          <p:cNvPr id="9" name="AutoShape 9"/>
          <p:cNvSpPr/>
          <p:nvPr/>
        </p:nvSpPr>
        <p:spPr>
          <a:xfrm flipV="1">
            <a:off x="17762472" y="-2789374"/>
            <a:ext cx="0" cy="15865747"/>
          </a:xfrm>
          <a:prstGeom prst="line">
            <a:avLst/>
          </a:prstGeom>
          <a:ln w="38100" cap="flat">
            <a:solidFill>
              <a:srgbClr val="FFFFFF"/>
            </a:solidFill>
            <a:prstDash val="solid"/>
            <a:headEnd type="none" w="sm" len="sm"/>
            <a:tailEnd type="none" w="sm" len="sm"/>
          </a:ln>
        </p:spPr>
        <p:txBody>
          <a:bodyPr/>
          <a:lstStyle/>
          <a:p>
            <a:endParaRPr lang="en-US"/>
          </a:p>
        </p:txBody>
      </p:sp>
      <p:pic>
        <p:nvPicPr>
          <p:cNvPr id="11" name="Picture 10" descr="A red and black logo&#10;&#10;AI-generated content may be incorrect.">
            <a:extLst>
              <a:ext uri="{FF2B5EF4-FFF2-40B4-BE49-F238E27FC236}">
                <a16:creationId xmlns:a16="http://schemas.microsoft.com/office/drawing/2014/main" id="{74C0F243-6EC1-3BB3-775E-792553D267E2}"/>
              </a:ext>
            </a:extLst>
          </p:cNvPr>
          <p:cNvPicPr>
            <a:picLocks noChangeAspect="1"/>
          </p:cNvPicPr>
          <p:nvPr/>
        </p:nvPicPr>
        <p:blipFill>
          <a:blip r:embed="rId4" cstate="print">
            <a:extLst>
              <a:ext uri="{28A0092B-C50C-407E-A947-70E740481C1C}">
                <a14:useLocalDpi xmlns:a14="http://schemas.microsoft.com/office/drawing/2010/main" val="0"/>
              </a:ext>
            </a:extLst>
          </a:blip>
          <a:srcRect t="36064" b="36666"/>
          <a:stretch>
            <a:fillRect/>
          </a:stretch>
        </p:blipFill>
        <p:spPr>
          <a:xfrm>
            <a:off x="197140" y="9724976"/>
            <a:ext cx="2057400" cy="5620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826746" y="2555764"/>
            <a:ext cx="7432554" cy="5175472"/>
            <a:chOff x="0" y="0"/>
            <a:chExt cx="1151497" cy="801816"/>
          </a:xfrm>
        </p:grpSpPr>
        <p:sp>
          <p:nvSpPr>
            <p:cNvPr id="3" name="Freeform 3"/>
            <p:cNvSpPr/>
            <p:nvPr/>
          </p:nvSpPr>
          <p:spPr>
            <a:xfrm>
              <a:off x="0" y="0"/>
              <a:ext cx="1151497" cy="801816"/>
            </a:xfrm>
            <a:custGeom>
              <a:avLst/>
              <a:gdLst/>
              <a:ahLst/>
              <a:cxnLst/>
              <a:rect l="l" t="t" r="r" b="b"/>
              <a:pathLst>
                <a:path w="1151497" h="801816">
                  <a:moveTo>
                    <a:pt x="20832" y="0"/>
                  </a:moveTo>
                  <a:lnTo>
                    <a:pt x="1130665" y="0"/>
                  </a:lnTo>
                  <a:cubicBezTo>
                    <a:pt x="1142170" y="0"/>
                    <a:pt x="1151497" y="9327"/>
                    <a:pt x="1151497" y="20832"/>
                  </a:cubicBezTo>
                  <a:lnTo>
                    <a:pt x="1151497" y="780984"/>
                  </a:lnTo>
                  <a:cubicBezTo>
                    <a:pt x="1151497" y="786509"/>
                    <a:pt x="1149302" y="791808"/>
                    <a:pt x="1145395" y="795714"/>
                  </a:cubicBezTo>
                  <a:cubicBezTo>
                    <a:pt x="1141489" y="799621"/>
                    <a:pt x="1136190" y="801816"/>
                    <a:pt x="1130665" y="801816"/>
                  </a:cubicBezTo>
                  <a:lnTo>
                    <a:pt x="20832" y="801816"/>
                  </a:lnTo>
                  <a:cubicBezTo>
                    <a:pt x="15307" y="801816"/>
                    <a:pt x="10009" y="799621"/>
                    <a:pt x="6102" y="795714"/>
                  </a:cubicBezTo>
                  <a:cubicBezTo>
                    <a:pt x="2195" y="791808"/>
                    <a:pt x="0" y="786509"/>
                    <a:pt x="0" y="780984"/>
                  </a:cubicBezTo>
                  <a:lnTo>
                    <a:pt x="0" y="20832"/>
                  </a:lnTo>
                  <a:cubicBezTo>
                    <a:pt x="0" y="15307"/>
                    <a:pt x="2195" y="10009"/>
                    <a:pt x="6102" y="6102"/>
                  </a:cubicBezTo>
                  <a:cubicBezTo>
                    <a:pt x="10009" y="2195"/>
                    <a:pt x="15307" y="0"/>
                    <a:pt x="20832" y="0"/>
                  </a:cubicBezTo>
                  <a:close/>
                </a:path>
              </a:pathLst>
            </a:custGeom>
            <a:blipFill>
              <a:blip r:embed="rId3"/>
              <a:stretch>
                <a:fillRect l="-2224" r="-2224"/>
              </a:stretch>
            </a:blipFill>
            <a:ln w="38100" cap="sq">
              <a:solidFill>
                <a:srgbClr val="FFFFFF"/>
              </a:solidFill>
              <a:prstDash val="solid"/>
              <a:miter/>
            </a:ln>
          </p:spPr>
          <p:txBody>
            <a:bodyPr/>
            <a:lstStyle/>
            <a:p>
              <a:endParaRPr lang="en-US"/>
            </a:p>
          </p:txBody>
        </p:sp>
      </p:grpSp>
      <p:grpSp>
        <p:nvGrpSpPr>
          <p:cNvPr id="4" name="Group 4"/>
          <p:cNvGrpSpPr/>
          <p:nvPr/>
        </p:nvGrpSpPr>
        <p:grpSpPr>
          <a:xfrm>
            <a:off x="16928391" y="2555764"/>
            <a:ext cx="330909" cy="5175472"/>
            <a:chOff x="0" y="0"/>
            <a:chExt cx="87153" cy="1363087"/>
          </a:xfrm>
        </p:grpSpPr>
        <p:sp>
          <p:nvSpPr>
            <p:cNvPr id="5" name="Freeform 5"/>
            <p:cNvSpPr/>
            <p:nvPr/>
          </p:nvSpPr>
          <p:spPr>
            <a:xfrm>
              <a:off x="0" y="0"/>
              <a:ext cx="87153" cy="1363087"/>
            </a:xfrm>
            <a:custGeom>
              <a:avLst/>
              <a:gdLst/>
              <a:ahLst/>
              <a:cxnLst/>
              <a:rect l="l" t="t" r="r" b="b"/>
              <a:pathLst>
                <a:path w="87153" h="1363087">
                  <a:moveTo>
                    <a:pt x="0" y="0"/>
                  </a:moveTo>
                  <a:lnTo>
                    <a:pt x="87153" y="0"/>
                  </a:lnTo>
                  <a:lnTo>
                    <a:pt x="87153" y="1363087"/>
                  </a:lnTo>
                  <a:lnTo>
                    <a:pt x="0" y="1363087"/>
                  </a:lnTo>
                  <a:close/>
                </a:path>
              </a:pathLst>
            </a:custGeom>
            <a:solidFill>
              <a:srgbClr val="FFFFFF"/>
            </a:solidFill>
          </p:spPr>
          <p:txBody>
            <a:bodyPr/>
            <a:lstStyle/>
            <a:p>
              <a:endParaRPr lang="en-US"/>
            </a:p>
          </p:txBody>
        </p:sp>
        <p:sp>
          <p:nvSpPr>
            <p:cNvPr id="6" name="TextBox 6"/>
            <p:cNvSpPr txBox="1"/>
            <p:nvPr/>
          </p:nvSpPr>
          <p:spPr>
            <a:xfrm>
              <a:off x="0" y="-57150"/>
              <a:ext cx="87153" cy="1420237"/>
            </a:xfrm>
            <a:prstGeom prst="rect">
              <a:avLst/>
            </a:prstGeom>
          </p:spPr>
          <p:txBody>
            <a:bodyPr lIns="50800" tIns="50800" rIns="50800" bIns="50800" rtlCol="0" anchor="ctr"/>
            <a:lstStyle/>
            <a:p>
              <a:pPr algn="ctr">
                <a:lnSpc>
                  <a:spcPts val="2940"/>
                </a:lnSpc>
              </a:pPr>
              <a:endParaRPr/>
            </a:p>
          </p:txBody>
        </p:sp>
      </p:grpSp>
      <p:sp>
        <p:nvSpPr>
          <p:cNvPr id="7" name="TextBox 7"/>
          <p:cNvSpPr txBox="1"/>
          <p:nvPr/>
        </p:nvSpPr>
        <p:spPr>
          <a:xfrm>
            <a:off x="856172" y="2422974"/>
            <a:ext cx="7844664" cy="948978"/>
          </a:xfrm>
          <a:prstGeom prst="rect">
            <a:avLst/>
          </a:prstGeom>
        </p:spPr>
        <p:txBody>
          <a:bodyPr wrap="square" lIns="0" tIns="0" rIns="0" bIns="0" rtlCol="0" anchor="t">
            <a:spAutoFit/>
          </a:bodyPr>
          <a:lstStyle/>
          <a:p>
            <a:pPr algn="l">
              <a:lnSpc>
                <a:spcPts val="7372"/>
              </a:lnSpc>
            </a:pPr>
            <a:r>
              <a:rPr lang="en-US" sz="6702" b="1" dirty="0">
                <a:solidFill>
                  <a:srgbClr val="FFFFFF"/>
                </a:solidFill>
                <a:latin typeface="Public Sans Bold"/>
                <a:ea typeface="Public Sans Bold"/>
                <a:cs typeface="Public Sans Bold"/>
                <a:sym typeface="Public Sans Bold"/>
              </a:rPr>
              <a:t>Let’s Set the Stage</a:t>
            </a:r>
          </a:p>
        </p:txBody>
      </p:sp>
      <p:sp>
        <p:nvSpPr>
          <p:cNvPr id="8" name="TextBox 8"/>
          <p:cNvSpPr txBox="1"/>
          <p:nvPr/>
        </p:nvSpPr>
        <p:spPr>
          <a:xfrm>
            <a:off x="1063416" y="4134164"/>
            <a:ext cx="7647118" cy="2769989"/>
          </a:xfrm>
          <a:prstGeom prst="rect">
            <a:avLst/>
          </a:prstGeom>
        </p:spPr>
        <p:txBody>
          <a:bodyPr wrap="square" lIns="0" tIns="0" rIns="0" bIns="0" rtlCol="0" anchor="t">
            <a:spAutoFit/>
          </a:bodyPr>
          <a:lstStyle/>
          <a:p>
            <a:pPr marL="285750" lvl="0" indent="-285750">
              <a:spcBef>
                <a:spcPts val="600"/>
              </a:spcBef>
              <a:spcAft>
                <a:spcPts val="600"/>
              </a:spcAft>
              <a:buFont typeface="Arial" panose="020B0604020202020204" pitchFamily="34" charset="0"/>
              <a:buChar char="•"/>
            </a:pPr>
            <a:r>
              <a:rPr lang="en-US" sz="3200" dirty="0">
                <a:solidFill>
                  <a:schemeClr val="bg1"/>
                </a:solidFill>
              </a:rPr>
              <a:t>Performance management isn’t new, but the tools are changing.</a:t>
            </a:r>
          </a:p>
          <a:p>
            <a:pPr marL="285750" lvl="0" indent="-285750">
              <a:spcBef>
                <a:spcPts val="600"/>
              </a:spcBef>
              <a:spcAft>
                <a:spcPts val="600"/>
              </a:spcAft>
              <a:buFont typeface="Arial" panose="020B0604020202020204" pitchFamily="34" charset="0"/>
              <a:buChar char="•"/>
            </a:pPr>
            <a:r>
              <a:rPr lang="en-US" sz="3200" dirty="0">
                <a:solidFill>
                  <a:schemeClr val="bg1"/>
                </a:solidFill>
              </a:rPr>
              <a:t>AI can be a </a:t>
            </a:r>
            <a:r>
              <a:rPr lang="en-US" sz="3200" b="1" dirty="0">
                <a:solidFill>
                  <a:schemeClr val="bg1"/>
                </a:solidFill>
              </a:rPr>
              <a:t>partner</a:t>
            </a:r>
            <a:r>
              <a:rPr lang="en-US" sz="3200" dirty="0">
                <a:solidFill>
                  <a:schemeClr val="bg1"/>
                </a:solidFill>
              </a:rPr>
              <a:t>, not a replacement.</a:t>
            </a:r>
          </a:p>
          <a:p>
            <a:pPr marL="285750" lvl="0" indent="-285750">
              <a:spcBef>
                <a:spcPts val="600"/>
              </a:spcBef>
              <a:spcAft>
                <a:spcPts val="600"/>
              </a:spcAft>
              <a:buFont typeface="Arial" panose="020B0604020202020204" pitchFamily="34" charset="0"/>
              <a:buChar char="•"/>
            </a:pPr>
            <a:r>
              <a:rPr lang="en-US" sz="3200" dirty="0">
                <a:solidFill>
                  <a:schemeClr val="bg1"/>
                </a:solidFill>
              </a:rPr>
              <a:t>Goal for today: </a:t>
            </a:r>
            <a:r>
              <a:rPr lang="en-US" sz="3200" b="1" dirty="0">
                <a:solidFill>
                  <a:schemeClr val="bg1"/>
                </a:solidFill>
              </a:rPr>
              <a:t>Practical takeaways to implement today</a:t>
            </a:r>
            <a:endParaRPr lang="en-US" sz="3200" dirty="0">
              <a:solidFill>
                <a:schemeClr val="bg1"/>
              </a:solidFill>
            </a:endParaRPr>
          </a:p>
        </p:txBody>
      </p:sp>
      <p:grpSp>
        <p:nvGrpSpPr>
          <p:cNvPr id="9" name="Group 9"/>
          <p:cNvGrpSpPr/>
          <p:nvPr/>
        </p:nvGrpSpPr>
        <p:grpSpPr>
          <a:xfrm>
            <a:off x="-667079" y="-237935"/>
            <a:ext cx="819479" cy="10762871"/>
            <a:chOff x="0" y="0"/>
            <a:chExt cx="351383" cy="2834665"/>
          </a:xfrm>
        </p:grpSpPr>
        <p:sp>
          <p:nvSpPr>
            <p:cNvPr id="10" name="Freeform 10"/>
            <p:cNvSpPr/>
            <p:nvPr/>
          </p:nvSpPr>
          <p:spPr>
            <a:xfrm>
              <a:off x="0" y="0"/>
              <a:ext cx="351383" cy="2834666"/>
            </a:xfrm>
            <a:custGeom>
              <a:avLst/>
              <a:gdLst/>
              <a:ahLst/>
              <a:cxnLst/>
              <a:rect l="l" t="t" r="r" b="b"/>
              <a:pathLst>
                <a:path w="351383" h="2834666">
                  <a:moveTo>
                    <a:pt x="0" y="0"/>
                  </a:moveTo>
                  <a:lnTo>
                    <a:pt x="351383" y="0"/>
                  </a:lnTo>
                  <a:lnTo>
                    <a:pt x="351383" y="2834666"/>
                  </a:lnTo>
                  <a:lnTo>
                    <a:pt x="0" y="2834666"/>
                  </a:lnTo>
                  <a:close/>
                </a:path>
              </a:pathLst>
            </a:custGeom>
            <a:solidFill>
              <a:srgbClr val="FFFFFF"/>
            </a:solidFill>
          </p:spPr>
          <p:txBody>
            <a:bodyPr/>
            <a:lstStyle/>
            <a:p>
              <a:endParaRPr lang="en-US"/>
            </a:p>
          </p:txBody>
        </p:sp>
        <p:sp>
          <p:nvSpPr>
            <p:cNvPr id="11" name="TextBox 11"/>
            <p:cNvSpPr txBox="1"/>
            <p:nvPr/>
          </p:nvSpPr>
          <p:spPr>
            <a:xfrm>
              <a:off x="0" y="-57150"/>
              <a:ext cx="351383" cy="2891815"/>
            </a:xfrm>
            <a:prstGeom prst="rect">
              <a:avLst/>
            </a:prstGeom>
          </p:spPr>
          <p:txBody>
            <a:bodyPr lIns="50800" tIns="50800" rIns="50800" bIns="50800" rtlCol="0" anchor="ctr"/>
            <a:lstStyle/>
            <a:p>
              <a:pPr algn="ctr">
                <a:lnSpc>
                  <a:spcPts val="2940"/>
                </a:lnSpc>
              </a:pPr>
              <a:endParaRPr/>
            </a:p>
          </p:txBody>
        </p:sp>
      </p:grpSp>
      <p:sp>
        <p:nvSpPr>
          <p:cNvPr id="12" name="AutoShape 12"/>
          <p:cNvSpPr/>
          <p:nvPr/>
        </p:nvSpPr>
        <p:spPr>
          <a:xfrm>
            <a:off x="-1370851" y="8926270"/>
            <a:ext cx="15865747" cy="0"/>
          </a:xfrm>
          <a:prstGeom prst="line">
            <a:avLst/>
          </a:prstGeom>
          <a:ln w="38100" cap="flat">
            <a:solidFill>
              <a:srgbClr val="FFFFFF"/>
            </a:solidFill>
            <a:prstDash val="solid"/>
            <a:headEnd type="none" w="sm" len="sm"/>
            <a:tailEnd type="none" w="sm" len="sm"/>
          </a:ln>
        </p:spPr>
        <p:txBody>
          <a:bodyPr/>
          <a:lstStyle/>
          <a:p>
            <a:endParaRPr lang="en-US"/>
          </a:p>
        </p:txBody>
      </p:sp>
      <p:sp>
        <p:nvSpPr>
          <p:cNvPr id="13" name="AutoShape 13"/>
          <p:cNvSpPr/>
          <p:nvPr/>
        </p:nvSpPr>
        <p:spPr>
          <a:xfrm>
            <a:off x="-1370851" y="1347472"/>
            <a:ext cx="15865747" cy="0"/>
          </a:xfrm>
          <a:prstGeom prst="line">
            <a:avLst/>
          </a:prstGeom>
          <a:ln w="38100" cap="flat">
            <a:solidFill>
              <a:srgbClr val="FFFFFF"/>
            </a:solidFill>
            <a:prstDash val="solid"/>
            <a:headEnd type="none" w="sm" len="sm"/>
            <a:tailEnd type="none" w="sm" len="sm"/>
          </a:ln>
        </p:spPr>
        <p:txBody>
          <a:bodyPr/>
          <a:lstStyle/>
          <a:p>
            <a:endParaRPr lang="en-US"/>
          </a:p>
        </p:txBody>
      </p:sp>
      <p:pic>
        <p:nvPicPr>
          <p:cNvPr id="16" name="Picture 15" descr="A red and black logo&#10;&#10;AI-generated content may be incorrect.">
            <a:extLst>
              <a:ext uri="{FF2B5EF4-FFF2-40B4-BE49-F238E27FC236}">
                <a16:creationId xmlns:a16="http://schemas.microsoft.com/office/drawing/2014/main" id="{D67B5F92-AC10-B7A1-F68B-53880C953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9688483"/>
            <a:ext cx="1600200" cy="5007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72E9615-C37A-193A-0AE6-CC58AAD94F5B}"/>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BA074706-76F1-6B72-EE1A-78BF6A878C6E}"/>
              </a:ext>
            </a:extLst>
          </p:cNvPr>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9944D6DB-428A-3E97-D7FE-3469C3E1F82B}"/>
              </a:ext>
            </a:extLst>
          </p:cNvPr>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TextBox 8">
            <a:extLst>
              <a:ext uri="{FF2B5EF4-FFF2-40B4-BE49-F238E27FC236}">
                <a16:creationId xmlns:a16="http://schemas.microsoft.com/office/drawing/2014/main" id="{AC5FB123-E2E7-0E20-17DA-7C991A834A71}"/>
              </a:ext>
            </a:extLst>
          </p:cNvPr>
          <p:cNvSpPr txBox="1"/>
          <p:nvPr/>
        </p:nvSpPr>
        <p:spPr>
          <a:xfrm>
            <a:off x="3657600" y="1515298"/>
            <a:ext cx="10744200" cy="1897955"/>
          </a:xfrm>
          <a:prstGeom prst="rect">
            <a:avLst/>
          </a:prstGeom>
        </p:spPr>
        <p:txBody>
          <a:bodyPr wrap="square" lIns="0" tIns="0" rIns="0" bIns="0" rtlCol="0" anchor="t">
            <a:spAutoFit/>
          </a:bodyPr>
          <a:lstStyle/>
          <a:p>
            <a:pPr algn="ctr">
              <a:lnSpc>
                <a:spcPts val="7372"/>
              </a:lnSpc>
            </a:pPr>
            <a:r>
              <a:rPr lang="en-US" sz="6702" b="1" dirty="0">
                <a:solidFill>
                  <a:srgbClr val="FFFFFF"/>
                </a:solidFill>
                <a:latin typeface="Public Sans Bold"/>
                <a:ea typeface="Public Sans Bold"/>
                <a:cs typeface="Public Sans Bold"/>
                <a:sym typeface="Public Sans Bold"/>
              </a:rPr>
              <a:t>Hearing Direct From the Source</a:t>
            </a:r>
          </a:p>
        </p:txBody>
      </p:sp>
      <p:pic>
        <p:nvPicPr>
          <p:cNvPr id="10" name="Picture 9" descr="A red and black logo&#10;&#10;AI-generated content may be incorrect.">
            <a:extLst>
              <a:ext uri="{FF2B5EF4-FFF2-40B4-BE49-F238E27FC236}">
                <a16:creationId xmlns:a16="http://schemas.microsoft.com/office/drawing/2014/main" id="{45771D01-E2D7-7302-49A9-43EF3ABA9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pic>
        <p:nvPicPr>
          <p:cNvPr id="3" name="Picture 2">
            <a:hlinkClick r:id="rId4"/>
            <a:extLst>
              <a:ext uri="{FF2B5EF4-FFF2-40B4-BE49-F238E27FC236}">
                <a16:creationId xmlns:a16="http://schemas.microsoft.com/office/drawing/2014/main" id="{4A569770-3674-7818-EE87-E7B34D748D7B}"/>
              </a:ext>
            </a:extLst>
          </p:cNvPr>
          <p:cNvPicPr>
            <a:picLocks noChangeAspect="1"/>
          </p:cNvPicPr>
          <p:nvPr/>
        </p:nvPicPr>
        <p:blipFill>
          <a:blip r:embed="rId5"/>
          <a:stretch>
            <a:fillRect/>
          </a:stretch>
        </p:blipFill>
        <p:spPr>
          <a:xfrm>
            <a:off x="3261361" y="3695700"/>
            <a:ext cx="4876800" cy="4913817"/>
          </a:xfrm>
          <a:prstGeom prst="rect">
            <a:avLst/>
          </a:prstGeom>
        </p:spPr>
      </p:pic>
      <p:pic>
        <p:nvPicPr>
          <p:cNvPr id="4" name="Picture 3">
            <a:hlinkClick r:id="rId6"/>
            <a:extLst>
              <a:ext uri="{FF2B5EF4-FFF2-40B4-BE49-F238E27FC236}">
                <a16:creationId xmlns:a16="http://schemas.microsoft.com/office/drawing/2014/main" id="{479DDFD1-5FEF-D9EA-FEE7-78D9027592B6}"/>
              </a:ext>
            </a:extLst>
          </p:cNvPr>
          <p:cNvPicPr>
            <a:picLocks noChangeAspect="1"/>
          </p:cNvPicPr>
          <p:nvPr/>
        </p:nvPicPr>
        <p:blipFill>
          <a:blip r:embed="rId7"/>
          <a:stretch>
            <a:fillRect/>
          </a:stretch>
        </p:blipFill>
        <p:spPr>
          <a:xfrm>
            <a:off x="9677400" y="4533900"/>
            <a:ext cx="5702984" cy="2851492"/>
          </a:xfrm>
          <a:prstGeom prst="rect">
            <a:avLst/>
          </a:prstGeom>
        </p:spPr>
      </p:pic>
    </p:spTree>
    <p:extLst>
      <p:ext uri="{BB962C8B-B14F-4D97-AF65-F5344CB8AC3E}">
        <p14:creationId xmlns:p14="http://schemas.microsoft.com/office/powerpoint/2010/main" val="3876213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8514356" y="-187173"/>
            <a:ext cx="10282756" cy="10661347"/>
            <a:chOff x="0" y="0"/>
            <a:chExt cx="2708215" cy="2807927"/>
          </a:xfrm>
        </p:grpSpPr>
        <p:sp>
          <p:nvSpPr>
            <p:cNvPr id="3" name="Freeform 3"/>
            <p:cNvSpPr/>
            <p:nvPr/>
          </p:nvSpPr>
          <p:spPr>
            <a:xfrm>
              <a:off x="0" y="0"/>
              <a:ext cx="2708216" cy="2807927"/>
            </a:xfrm>
            <a:custGeom>
              <a:avLst/>
              <a:gdLst/>
              <a:ahLst/>
              <a:cxnLst/>
              <a:rect l="l" t="t" r="r" b="b"/>
              <a:pathLst>
                <a:path w="2708216" h="2807927">
                  <a:moveTo>
                    <a:pt x="0" y="0"/>
                  </a:moveTo>
                  <a:lnTo>
                    <a:pt x="2708216" y="0"/>
                  </a:lnTo>
                  <a:lnTo>
                    <a:pt x="2708216" y="2807927"/>
                  </a:lnTo>
                  <a:lnTo>
                    <a:pt x="0" y="2807927"/>
                  </a:lnTo>
                  <a:close/>
                </a:path>
              </a:pathLst>
            </a:custGeom>
            <a:solidFill>
              <a:srgbClr val="FFFFFF"/>
            </a:solidFill>
          </p:spPr>
          <p:txBody>
            <a:bodyPr/>
            <a:lstStyle/>
            <a:p>
              <a:endParaRPr lang="en-US"/>
            </a:p>
          </p:txBody>
        </p:sp>
        <p:sp>
          <p:nvSpPr>
            <p:cNvPr id="4" name="TextBox 4"/>
            <p:cNvSpPr txBox="1"/>
            <p:nvPr/>
          </p:nvSpPr>
          <p:spPr>
            <a:xfrm>
              <a:off x="0" y="-57150"/>
              <a:ext cx="2708215" cy="2865077"/>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9144000" y="1412232"/>
            <a:ext cx="2015469" cy="1386567"/>
            <a:chOff x="0" y="0"/>
            <a:chExt cx="812800" cy="559176"/>
          </a:xfrm>
        </p:grpSpPr>
        <p:sp>
          <p:nvSpPr>
            <p:cNvPr id="6" name="Freeform 6"/>
            <p:cNvSpPr/>
            <p:nvPr/>
          </p:nvSpPr>
          <p:spPr>
            <a:xfrm>
              <a:off x="0" y="0"/>
              <a:ext cx="812800" cy="559176"/>
            </a:xfrm>
            <a:custGeom>
              <a:avLst/>
              <a:gdLst/>
              <a:ahLst/>
              <a:cxnLst/>
              <a:rect l="l" t="t" r="r" b="b"/>
              <a:pathLst>
                <a:path w="812800" h="559176">
                  <a:moveTo>
                    <a:pt x="76825" y="0"/>
                  </a:moveTo>
                  <a:lnTo>
                    <a:pt x="735975" y="0"/>
                  </a:lnTo>
                  <a:cubicBezTo>
                    <a:pt x="778404" y="0"/>
                    <a:pt x="812800" y="34396"/>
                    <a:pt x="812800" y="76825"/>
                  </a:cubicBezTo>
                  <a:lnTo>
                    <a:pt x="812800" y="482351"/>
                  </a:lnTo>
                  <a:cubicBezTo>
                    <a:pt x="812800" y="524780"/>
                    <a:pt x="778404" y="559176"/>
                    <a:pt x="735975" y="559176"/>
                  </a:cubicBezTo>
                  <a:lnTo>
                    <a:pt x="76825" y="559176"/>
                  </a:lnTo>
                  <a:cubicBezTo>
                    <a:pt x="34396" y="559176"/>
                    <a:pt x="0" y="524780"/>
                    <a:pt x="0" y="482351"/>
                  </a:cubicBezTo>
                  <a:lnTo>
                    <a:pt x="0" y="76825"/>
                  </a:lnTo>
                  <a:cubicBezTo>
                    <a:pt x="0" y="34396"/>
                    <a:pt x="34396" y="0"/>
                    <a:pt x="76825" y="0"/>
                  </a:cubicBezTo>
                  <a:close/>
                </a:path>
              </a:pathLst>
            </a:custGeom>
            <a:solidFill>
              <a:srgbClr val="000000"/>
            </a:solidFill>
          </p:spPr>
          <p:txBody>
            <a:bodyPr/>
            <a:lstStyle/>
            <a:p>
              <a:endParaRPr lang="en-US"/>
            </a:p>
          </p:txBody>
        </p:sp>
        <p:sp>
          <p:nvSpPr>
            <p:cNvPr id="7" name="TextBox 7"/>
            <p:cNvSpPr txBox="1"/>
            <p:nvPr/>
          </p:nvSpPr>
          <p:spPr>
            <a:xfrm>
              <a:off x="0" y="-57150"/>
              <a:ext cx="812800" cy="616326"/>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11317872" y="1412232"/>
            <a:ext cx="5941428" cy="1386567"/>
            <a:chOff x="0" y="0"/>
            <a:chExt cx="2396064" cy="559176"/>
          </a:xfrm>
        </p:grpSpPr>
        <p:sp>
          <p:nvSpPr>
            <p:cNvPr id="9" name="Freeform 9"/>
            <p:cNvSpPr/>
            <p:nvPr/>
          </p:nvSpPr>
          <p:spPr>
            <a:xfrm>
              <a:off x="0" y="0"/>
              <a:ext cx="2396064" cy="559176"/>
            </a:xfrm>
            <a:custGeom>
              <a:avLst/>
              <a:gdLst/>
              <a:ahLst/>
              <a:cxnLst/>
              <a:rect l="l" t="t" r="r" b="b"/>
              <a:pathLst>
                <a:path w="2396064" h="559176">
                  <a:moveTo>
                    <a:pt x="26061" y="0"/>
                  </a:moveTo>
                  <a:lnTo>
                    <a:pt x="2370004" y="0"/>
                  </a:lnTo>
                  <a:cubicBezTo>
                    <a:pt x="2376915" y="0"/>
                    <a:pt x="2383544" y="2746"/>
                    <a:pt x="2388431" y="7633"/>
                  </a:cubicBezTo>
                  <a:cubicBezTo>
                    <a:pt x="2393319" y="12520"/>
                    <a:pt x="2396064" y="19149"/>
                    <a:pt x="2396064" y="26061"/>
                  </a:cubicBezTo>
                  <a:lnTo>
                    <a:pt x="2396064" y="533115"/>
                  </a:lnTo>
                  <a:cubicBezTo>
                    <a:pt x="2396064" y="540027"/>
                    <a:pt x="2393319" y="546655"/>
                    <a:pt x="2388431" y="551543"/>
                  </a:cubicBezTo>
                  <a:cubicBezTo>
                    <a:pt x="2383544" y="556430"/>
                    <a:pt x="2376915" y="559176"/>
                    <a:pt x="2370004" y="559176"/>
                  </a:cubicBezTo>
                  <a:lnTo>
                    <a:pt x="26061" y="559176"/>
                  </a:lnTo>
                  <a:cubicBezTo>
                    <a:pt x="19149" y="559176"/>
                    <a:pt x="12520" y="556430"/>
                    <a:pt x="7633" y="551543"/>
                  </a:cubicBezTo>
                  <a:cubicBezTo>
                    <a:pt x="2746" y="546655"/>
                    <a:pt x="0" y="540027"/>
                    <a:pt x="0" y="533115"/>
                  </a:cubicBezTo>
                  <a:lnTo>
                    <a:pt x="0" y="26061"/>
                  </a:lnTo>
                  <a:cubicBezTo>
                    <a:pt x="0" y="19149"/>
                    <a:pt x="2746" y="12520"/>
                    <a:pt x="7633" y="7633"/>
                  </a:cubicBezTo>
                  <a:cubicBezTo>
                    <a:pt x="12520" y="2746"/>
                    <a:pt x="19149" y="0"/>
                    <a:pt x="26061" y="0"/>
                  </a:cubicBezTo>
                  <a:close/>
                </a:path>
              </a:pathLst>
            </a:custGeom>
            <a:solidFill>
              <a:srgbClr val="000000"/>
            </a:solidFill>
          </p:spPr>
          <p:txBody>
            <a:bodyPr/>
            <a:lstStyle/>
            <a:p>
              <a:endParaRPr lang="en-US"/>
            </a:p>
          </p:txBody>
        </p:sp>
        <p:sp>
          <p:nvSpPr>
            <p:cNvPr id="10" name="TextBox 10"/>
            <p:cNvSpPr txBox="1"/>
            <p:nvPr/>
          </p:nvSpPr>
          <p:spPr>
            <a:xfrm>
              <a:off x="0" y="-57150"/>
              <a:ext cx="2396064" cy="616326"/>
            </a:xfrm>
            <a:prstGeom prst="rect">
              <a:avLst/>
            </a:prstGeom>
          </p:spPr>
          <p:txBody>
            <a:bodyPr lIns="50800" tIns="50800" rIns="50800" bIns="50800" rtlCol="0" anchor="ctr"/>
            <a:lstStyle/>
            <a:p>
              <a:pPr algn="ctr">
                <a:lnSpc>
                  <a:spcPts val="2940"/>
                </a:lnSpc>
              </a:pPr>
              <a:endParaRPr/>
            </a:p>
          </p:txBody>
        </p:sp>
      </p:grpSp>
      <p:sp>
        <p:nvSpPr>
          <p:cNvPr id="11" name="TextBox 11"/>
          <p:cNvSpPr txBox="1"/>
          <p:nvPr/>
        </p:nvSpPr>
        <p:spPr>
          <a:xfrm>
            <a:off x="11464526" y="1889298"/>
            <a:ext cx="5648120" cy="373244"/>
          </a:xfrm>
          <a:prstGeom prst="rect">
            <a:avLst/>
          </a:prstGeom>
        </p:spPr>
        <p:txBody>
          <a:bodyPr lIns="0" tIns="0" rIns="0" bIns="0" rtlCol="0" anchor="t">
            <a:spAutoFit/>
          </a:bodyPr>
          <a:lstStyle/>
          <a:p>
            <a:pPr algn="ctr">
              <a:lnSpc>
                <a:spcPts val="2940"/>
              </a:lnSpc>
              <a:spcBef>
                <a:spcPct val="0"/>
              </a:spcBef>
            </a:pPr>
            <a:r>
              <a:rPr lang="en-US" sz="3200" b="1" dirty="0">
                <a:solidFill>
                  <a:srgbClr val="FFFFFF"/>
                </a:solidFill>
                <a:latin typeface="Public Sans Bold"/>
                <a:ea typeface="Public Sans Bold"/>
                <a:cs typeface="Public Sans Bold"/>
                <a:sym typeface="Public Sans Bold"/>
              </a:rPr>
              <a:t>Feedback &amp; Coaching</a:t>
            </a:r>
          </a:p>
        </p:txBody>
      </p:sp>
      <p:sp>
        <p:nvSpPr>
          <p:cNvPr id="12" name="TextBox 12"/>
          <p:cNvSpPr txBox="1"/>
          <p:nvPr/>
        </p:nvSpPr>
        <p:spPr>
          <a:xfrm>
            <a:off x="9506035" y="1660290"/>
            <a:ext cx="1291399" cy="795201"/>
          </a:xfrm>
          <a:prstGeom prst="rect">
            <a:avLst/>
          </a:prstGeom>
        </p:spPr>
        <p:txBody>
          <a:bodyPr lIns="0" tIns="0" rIns="0" bIns="0" rtlCol="0" anchor="t">
            <a:spAutoFit/>
          </a:bodyPr>
          <a:lstStyle/>
          <a:p>
            <a:pPr algn="ctr">
              <a:lnSpc>
                <a:spcPts val="6468"/>
              </a:lnSpc>
              <a:spcBef>
                <a:spcPct val="0"/>
              </a:spcBef>
            </a:pPr>
            <a:r>
              <a:rPr lang="en-US" sz="4620" b="1">
                <a:solidFill>
                  <a:srgbClr val="FFFFFF"/>
                </a:solidFill>
                <a:latin typeface="Public Sans Bold"/>
                <a:ea typeface="Public Sans Bold"/>
                <a:cs typeface="Public Sans Bold"/>
                <a:sym typeface="Public Sans Bold"/>
              </a:rPr>
              <a:t>01.</a:t>
            </a:r>
          </a:p>
        </p:txBody>
      </p:sp>
      <p:grpSp>
        <p:nvGrpSpPr>
          <p:cNvPr id="13" name="Group 13"/>
          <p:cNvGrpSpPr/>
          <p:nvPr/>
        </p:nvGrpSpPr>
        <p:grpSpPr>
          <a:xfrm>
            <a:off x="9144000" y="3437555"/>
            <a:ext cx="2015469" cy="1386567"/>
            <a:chOff x="0" y="0"/>
            <a:chExt cx="812800" cy="559176"/>
          </a:xfrm>
        </p:grpSpPr>
        <p:sp>
          <p:nvSpPr>
            <p:cNvPr id="14" name="Freeform 14"/>
            <p:cNvSpPr/>
            <p:nvPr/>
          </p:nvSpPr>
          <p:spPr>
            <a:xfrm>
              <a:off x="0" y="0"/>
              <a:ext cx="812800" cy="559176"/>
            </a:xfrm>
            <a:custGeom>
              <a:avLst/>
              <a:gdLst/>
              <a:ahLst/>
              <a:cxnLst/>
              <a:rect l="l" t="t" r="r" b="b"/>
              <a:pathLst>
                <a:path w="812800" h="559176">
                  <a:moveTo>
                    <a:pt x="76825" y="0"/>
                  </a:moveTo>
                  <a:lnTo>
                    <a:pt x="735975" y="0"/>
                  </a:lnTo>
                  <a:cubicBezTo>
                    <a:pt x="778404" y="0"/>
                    <a:pt x="812800" y="34396"/>
                    <a:pt x="812800" y="76825"/>
                  </a:cubicBezTo>
                  <a:lnTo>
                    <a:pt x="812800" y="482351"/>
                  </a:lnTo>
                  <a:cubicBezTo>
                    <a:pt x="812800" y="524780"/>
                    <a:pt x="778404" y="559176"/>
                    <a:pt x="735975" y="559176"/>
                  </a:cubicBezTo>
                  <a:lnTo>
                    <a:pt x="76825" y="559176"/>
                  </a:lnTo>
                  <a:cubicBezTo>
                    <a:pt x="34396" y="559176"/>
                    <a:pt x="0" y="524780"/>
                    <a:pt x="0" y="482351"/>
                  </a:cubicBezTo>
                  <a:lnTo>
                    <a:pt x="0" y="76825"/>
                  </a:lnTo>
                  <a:cubicBezTo>
                    <a:pt x="0" y="34396"/>
                    <a:pt x="34396" y="0"/>
                    <a:pt x="76825" y="0"/>
                  </a:cubicBezTo>
                  <a:close/>
                </a:path>
              </a:pathLst>
            </a:custGeom>
            <a:solidFill>
              <a:srgbClr val="000000"/>
            </a:solidFill>
          </p:spPr>
          <p:txBody>
            <a:bodyPr/>
            <a:lstStyle/>
            <a:p>
              <a:endParaRPr lang="en-US"/>
            </a:p>
          </p:txBody>
        </p:sp>
        <p:sp>
          <p:nvSpPr>
            <p:cNvPr id="15" name="TextBox 15"/>
            <p:cNvSpPr txBox="1"/>
            <p:nvPr/>
          </p:nvSpPr>
          <p:spPr>
            <a:xfrm>
              <a:off x="0" y="-57150"/>
              <a:ext cx="812800" cy="616326"/>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1317872" y="3437555"/>
            <a:ext cx="5941428" cy="1386567"/>
            <a:chOff x="0" y="0"/>
            <a:chExt cx="2396064" cy="559176"/>
          </a:xfrm>
        </p:grpSpPr>
        <p:sp>
          <p:nvSpPr>
            <p:cNvPr id="17" name="Freeform 17"/>
            <p:cNvSpPr/>
            <p:nvPr/>
          </p:nvSpPr>
          <p:spPr>
            <a:xfrm>
              <a:off x="0" y="0"/>
              <a:ext cx="2396064" cy="559176"/>
            </a:xfrm>
            <a:custGeom>
              <a:avLst/>
              <a:gdLst/>
              <a:ahLst/>
              <a:cxnLst/>
              <a:rect l="l" t="t" r="r" b="b"/>
              <a:pathLst>
                <a:path w="2396064" h="559176">
                  <a:moveTo>
                    <a:pt x="26061" y="0"/>
                  </a:moveTo>
                  <a:lnTo>
                    <a:pt x="2370004" y="0"/>
                  </a:lnTo>
                  <a:cubicBezTo>
                    <a:pt x="2376915" y="0"/>
                    <a:pt x="2383544" y="2746"/>
                    <a:pt x="2388431" y="7633"/>
                  </a:cubicBezTo>
                  <a:cubicBezTo>
                    <a:pt x="2393319" y="12520"/>
                    <a:pt x="2396064" y="19149"/>
                    <a:pt x="2396064" y="26061"/>
                  </a:cubicBezTo>
                  <a:lnTo>
                    <a:pt x="2396064" y="533115"/>
                  </a:lnTo>
                  <a:cubicBezTo>
                    <a:pt x="2396064" y="540027"/>
                    <a:pt x="2393319" y="546655"/>
                    <a:pt x="2388431" y="551543"/>
                  </a:cubicBezTo>
                  <a:cubicBezTo>
                    <a:pt x="2383544" y="556430"/>
                    <a:pt x="2376915" y="559176"/>
                    <a:pt x="2370004" y="559176"/>
                  </a:cubicBezTo>
                  <a:lnTo>
                    <a:pt x="26061" y="559176"/>
                  </a:lnTo>
                  <a:cubicBezTo>
                    <a:pt x="19149" y="559176"/>
                    <a:pt x="12520" y="556430"/>
                    <a:pt x="7633" y="551543"/>
                  </a:cubicBezTo>
                  <a:cubicBezTo>
                    <a:pt x="2746" y="546655"/>
                    <a:pt x="0" y="540027"/>
                    <a:pt x="0" y="533115"/>
                  </a:cubicBezTo>
                  <a:lnTo>
                    <a:pt x="0" y="26061"/>
                  </a:lnTo>
                  <a:cubicBezTo>
                    <a:pt x="0" y="19149"/>
                    <a:pt x="2746" y="12520"/>
                    <a:pt x="7633" y="7633"/>
                  </a:cubicBezTo>
                  <a:cubicBezTo>
                    <a:pt x="12520" y="2746"/>
                    <a:pt x="19149" y="0"/>
                    <a:pt x="26061" y="0"/>
                  </a:cubicBezTo>
                  <a:close/>
                </a:path>
              </a:pathLst>
            </a:custGeom>
            <a:solidFill>
              <a:srgbClr val="000000"/>
            </a:solidFill>
          </p:spPr>
          <p:txBody>
            <a:bodyPr/>
            <a:lstStyle/>
            <a:p>
              <a:endParaRPr lang="en-US"/>
            </a:p>
          </p:txBody>
        </p:sp>
        <p:sp>
          <p:nvSpPr>
            <p:cNvPr id="18" name="TextBox 18"/>
            <p:cNvSpPr txBox="1"/>
            <p:nvPr/>
          </p:nvSpPr>
          <p:spPr>
            <a:xfrm>
              <a:off x="0" y="-57150"/>
              <a:ext cx="2396064" cy="616326"/>
            </a:xfrm>
            <a:prstGeom prst="rect">
              <a:avLst/>
            </a:prstGeom>
          </p:spPr>
          <p:txBody>
            <a:bodyPr lIns="50800" tIns="50800" rIns="50800" bIns="50800" rtlCol="0" anchor="ctr"/>
            <a:lstStyle/>
            <a:p>
              <a:pPr algn="ctr">
                <a:lnSpc>
                  <a:spcPts val="2940"/>
                </a:lnSpc>
              </a:pPr>
              <a:endParaRPr/>
            </a:p>
          </p:txBody>
        </p:sp>
      </p:grpSp>
      <p:sp>
        <p:nvSpPr>
          <p:cNvPr id="19" name="TextBox 19"/>
          <p:cNvSpPr txBox="1"/>
          <p:nvPr/>
        </p:nvSpPr>
        <p:spPr>
          <a:xfrm>
            <a:off x="11464526" y="3914621"/>
            <a:ext cx="5648120" cy="373244"/>
          </a:xfrm>
          <a:prstGeom prst="rect">
            <a:avLst/>
          </a:prstGeom>
        </p:spPr>
        <p:txBody>
          <a:bodyPr lIns="0" tIns="0" rIns="0" bIns="0" rtlCol="0" anchor="t">
            <a:spAutoFit/>
          </a:bodyPr>
          <a:lstStyle/>
          <a:p>
            <a:pPr algn="ctr">
              <a:lnSpc>
                <a:spcPts val="2940"/>
              </a:lnSpc>
              <a:spcBef>
                <a:spcPct val="0"/>
              </a:spcBef>
            </a:pPr>
            <a:r>
              <a:rPr lang="en-US" sz="3200" b="1" dirty="0">
                <a:solidFill>
                  <a:srgbClr val="FFFFFF"/>
                </a:solidFill>
                <a:latin typeface="Public Sans Bold"/>
                <a:ea typeface="Public Sans Bold"/>
                <a:cs typeface="Public Sans Bold"/>
                <a:sym typeface="Public Sans Bold"/>
              </a:rPr>
              <a:t>Goal Setting Support</a:t>
            </a:r>
          </a:p>
        </p:txBody>
      </p:sp>
      <p:sp>
        <p:nvSpPr>
          <p:cNvPr id="20" name="TextBox 20"/>
          <p:cNvSpPr txBox="1"/>
          <p:nvPr/>
        </p:nvSpPr>
        <p:spPr>
          <a:xfrm>
            <a:off x="9506035" y="3685613"/>
            <a:ext cx="1291399" cy="795201"/>
          </a:xfrm>
          <a:prstGeom prst="rect">
            <a:avLst/>
          </a:prstGeom>
        </p:spPr>
        <p:txBody>
          <a:bodyPr lIns="0" tIns="0" rIns="0" bIns="0" rtlCol="0" anchor="t">
            <a:spAutoFit/>
          </a:bodyPr>
          <a:lstStyle/>
          <a:p>
            <a:pPr algn="ctr">
              <a:lnSpc>
                <a:spcPts val="6468"/>
              </a:lnSpc>
              <a:spcBef>
                <a:spcPct val="0"/>
              </a:spcBef>
            </a:pPr>
            <a:r>
              <a:rPr lang="en-US" sz="4620" b="1">
                <a:solidFill>
                  <a:srgbClr val="FFFFFF"/>
                </a:solidFill>
                <a:latin typeface="Public Sans Bold"/>
                <a:ea typeface="Public Sans Bold"/>
                <a:cs typeface="Public Sans Bold"/>
                <a:sym typeface="Public Sans Bold"/>
              </a:rPr>
              <a:t>02.</a:t>
            </a:r>
          </a:p>
        </p:txBody>
      </p:sp>
      <p:grpSp>
        <p:nvGrpSpPr>
          <p:cNvPr id="21" name="Group 21"/>
          <p:cNvGrpSpPr/>
          <p:nvPr/>
        </p:nvGrpSpPr>
        <p:grpSpPr>
          <a:xfrm>
            <a:off x="9144000" y="5462878"/>
            <a:ext cx="2015469" cy="1386567"/>
            <a:chOff x="0" y="0"/>
            <a:chExt cx="812800" cy="559176"/>
          </a:xfrm>
        </p:grpSpPr>
        <p:sp>
          <p:nvSpPr>
            <p:cNvPr id="22" name="Freeform 22"/>
            <p:cNvSpPr/>
            <p:nvPr/>
          </p:nvSpPr>
          <p:spPr>
            <a:xfrm>
              <a:off x="0" y="0"/>
              <a:ext cx="812800" cy="559176"/>
            </a:xfrm>
            <a:custGeom>
              <a:avLst/>
              <a:gdLst/>
              <a:ahLst/>
              <a:cxnLst/>
              <a:rect l="l" t="t" r="r" b="b"/>
              <a:pathLst>
                <a:path w="812800" h="559176">
                  <a:moveTo>
                    <a:pt x="76825" y="0"/>
                  </a:moveTo>
                  <a:lnTo>
                    <a:pt x="735975" y="0"/>
                  </a:lnTo>
                  <a:cubicBezTo>
                    <a:pt x="778404" y="0"/>
                    <a:pt x="812800" y="34396"/>
                    <a:pt x="812800" y="76825"/>
                  </a:cubicBezTo>
                  <a:lnTo>
                    <a:pt x="812800" y="482351"/>
                  </a:lnTo>
                  <a:cubicBezTo>
                    <a:pt x="812800" y="524780"/>
                    <a:pt x="778404" y="559176"/>
                    <a:pt x="735975" y="559176"/>
                  </a:cubicBezTo>
                  <a:lnTo>
                    <a:pt x="76825" y="559176"/>
                  </a:lnTo>
                  <a:cubicBezTo>
                    <a:pt x="34396" y="559176"/>
                    <a:pt x="0" y="524780"/>
                    <a:pt x="0" y="482351"/>
                  </a:cubicBezTo>
                  <a:lnTo>
                    <a:pt x="0" y="76825"/>
                  </a:lnTo>
                  <a:cubicBezTo>
                    <a:pt x="0" y="34396"/>
                    <a:pt x="34396" y="0"/>
                    <a:pt x="76825" y="0"/>
                  </a:cubicBezTo>
                  <a:close/>
                </a:path>
              </a:pathLst>
            </a:custGeom>
            <a:solidFill>
              <a:srgbClr val="000000"/>
            </a:solidFill>
          </p:spPr>
          <p:txBody>
            <a:bodyPr/>
            <a:lstStyle/>
            <a:p>
              <a:endParaRPr lang="en-US"/>
            </a:p>
          </p:txBody>
        </p:sp>
        <p:sp>
          <p:nvSpPr>
            <p:cNvPr id="23" name="TextBox 23"/>
            <p:cNvSpPr txBox="1"/>
            <p:nvPr/>
          </p:nvSpPr>
          <p:spPr>
            <a:xfrm>
              <a:off x="0" y="-57150"/>
              <a:ext cx="812800" cy="616326"/>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11317872" y="5462878"/>
            <a:ext cx="5941428" cy="1386567"/>
            <a:chOff x="0" y="0"/>
            <a:chExt cx="2396064" cy="559176"/>
          </a:xfrm>
        </p:grpSpPr>
        <p:sp>
          <p:nvSpPr>
            <p:cNvPr id="25" name="Freeform 25"/>
            <p:cNvSpPr/>
            <p:nvPr/>
          </p:nvSpPr>
          <p:spPr>
            <a:xfrm>
              <a:off x="0" y="0"/>
              <a:ext cx="2396064" cy="559176"/>
            </a:xfrm>
            <a:custGeom>
              <a:avLst/>
              <a:gdLst/>
              <a:ahLst/>
              <a:cxnLst/>
              <a:rect l="l" t="t" r="r" b="b"/>
              <a:pathLst>
                <a:path w="2396064" h="559176">
                  <a:moveTo>
                    <a:pt x="26061" y="0"/>
                  </a:moveTo>
                  <a:lnTo>
                    <a:pt x="2370004" y="0"/>
                  </a:lnTo>
                  <a:cubicBezTo>
                    <a:pt x="2376915" y="0"/>
                    <a:pt x="2383544" y="2746"/>
                    <a:pt x="2388431" y="7633"/>
                  </a:cubicBezTo>
                  <a:cubicBezTo>
                    <a:pt x="2393319" y="12520"/>
                    <a:pt x="2396064" y="19149"/>
                    <a:pt x="2396064" y="26061"/>
                  </a:cubicBezTo>
                  <a:lnTo>
                    <a:pt x="2396064" y="533115"/>
                  </a:lnTo>
                  <a:cubicBezTo>
                    <a:pt x="2396064" y="540027"/>
                    <a:pt x="2393319" y="546655"/>
                    <a:pt x="2388431" y="551543"/>
                  </a:cubicBezTo>
                  <a:cubicBezTo>
                    <a:pt x="2383544" y="556430"/>
                    <a:pt x="2376915" y="559176"/>
                    <a:pt x="2370004" y="559176"/>
                  </a:cubicBezTo>
                  <a:lnTo>
                    <a:pt x="26061" y="559176"/>
                  </a:lnTo>
                  <a:cubicBezTo>
                    <a:pt x="19149" y="559176"/>
                    <a:pt x="12520" y="556430"/>
                    <a:pt x="7633" y="551543"/>
                  </a:cubicBezTo>
                  <a:cubicBezTo>
                    <a:pt x="2746" y="546655"/>
                    <a:pt x="0" y="540027"/>
                    <a:pt x="0" y="533115"/>
                  </a:cubicBezTo>
                  <a:lnTo>
                    <a:pt x="0" y="26061"/>
                  </a:lnTo>
                  <a:cubicBezTo>
                    <a:pt x="0" y="19149"/>
                    <a:pt x="2746" y="12520"/>
                    <a:pt x="7633" y="7633"/>
                  </a:cubicBezTo>
                  <a:cubicBezTo>
                    <a:pt x="12520" y="2746"/>
                    <a:pt x="19149" y="0"/>
                    <a:pt x="26061" y="0"/>
                  </a:cubicBezTo>
                  <a:close/>
                </a:path>
              </a:pathLst>
            </a:custGeom>
            <a:solidFill>
              <a:srgbClr val="000000"/>
            </a:solidFill>
          </p:spPr>
          <p:txBody>
            <a:bodyPr/>
            <a:lstStyle/>
            <a:p>
              <a:endParaRPr lang="en-US"/>
            </a:p>
          </p:txBody>
        </p:sp>
        <p:sp>
          <p:nvSpPr>
            <p:cNvPr id="26" name="TextBox 26"/>
            <p:cNvSpPr txBox="1"/>
            <p:nvPr/>
          </p:nvSpPr>
          <p:spPr>
            <a:xfrm>
              <a:off x="0" y="-57150"/>
              <a:ext cx="2396064" cy="616326"/>
            </a:xfrm>
            <a:prstGeom prst="rect">
              <a:avLst/>
            </a:prstGeom>
          </p:spPr>
          <p:txBody>
            <a:bodyPr lIns="50800" tIns="50800" rIns="50800" bIns="50800" rtlCol="0" anchor="ctr"/>
            <a:lstStyle/>
            <a:p>
              <a:pPr algn="ctr">
                <a:lnSpc>
                  <a:spcPts val="2940"/>
                </a:lnSpc>
              </a:pPr>
              <a:endParaRPr/>
            </a:p>
          </p:txBody>
        </p:sp>
      </p:grpSp>
      <p:sp>
        <p:nvSpPr>
          <p:cNvPr id="27" name="TextBox 27"/>
          <p:cNvSpPr txBox="1"/>
          <p:nvPr/>
        </p:nvSpPr>
        <p:spPr>
          <a:xfrm>
            <a:off x="11464526" y="5939944"/>
            <a:ext cx="5648120" cy="373244"/>
          </a:xfrm>
          <a:prstGeom prst="rect">
            <a:avLst/>
          </a:prstGeom>
        </p:spPr>
        <p:txBody>
          <a:bodyPr lIns="0" tIns="0" rIns="0" bIns="0" rtlCol="0" anchor="t">
            <a:spAutoFit/>
          </a:bodyPr>
          <a:lstStyle/>
          <a:p>
            <a:pPr algn="ctr">
              <a:lnSpc>
                <a:spcPts val="2940"/>
              </a:lnSpc>
              <a:spcBef>
                <a:spcPct val="0"/>
              </a:spcBef>
            </a:pPr>
            <a:r>
              <a:rPr lang="en-US" sz="3200" b="1" dirty="0">
                <a:solidFill>
                  <a:srgbClr val="FFFFFF"/>
                </a:solidFill>
                <a:latin typeface="Public Sans Bold"/>
                <a:ea typeface="Public Sans Bold"/>
                <a:cs typeface="Public Sans Bold"/>
                <a:sym typeface="Public Sans Bold"/>
              </a:rPr>
              <a:t>Spotting Trends</a:t>
            </a:r>
          </a:p>
        </p:txBody>
      </p:sp>
      <p:sp>
        <p:nvSpPr>
          <p:cNvPr id="28" name="TextBox 28"/>
          <p:cNvSpPr txBox="1"/>
          <p:nvPr/>
        </p:nvSpPr>
        <p:spPr>
          <a:xfrm>
            <a:off x="9506035" y="5710936"/>
            <a:ext cx="1291399" cy="795201"/>
          </a:xfrm>
          <a:prstGeom prst="rect">
            <a:avLst/>
          </a:prstGeom>
        </p:spPr>
        <p:txBody>
          <a:bodyPr lIns="0" tIns="0" rIns="0" bIns="0" rtlCol="0" anchor="t">
            <a:spAutoFit/>
          </a:bodyPr>
          <a:lstStyle/>
          <a:p>
            <a:pPr algn="ctr">
              <a:lnSpc>
                <a:spcPts val="6468"/>
              </a:lnSpc>
              <a:spcBef>
                <a:spcPct val="0"/>
              </a:spcBef>
            </a:pPr>
            <a:r>
              <a:rPr lang="en-US" sz="4620" b="1">
                <a:solidFill>
                  <a:srgbClr val="FFFFFF"/>
                </a:solidFill>
                <a:latin typeface="Public Sans Bold"/>
                <a:ea typeface="Public Sans Bold"/>
                <a:cs typeface="Public Sans Bold"/>
                <a:sym typeface="Public Sans Bold"/>
              </a:rPr>
              <a:t>03.</a:t>
            </a:r>
          </a:p>
        </p:txBody>
      </p:sp>
      <p:grpSp>
        <p:nvGrpSpPr>
          <p:cNvPr id="29" name="Group 29"/>
          <p:cNvGrpSpPr/>
          <p:nvPr/>
        </p:nvGrpSpPr>
        <p:grpSpPr>
          <a:xfrm>
            <a:off x="9144000" y="7488201"/>
            <a:ext cx="2015469" cy="1386567"/>
            <a:chOff x="0" y="0"/>
            <a:chExt cx="812800" cy="559176"/>
          </a:xfrm>
        </p:grpSpPr>
        <p:sp>
          <p:nvSpPr>
            <p:cNvPr id="30" name="Freeform 30"/>
            <p:cNvSpPr/>
            <p:nvPr/>
          </p:nvSpPr>
          <p:spPr>
            <a:xfrm>
              <a:off x="0" y="0"/>
              <a:ext cx="812800" cy="559176"/>
            </a:xfrm>
            <a:custGeom>
              <a:avLst/>
              <a:gdLst/>
              <a:ahLst/>
              <a:cxnLst/>
              <a:rect l="l" t="t" r="r" b="b"/>
              <a:pathLst>
                <a:path w="812800" h="559176">
                  <a:moveTo>
                    <a:pt x="76825" y="0"/>
                  </a:moveTo>
                  <a:lnTo>
                    <a:pt x="735975" y="0"/>
                  </a:lnTo>
                  <a:cubicBezTo>
                    <a:pt x="778404" y="0"/>
                    <a:pt x="812800" y="34396"/>
                    <a:pt x="812800" y="76825"/>
                  </a:cubicBezTo>
                  <a:lnTo>
                    <a:pt x="812800" y="482351"/>
                  </a:lnTo>
                  <a:cubicBezTo>
                    <a:pt x="812800" y="524780"/>
                    <a:pt x="778404" y="559176"/>
                    <a:pt x="735975" y="559176"/>
                  </a:cubicBezTo>
                  <a:lnTo>
                    <a:pt x="76825" y="559176"/>
                  </a:lnTo>
                  <a:cubicBezTo>
                    <a:pt x="34396" y="559176"/>
                    <a:pt x="0" y="524780"/>
                    <a:pt x="0" y="482351"/>
                  </a:cubicBezTo>
                  <a:lnTo>
                    <a:pt x="0" y="76825"/>
                  </a:lnTo>
                  <a:cubicBezTo>
                    <a:pt x="0" y="34396"/>
                    <a:pt x="34396" y="0"/>
                    <a:pt x="76825" y="0"/>
                  </a:cubicBezTo>
                  <a:close/>
                </a:path>
              </a:pathLst>
            </a:custGeom>
            <a:solidFill>
              <a:srgbClr val="000000"/>
            </a:solidFill>
          </p:spPr>
          <p:txBody>
            <a:bodyPr/>
            <a:lstStyle/>
            <a:p>
              <a:endParaRPr lang="en-US"/>
            </a:p>
          </p:txBody>
        </p:sp>
        <p:sp>
          <p:nvSpPr>
            <p:cNvPr id="31" name="TextBox 31"/>
            <p:cNvSpPr txBox="1"/>
            <p:nvPr/>
          </p:nvSpPr>
          <p:spPr>
            <a:xfrm>
              <a:off x="0" y="-57150"/>
              <a:ext cx="812800" cy="616326"/>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11317872" y="7488201"/>
            <a:ext cx="5941428" cy="1386567"/>
            <a:chOff x="0" y="0"/>
            <a:chExt cx="2396064" cy="559176"/>
          </a:xfrm>
        </p:grpSpPr>
        <p:sp>
          <p:nvSpPr>
            <p:cNvPr id="33" name="Freeform 33"/>
            <p:cNvSpPr/>
            <p:nvPr/>
          </p:nvSpPr>
          <p:spPr>
            <a:xfrm>
              <a:off x="0" y="0"/>
              <a:ext cx="2396064" cy="559176"/>
            </a:xfrm>
            <a:custGeom>
              <a:avLst/>
              <a:gdLst/>
              <a:ahLst/>
              <a:cxnLst/>
              <a:rect l="l" t="t" r="r" b="b"/>
              <a:pathLst>
                <a:path w="2396064" h="559176">
                  <a:moveTo>
                    <a:pt x="26061" y="0"/>
                  </a:moveTo>
                  <a:lnTo>
                    <a:pt x="2370004" y="0"/>
                  </a:lnTo>
                  <a:cubicBezTo>
                    <a:pt x="2376915" y="0"/>
                    <a:pt x="2383544" y="2746"/>
                    <a:pt x="2388431" y="7633"/>
                  </a:cubicBezTo>
                  <a:cubicBezTo>
                    <a:pt x="2393319" y="12520"/>
                    <a:pt x="2396064" y="19149"/>
                    <a:pt x="2396064" y="26061"/>
                  </a:cubicBezTo>
                  <a:lnTo>
                    <a:pt x="2396064" y="533115"/>
                  </a:lnTo>
                  <a:cubicBezTo>
                    <a:pt x="2396064" y="540027"/>
                    <a:pt x="2393319" y="546655"/>
                    <a:pt x="2388431" y="551543"/>
                  </a:cubicBezTo>
                  <a:cubicBezTo>
                    <a:pt x="2383544" y="556430"/>
                    <a:pt x="2376915" y="559176"/>
                    <a:pt x="2370004" y="559176"/>
                  </a:cubicBezTo>
                  <a:lnTo>
                    <a:pt x="26061" y="559176"/>
                  </a:lnTo>
                  <a:cubicBezTo>
                    <a:pt x="19149" y="559176"/>
                    <a:pt x="12520" y="556430"/>
                    <a:pt x="7633" y="551543"/>
                  </a:cubicBezTo>
                  <a:cubicBezTo>
                    <a:pt x="2746" y="546655"/>
                    <a:pt x="0" y="540027"/>
                    <a:pt x="0" y="533115"/>
                  </a:cubicBezTo>
                  <a:lnTo>
                    <a:pt x="0" y="26061"/>
                  </a:lnTo>
                  <a:cubicBezTo>
                    <a:pt x="0" y="19149"/>
                    <a:pt x="2746" y="12520"/>
                    <a:pt x="7633" y="7633"/>
                  </a:cubicBezTo>
                  <a:cubicBezTo>
                    <a:pt x="12520" y="2746"/>
                    <a:pt x="19149" y="0"/>
                    <a:pt x="26061" y="0"/>
                  </a:cubicBezTo>
                  <a:close/>
                </a:path>
              </a:pathLst>
            </a:custGeom>
            <a:solidFill>
              <a:srgbClr val="000000"/>
            </a:solidFill>
          </p:spPr>
          <p:txBody>
            <a:bodyPr/>
            <a:lstStyle/>
            <a:p>
              <a:endParaRPr lang="en-US"/>
            </a:p>
          </p:txBody>
        </p:sp>
        <p:sp>
          <p:nvSpPr>
            <p:cNvPr id="34" name="TextBox 34"/>
            <p:cNvSpPr txBox="1"/>
            <p:nvPr/>
          </p:nvSpPr>
          <p:spPr>
            <a:xfrm>
              <a:off x="0" y="-57150"/>
              <a:ext cx="2396064" cy="616326"/>
            </a:xfrm>
            <a:prstGeom prst="rect">
              <a:avLst/>
            </a:prstGeom>
          </p:spPr>
          <p:txBody>
            <a:bodyPr lIns="50800" tIns="50800" rIns="50800" bIns="50800" rtlCol="0" anchor="ctr"/>
            <a:lstStyle/>
            <a:p>
              <a:pPr algn="ctr">
                <a:lnSpc>
                  <a:spcPts val="2940"/>
                </a:lnSpc>
              </a:pPr>
              <a:endParaRPr/>
            </a:p>
          </p:txBody>
        </p:sp>
      </p:grpSp>
      <p:sp>
        <p:nvSpPr>
          <p:cNvPr id="35" name="TextBox 35"/>
          <p:cNvSpPr txBox="1"/>
          <p:nvPr/>
        </p:nvSpPr>
        <p:spPr>
          <a:xfrm>
            <a:off x="11464526" y="7965267"/>
            <a:ext cx="5648120" cy="373244"/>
          </a:xfrm>
          <a:prstGeom prst="rect">
            <a:avLst/>
          </a:prstGeom>
        </p:spPr>
        <p:txBody>
          <a:bodyPr lIns="0" tIns="0" rIns="0" bIns="0" rtlCol="0" anchor="t">
            <a:spAutoFit/>
          </a:bodyPr>
          <a:lstStyle/>
          <a:p>
            <a:pPr algn="ctr">
              <a:lnSpc>
                <a:spcPts val="2940"/>
              </a:lnSpc>
              <a:spcBef>
                <a:spcPct val="0"/>
              </a:spcBef>
            </a:pPr>
            <a:r>
              <a:rPr lang="en-US" sz="3200" b="1" dirty="0">
                <a:solidFill>
                  <a:srgbClr val="FFFFFF"/>
                </a:solidFill>
                <a:latin typeface="Public Sans Bold"/>
                <a:ea typeface="Public Sans Bold"/>
                <a:cs typeface="Public Sans Bold"/>
                <a:sym typeface="Public Sans Bold"/>
              </a:rPr>
              <a:t>Bias Reduction</a:t>
            </a:r>
          </a:p>
        </p:txBody>
      </p:sp>
      <p:sp>
        <p:nvSpPr>
          <p:cNvPr id="36" name="TextBox 36"/>
          <p:cNvSpPr txBox="1"/>
          <p:nvPr/>
        </p:nvSpPr>
        <p:spPr>
          <a:xfrm>
            <a:off x="9506035" y="7736259"/>
            <a:ext cx="1291399" cy="795201"/>
          </a:xfrm>
          <a:prstGeom prst="rect">
            <a:avLst/>
          </a:prstGeom>
        </p:spPr>
        <p:txBody>
          <a:bodyPr lIns="0" tIns="0" rIns="0" bIns="0" rtlCol="0" anchor="t">
            <a:spAutoFit/>
          </a:bodyPr>
          <a:lstStyle/>
          <a:p>
            <a:pPr algn="ctr">
              <a:lnSpc>
                <a:spcPts val="6468"/>
              </a:lnSpc>
              <a:spcBef>
                <a:spcPct val="0"/>
              </a:spcBef>
            </a:pPr>
            <a:r>
              <a:rPr lang="en-US" sz="4620" b="1">
                <a:solidFill>
                  <a:srgbClr val="FFFFFF"/>
                </a:solidFill>
                <a:latin typeface="Public Sans Bold"/>
                <a:ea typeface="Public Sans Bold"/>
                <a:cs typeface="Public Sans Bold"/>
                <a:sym typeface="Public Sans Bold"/>
              </a:rPr>
              <a:t>04.</a:t>
            </a:r>
          </a:p>
        </p:txBody>
      </p:sp>
      <p:sp>
        <p:nvSpPr>
          <p:cNvPr id="37" name="AutoShape 37"/>
          <p:cNvSpPr/>
          <p:nvPr/>
        </p:nvSpPr>
        <p:spPr>
          <a:xfrm flipV="1">
            <a:off x="1028700" y="762314"/>
            <a:ext cx="7082852" cy="0"/>
          </a:xfrm>
          <a:prstGeom prst="line">
            <a:avLst/>
          </a:prstGeom>
          <a:ln w="38100" cap="flat">
            <a:solidFill>
              <a:srgbClr val="FFFFFF"/>
            </a:solidFill>
            <a:prstDash val="solid"/>
            <a:headEnd type="none" w="sm" len="sm"/>
            <a:tailEnd type="none" w="sm" len="sm"/>
          </a:ln>
        </p:spPr>
        <p:txBody>
          <a:bodyPr/>
          <a:lstStyle/>
          <a:p>
            <a:endParaRPr lang="en-US"/>
          </a:p>
        </p:txBody>
      </p:sp>
      <p:sp>
        <p:nvSpPr>
          <p:cNvPr id="38" name="AutoShape 38"/>
          <p:cNvSpPr/>
          <p:nvPr/>
        </p:nvSpPr>
        <p:spPr>
          <a:xfrm>
            <a:off x="1028700" y="9524686"/>
            <a:ext cx="7082852"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39" name="Group 39"/>
          <p:cNvGrpSpPr/>
          <p:nvPr/>
        </p:nvGrpSpPr>
        <p:grpSpPr>
          <a:xfrm>
            <a:off x="1028700" y="2636515"/>
            <a:ext cx="6463130" cy="3138198"/>
            <a:chOff x="0" y="-982889"/>
            <a:chExt cx="8617507" cy="4184263"/>
          </a:xfrm>
        </p:grpSpPr>
        <p:sp>
          <p:nvSpPr>
            <p:cNvPr id="40" name="TextBox 40"/>
            <p:cNvSpPr txBox="1"/>
            <p:nvPr/>
          </p:nvSpPr>
          <p:spPr>
            <a:xfrm>
              <a:off x="3033" y="-982889"/>
              <a:ext cx="8614474" cy="3795910"/>
            </a:xfrm>
            <a:prstGeom prst="rect">
              <a:avLst/>
            </a:prstGeom>
          </p:spPr>
          <p:txBody>
            <a:bodyPr lIns="0" tIns="0" rIns="0" bIns="0" rtlCol="0" anchor="t">
              <a:spAutoFit/>
            </a:bodyPr>
            <a:lstStyle/>
            <a:p>
              <a:pPr algn="l">
                <a:lnSpc>
                  <a:spcPts val="7372"/>
                </a:lnSpc>
              </a:pPr>
              <a:r>
                <a:rPr lang="en-US" sz="6702" b="1" dirty="0">
                  <a:solidFill>
                    <a:srgbClr val="FFFFFF"/>
                  </a:solidFill>
                  <a:latin typeface="Public Sans Bold"/>
                  <a:ea typeface="Public Sans Bold"/>
                  <a:cs typeface="Public Sans Bold"/>
                  <a:sym typeface="Public Sans Bold"/>
                </a:rPr>
                <a:t>Where AI Shows Up Today</a:t>
              </a:r>
            </a:p>
          </p:txBody>
        </p:sp>
        <p:sp>
          <p:nvSpPr>
            <p:cNvPr id="41" name="TextBox 41"/>
            <p:cNvSpPr txBox="1"/>
            <p:nvPr/>
          </p:nvSpPr>
          <p:spPr>
            <a:xfrm>
              <a:off x="0" y="2802205"/>
              <a:ext cx="8077200" cy="399169"/>
            </a:xfrm>
            <a:prstGeom prst="rect">
              <a:avLst/>
            </a:prstGeom>
          </p:spPr>
          <p:txBody>
            <a:bodyPr wrap="square" lIns="0" tIns="0" rIns="0" bIns="0" rtlCol="0" anchor="t">
              <a:spAutoFit/>
            </a:bodyPr>
            <a:lstStyle/>
            <a:p>
              <a:pPr algn="l">
                <a:lnSpc>
                  <a:spcPts val="2520"/>
                </a:lnSpc>
                <a:spcBef>
                  <a:spcPct val="0"/>
                </a:spcBef>
              </a:pPr>
              <a:r>
                <a:rPr lang="en-US" sz="2000" dirty="0">
                  <a:solidFill>
                    <a:srgbClr val="FFFFFF"/>
                  </a:solidFill>
                  <a:latin typeface="Public Sans"/>
                  <a:ea typeface="Public Sans"/>
                  <a:cs typeface="Public Sans"/>
                  <a:sym typeface="Public Sans"/>
                </a:rPr>
                <a:t>Have you seen or tried AI in any of these areas yet?</a:t>
              </a:r>
            </a:p>
          </p:txBody>
        </p:sp>
      </p:grpSp>
      <p:pic>
        <p:nvPicPr>
          <p:cNvPr id="43" name="Picture 42" descr="A red and black logo&#10;&#10;AI-generated content may be incorrect.">
            <a:extLst>
              <a:ext uri="{FF2B5EF4-FFF2-40B4-BE49-F238E27FC236}">
                <a16:creationId xmlns:a16="http://schemas.microsoft.com/office/drawing/2014/main" id="{A1F00FBC-7E6A-8513-034C-0063E1558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E3D8A29-4B3A-F1D3-352A-CA56F6C0ABD8}"/>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BC393E01-E002-2B2A-B549-06377FFB836B}"/>
              </a:ext>
            </a:extLst>
          </p:cNvPr>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a:extLst>
              <a:ext uri="{FF2B5EF4-FFF2-40B4-BE49-F238E27FC236}">
                <a16:creationId xmlns:a16="http://schemas.microsoft.com/office/drawing/2014/main" id="{7C171EB8-B9FD-38D6-2796-F83B541D8852}"/>
              </a:ext>
            </a:extLst>
          </p:cNvPr>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TextBox 8">
            <a:extLst>
              <a:ext uri="{FF2B5EF4-FFF2-40B4-BE49-F238E27FC236}">
                <a16:creationId xmlns:a16="http://schemas.microsoft.com/office/drawing/2014/main" id="{2349A1DA-D300-41F9-E01A-CF9DDC837373}"/>
              </a:ext>
            </a:extLst>
          </p:cNvPr>
          <p:cNvSpPr txBox="1"/>
          <p:nvPr/>
        </p:nvSpPr>
        <p:spPr>
          <a:xfrm>
            <a:off x="3657600" y="1515298"/>
            <a:ext cx="10744200" cy="1897955"/>
          </a:xfrm>
          <a:prstGeom prst="rect">
            <a:avLst/>
          </a:prstGeom>
        </p:spPr>
        <p:txBody>
          <a:bodyPr wrap="square" lIns="0" tIns="0" rIns="0" bIns="0" rtlCol="0" anchor="t">
            <a:spAutoFit/>
          </a:bodyPr>
          <a:lstStyle/>
          <a:p>
            <a:pPr algn="ctr">
              <a:lnSpc>
                <a:spcPts val="7372"/>
              </a:lnSpc>
            </a:pPr>
            <a:r>
              <a:rPr lang="en-US" sz="6702" b="1" dirty="0">
                <a:solidFill>
                  <a:srgbClr val="FFFFFF"/>
                </a:solidFill>
                <a:latin typeface="Public Sans Bold"/>
                <a:ea typeface="Public Sans Bold"/>
                <a:cs typeface="Public Sans Bold"/>
                <a:sym typeface="Public Sans Bold"/>
              </a:rPr>
              <a:t>Hearing Direct From the Source</a:t>
            </a:r>
          </a:p>
        </p:txBody>
      </p:sp>
      <p:pic>
        <p:nvPicPr>
          <p:cNvPr id="10" name="Picture 9" descr="A red and black logo&#10;&#10;AI-generated content may be incorrect.">
            <a:extLst>
              <a:ext uri="{FF2B5EF4-FFF2-40B4-BE49-F238E27FC236}">
                <a16:creationId xmlns:a16="http://schemas.microsoft.com/office/drawing/2014/main" id="{5E45325E-2BC7-342D-0F42-A9181BE483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pic>
        <p:nvPicPr>
          <p:cNvPr id="3" name="Picture 2">
            <a:hlinkClick r:id="rId4"/>
            <a:extLst>
              <a:ext uri="{FF2B5EF4-FFF2-40B4-BE49-F238E27FC236}">
                <a16:creationId xmlns:a16="http://schemas.microsoft.com/office/drawing/2014/main" id="{084A3878-C142-5E41-4B1A-6559A33C048C}"/>
              </a:ext>
            </a:extLst>
          </p:cNvPr>
          <p:cNvPicPr>
            <a:picLocks noChangeAspect="1"/>
          </p:cNvPicPr>
          <p:nvPr/>
        </p:nvPicPr>
        <p:blipFill>
          <a:blip r:embed="rId5"/>
          <a:stretch>
            <a:fillRect/>
          </a:stretch>
        </p:blipFill>
        <p:spPr>
          <a:xfrm>
            <a:off x="3261361" y="3695700"/>
            <a:ext cx="4876800" cy="4913817"/>
          </a:xfrm>
          <a:prstGeom prst="rect">
            <a:avLst/>
          </a:prstGeom>
        </p:spPr>
      </p:pic>
      <p:pic>
        <p:nvPicPr>
          <p:cNvPr id="4" name="Picture 3">
            <a:hlinkClick r:id="rId6"/>
            <a:extLst>
              <a:ext uri="{FF2B5EF4-FFF2-40B4-BE49-F238E27FC236}">
                <a16:creationId xmlns:a16="http://schemas.microsoft.com/office/drawing/2014/main" id="{964B7FF9-8C13-36B0-E088-60949DC82E7A}"/>
              </a:ext>
            </a:extLst>
          </p:cNvPr>
          <p:cNvPicPr>
            <a:picLocks noChangeAspect="1"/>
          </p:cNvPicPr>
          <p:nvPr/>
        </p:nvPicPr>
        <p:blipFill>
          <a:blip r:embed="rId7"/>
          <a:stretch>
            <a:fillRect/>
          </a:stretch>
        </p:blipFill>
        <p:spPr>
          <a:xfrm>
            <a:off x="9753600" y="4533900"/>
            <a:ext cx="5702984" cy="2851492"/>
          </a:xfrm>
          <a:prstGeom prst="rect">
            <a:avLst/>
          </a:prstGeom>
        </p:spPr>
      </p:pic>
    </p:spTree>
    <p:extLst>
      <p:ext uri="{BB962C8B-B14F-4D97-AF65-F5344CB8AC3E}">
        <p14:creationId xmlns:p14="http://schemas.microsoft.com/office/powerpoint/2010/main" val="292442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4756" y="1028700"/>
            <a:ext cx="8229600" cy="8229600"/>
            <a:chOff x="0" y="0"/>
            <a:chExt cx="812800" cy="812800"/>
          </a:xfrm>
        </p:grpSpPr>
        <p:sp>
          <p:nvSpPr>
            <p:cNvPr id="3" name="Freeform 3"/>
            <p:cNvSpPr/>
            <p:nvPr/>
          </p:nvSpPr>
          <p:spPr>
            <a:xfrm>
              <a:off x="0" y="0"/>
              <a:ext cx="812800" cy="812800"/>
            </a:xfrm>
            <a:custGeom>
              <a:avLst/>
              <a:gdLst/>
              <a:ahLst/>
              <a:cxnLst/>
              <a:rect l="l" t="t" r="r" b="b"/>
              <a:pathLst>
                <a:path w="812800" h="812800">
                  <a:moveTo>
                    <a:pt x="18815" y="0"/>
                  </a:moveTo>
                  <a:lnTo>
                    <a:pt x="793985" y="0"/>
                  </a:lnTo>
                  <a:cubicBezTo>
                    <a:pt x="798975" y="0"/>
                    <a:pt x="803761" y="1982"/>
                    <a:pt x="807289" y="5511"/>
                  </a:cubicBezTo>
                  <a:cubicBezTo>
                    <a:pt x="810818" y="9039"/>
                    <a:pt x="812800" y="13825"/>
                    <a:pt x="812800" y="18815"/>
                  </a:cubicBezTo>
                  <a:lnTo>
                    <a:pt x="812800" y="793985"/>
                  </a:lnTo>
                  <a:cubicBezTo>
                    <a:pt x="812800" y="798975"/>
                    <a:pt x="810818" y="803761"/>
                    <a:pt x="807289" y="807289"/>
                  </a:cubicBezTo>
                  <a:cubicBezTo>
                    <a:pt x="803761" y="810818"/>
                    <a:pt x="798975" y="812800"/>
                    <a:pt x="793985" y="812800"/>
                  </a:cubicBezTo>
                  <a:lnTo>
                    <a:pt x="18815" y="812800"/>
                  </a:lnTo>
                  <a:cubicBezTo>
                    <a:pt x="13825" y="812800"/>
                    <a:pt x="9039" y="810818"/>
                    <a:pt x="5511" y="807289"/>
                  </a:cubicBezTo>
                  <a:cubicBezTo>
                    <a:pt x="1982" y="803761"/>
                    <a:pt x="0" y="798975"/>
                    <a:pt x="0" y="793985"/>
                  </a:cubicBezTo>
                  <a:lnTo>
                    <a:pt x="0" y="18815"/>
                  </a:lnTo>
                  <a:cubicBezTo>
                    <a:pt x="0" y="13825"/>
                    <a:pt x="1982" y="9039"/>
                    <a:pt x="5511" y="5511"/>
                  </a:cubicBezTo>
                  <a:cubicBezTo>
                    <a:pt x="9039" y="1982"/>
                    <a:pt x="13825" y="0"/>
                    <a:pt x="18815"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10646442" y="1028700"/>
            <a:ext cx="6010037" cy="8229600"/>
            <a:chOff x="0" y="0"/>
            <a:chExt cx="931112" cy="1274980"/>
          </a:xfrm>
        </p:grpSpPr>
        <p:sp>
          <p:nvSpPr>
            <p:cNvPr id="6" name="Freeform 6"/>
            <p:cNvSpPr/>
            <p:nvPr/>
          </p:nvSpPr>
          <p:spPr>
            <a:xfrm>
              <a:off x="0" y="0"/>
              <a:ext cx="931112" cy="1274980"/>
            </a:xfrm>
            <a:custGeom>
              <a:avLst/>
              <a:gdLst/>
              <a:ahLst/>
              <a:cxnLst/>
              <a:rect l="l" t="t" r="r" b="b"/>
              <a:pathLst>
                <a:path w="931112" h="1274980">
                  <a:moveTo>
                    <a:pt x="25763" y="0"/>
                  </a:moveTo>
                  <a:lnTo>
                    <a:pt x="905349" y="0"/>
                  </a:lnTo>
                  <a:cubicBezTo>
                    <a:pt x="919577" y="0"/>
                    <a:pt x="931112" y="11535"/>
                    <a:pt x="931112" y="25763"/>
                  </a:cubicBezTo>
                  <a:lnTo>
                    <a:pt x="931112" y="1249217"/>
                  </a:lnTo>
                  <a:cubicBezTo>
                    <a:pt x="931112" y="1263446"/>
                    <a:pt x="919577" y="1274980"/>
                    <a:pt x="905349" y="1274980"/>
                  </a:cubicBezTo>
                  <a:lnTo>
                    <a:pt x="25763" y="1274980"/>
                  </a:lnTo>
                  <a:cubicBezTo>
                    <a:pt x="11535" y="1274980"/>
                    <a:pt x="0" y="1263446"/>
                    <a:pt x="0" y="1249217"/>
                  </a:cubicBezTo>
                  <a:lnTo>
                    <a:pt x="0" y="25763"/>
                  </a:lnTo>
                  <a:cubicBezTo>
                    <a:pt x="0" y="11535"/>
                    <a:pt x="11535" y="0"/>
                    <a:pt x="25763" y="0"/>
                  </a:cubicBezTo>
                  <a:close/>
                </a:path>
              </a:pathLst>
            </a:custGeom>
            <a:blipFill>
              <a:blip r:embed="rId3"/>
              <a:stretch>
                <a:fillRect t="-4703" b="-4703"/>
              </a:stretch>
            </a:blipFill>
            <a:ln w="38100" cap="sq">
              <a:solidFill>
                <a:srgbClr val="000000"/>
              </a:solidFill>
              <a:prstDash val="solid"/>
              <a:miter/>
            </a:ln>
          </p:spPr>
          <p:txBody>
            <a:bodyPr/>
            <a:lstStyle/>
            <a:p>
              <a:endParaRPr lang="en-US"/>
            </a:p>
          </p:txBody>
        </p:sp>
      </p:grpSp>
      <p:sp>
        <p:nvSpPr>
          <p:cNvPr id="7" name="AutoShape 7"/>
          <p:cNvSpPr/>
          <p:nvPr/>
        </p:nvSpPr>
        <p:spPr>
          <a:xfrm flipV="1">
            <a:off x="1047750" y="-266433"/>
            <a:ext cx="0" cy="10819865"/>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8"/>
          <p:cNvSpPr/>
          <p:nvPr/>
        </p:nvSpPr>
        <p:spPr>
          <a:xfrm flipV="1">
            <a:off x="17240250" y="-266433"/>
            <a:ext cx="0" cy="10819865"/>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9" name="Group 9"/>
          <p:cNvGrpSpPr/>
          <p:nvPr/>
        </p:nvGrpSpPr>
        <p:grpSpPr>
          <a:xfrm>
            <a:off x="17240250" y="0"/>
            <a:ext cx="1684805" cy="10287000"/>
            <a:chOff x="0" y="0"/>
            <a:chExt cx="443735" cy="2709333"/>
          </a:xfrm>
        </p:grpSpPr>
        <p:sp>
          <p:nvSpPr>
            <p:cNvPr id="10" name="Freeform 10"/>
            <p:cNvSpPr/>
            <p:nvPr/>
          </p:nvSpPr>
          <p:spPr>
            <a:xfrm>
              <a:off x="0" y="0"/>
              <a:ext cx="443735" cy="2709333"/>
            </a:xfrm>
            <a:custGeom>
              <a:avLst/>
              <a:gdLst/>
              <a:ahLst/>
              <a:cxnLst/>
              <a:rect l="l" t="t" r="r" b="b"/>
              <a:pathLst>
                <a:path w="443735" h="2709333">
                  <a:moveTo>
                    <a:pt x="0" y="0"/>
                  </a:moveTo>
                  <a:lnTo>
                    <a:pt x="443735" y="0"/>
                  </a:lnTo>
                  <a:lnTo>
                    <a:pt x="443735" y="2709333"/>
                  </a:lnTo>
                  <a:lnTo>
                    <a:pt x="0" y="2709333"/>
                  </a:lnTo>
                  <a:close/>
                </a:path>
              </a:pathLst>
            </a:custGeom>
            <a:solidFill>
              <a:srgbClr val="000000"/>
            </a:solidFill>
          </p:spPr>
          <p:txBody>
            <a:bodyPr/>
            <a:lstStyle/>
            <a:p>
              <a:endParaRPr lang="en-US"/>
            </a:p>
          </p:txBody>
        </p:sp>
        <p:sp>
          <p:nvSpPr>
            <p:cNvPr id="11" name="TextBox 11"/>
            <p:cNvSpPr txBox="1"/>
            <p:nvPr/>
          </p:nvSpPr>
          <p:spPr>
            <a:xfrm>
              <a:off x="0" y="-57150"/>
              <a:ext cx="443735" cy="2766483"/>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656105" y="0"/>
            <a:ext cx="1684805" cy="10287000"/>
            <a:chOff x="0" y="0"/>
            <a:chExt cx="443735" cy="2709333"/>
          </a:xfrm>
        </p:grpSpPr>
        <p:sp>
          <p:nvSpPr>
            <p:cNvPr id="13" name="Freeform 13"/>
            <p:cNvSpPr/>
            <p:nvPr/>
          </p:nvSpPr>
          <p:spPr>
            <a:xfrm>
              <a:off x="0" y="0"/>
              <a:ext cx="443735" cy="2709333"/>
            </a:xfrm>
            <a:custGeom>
              <a:avLst/>
              <a:gdLst/>
              <a:ahLst/>
              <a:cxnLst/>
              <a:rect l="l" t="t" r="r" b="b"/>
              <a:pathLst>
                <a:path w="443735" h="2709333">
                  <a:moveTo>
                    <a:pt x="0" y="0"/>
                  </a:moveTo>
                  <a:lnTo>
                    <a:pt x="443735" y="0"/>
                  </a:lnTo>
                  <a:lnTo>
                    <a:pt x="443735" y="2709333"/>
                  </a:lnTo>
                  <a:lnTo>
                    <a:pt x="0" y="2709333"/>
                  </a:lnTo>
                  <a:close/>
                </a:path>
              </a:pathLst>
            </a:custGeom>
            <a:solidFill>
              <a:srgbClr val="000000"/>
            </a:solidFill>
          </p:spPr>
          <p:txBody>
            <a:bodyPr/>
            <a:lstStyle/>
            <a:p>
              <a:endParaRPr lang="en-US"/>
            </a:p>
          </p:txBody>
        </p:sp>
        <p:sp>
          <p:nvSpPr>
            <p:cNvPr id="14" name="TextBox 14"/>
            <p:cNvSpPr txBox="1"/>
            <p:nvPr/>
          </p:nvSpPr>
          <p:spPr>
            <a:xfrm>
              <a:off x="0" y="-57150"/>
              <a:ext cx="443735" cy="2766483"/>
            </a:xfrm>
            <a:prstGeom prst="rect">
              <a:avLst/>
            </a:prstGeom>
          </p:spPr>
          <p:txBody>
            <a:bodyPr lIns="50800" tIns="50800" rIns="50800" bIns="50800" rtlCol="0" anchor="ctr"/>
            <a:lstStyle/>
            <a:p>
              <a:pPr algn="ctr">
                <a:lnSpc>
                  <a:spcPts val="2940"/>
                </a:lnSpc>
              </a:pPr>
              <a:endParaRPr/>
            </a:p>
          </p:txBody>
        </p:sp>
      </p:grpSp>
      <p:sp>
        <p:nvSpPr>
          <p:cNvPr id="15" name="TextBox 15"/>
          <p:cNvSpPr txBox="1"/>
          <p:nvPr/>
        </p:nvSpPr>
        <p:spPr>
          <a:xfrm>
            <a:off x="2309129" y="2312997"/>
            <a:ext cx="6460855" cy="1897955"/>
          </a:xfrm>
          <a:prstGeom prst="rect">
            <a:avLst/>
          </a:prstGeom>
        </p:spPr>
        <p:txBody>
          <a:bodyPr lIns="0" tIns="0" rIns="0" bIns="0" rtlCol="0" anchor="t">
            <a:spAutoFit/>
          </a:bodyPr>
          <a:lstStyle/>
          <a:p>
            <a:pPr algn="ctr">
              <a:lnSpc>
                <a:spcPts val="7372"/>
              </a:lnSpc>
            </a:pPr>
            <a:r>
              <a:rPr lang="en-US" sz="6702" b="1" dirty="0">
                <a:solidFill>
                  <a:srgbClr val="000000"/>
                </a:solidFill>
                <a:latin typeface="Public Sans Bold"/>
                <a:ea typeface="Public Sans Bold"/>
                <a:cs typeface="Public Sans Bold"/>
                <a:sym typeface="Public Sans Bold"/>
              </a:rPr>
              <a:t>The Promises vs. The Pitfalls</a:t>
            </a:r>
          </a:p>
        </p:txBody>
      </p:sp>
      <p:sp>
        <p:nvSpPr>
          <p:cNvPr id="16" name="TextBox 16"/>
          <p:cNvSpPr txBox="1"/>
          <p:nvPr/>
        </p:nvSpPr>
        <p:spPr>
          <a:xfrm>
            <a:off x="2039837" y="5044009"/>
            <a:ext cx="7104163" cy="984885"/>
          </a:xfrm>
          <a:prstGeom prst="rect">
            <a:avLst/>
          </a:prstGeom>
        </p:spPr>
        <p:txBody>
          <a:bodyPr wrap="square" lIns="0" tIns="0" rIns="0" bIns="0" rtlCol="0" anchor="t">
            <a:spAutoFit/>
          </a:bodyPr>
          <a:lstStyle/>
          <a:p>
            <a:pPr algn="ctr">
              <a:spcBef>
                <a:spcPct val="0"/>
              </a:spcBef>
              <a:spcAft>
                <a:spcPts val="600"/>
              </a:spcAft>
            </a:pPr>
            <a:r>
              <a:rPr lang="en-US" sz="3200" b="1" dirty="0">
                <a:solidFill>
                  <a:srgbClr val="000000"/>
                </a:solidFill>
                <a:latin typeface="Public Sans"/>
                <a:ea typeface="Public Sans"/>
                <a:cs typeface="Public Sans"/>
                <a:sym typeface="Public Sans"/>
              </a:rPr>
              <a:t>Promises: </a:t>
            </a:r>
            <a:r>
              <a:rPr lang="en-US" sz="3200" dirty="0">
                <a:solidFill>
                  <a:srgbClr val="000000"/>
                </a:solidFill>
                <a:latin typeface="Public Sans"/>
                <a:ea typeface="Public Sans"/>
                <a:cs typeface="Public Sans"/>
                <a:sym typeface="Public Sans"/>
              </a:rPr>
              <a:t>Efficiency, consistency, early insights</a:t>
            </a:r>
          </a:p>
        </p:txBody>
      </p:sp>
      <p:pic>
        <p:nvPicPr>
          <p:cNvPr id="17" name="Picture 16" descr="A red and black logo&#10;&#10;AI-generated content may be incorrect.">
            <a:extLst>
              <a:ext uri="{FF2B5EF4-FFF2-40B4-BE49-F238E27FC236}">
                <a16:creationId xmlns:a16="http://schemas.microsoft.com/office/drawing/2014/main" id="{10FEEEE4-FEDF-7E9E-586A-0B3C86966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sp>
        <p:nvSpPr>
          <p:cNvPr id="18" name="TextBox 16">
            <a:extLst>
              <a:ext uri="{FF2B5EF4-FFF2-40B4-BE49-F238E27FC236}">
                <a16:creationId xmlns:a16="http://schemas.microsoft.com/office/drawing/2014/main" id="{F98FC335-695E-D685-8849-88CE91EF738E}"/>
              </a:ext>
            </a:extLst>
          </p:cNvPr>
          <p:cNvSpPr txBox="1"/>
          <p:nvPr/>
        </p:nvSpPr>
        <p:spPr>
          <a:xfrm>
            <a:off x="2053692" y="6607538"/>
            <a:ext cx="7104163" cy="984885"/>
          </a:xfrm>
          <a:prstGeom prst="rect">
            <a:avLst/>
          </a:prstGeom>
        </p:spPr>
        <p:txBody>
          <a:bodyPr wrap="square" lIns="0" tIns="0" rIns="0" bIns="0" rtlCol="0" anchor="t">
            <a:spAutoFit/>
          </a:bodyPr>
          <a:lstStyle/>
          <a:p>
            <a:pPr algn="ctr">
              <a:spcBef>
                <a:spcPct val="0"/>
              </a:spcBef>
              <a:spcAft>
                <a:spcPts val="600"/>
              </a:spcAft>
            </a:pPr>
            <a:r>
              <a:rPr lang="en-US" sz="3200" b="1" dirty="0">
                <a:solidFill>
                  <a:srgbClr val="000000"/>
                </a:solidFill>
                <a:latin typeface="Public Sans"/>
                <a:ea typeface="Public Sans"/>
                <a:cs typeface="Public Sans"/>
                <a:sym typeface="Public Sans"/>
              </a:rPr>
              <a:t>Pitfalls: </a:t>
            </a:r>
            <a:r>
              <a:rPr lang="en-US" sz="3200" dirty="0">
                <a:solidFill>
                  <a:srgbClr val="000000"/>
                </a:solidFill>
                <a:latin typeface="Public Sans"/>
                <a:ea typeface="Public Sans"/>
                <a:cs typeface="Public Sans"/>
                <a:sym typeface="Public Sans"/>
              </a:rPr>
              <a:t>Bias, data privacy, over-reliance, transparency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flipV="1">
            <a:off x="1047750" y="-266433"/>
            <a:ext cx="0" cy="10819865"/>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AutoShape 3"/>
          <p:cNvSpPr/>
          <p:nvPr/>
        </p:nvSpPr>
        <p:spPr>
          <a:xfrm>
            <a:off x="-151704" y="1047750"/>
            <a:ext cx="18591407" cy="0"/>
          </a:xfrm>
          <a:prstGeom prst="line">
            <a:avLst/>
          </a:prstGeom>
          <a:ln w="38100" cap="flat">
            <a:solidFill>
              <a:srgbClr val="000000"/>
            </a:solidFill>
            <a:prstDash val="solid"/>
            <a:headEnd type="none" w="sm" len="sm"/>
            <a:tailEnd type="none" w="sm" len="sm"/>
          </a:ln>
        </p:spPr>
        <p:txBody>
          <a:bodyPr/>
          <a:lstStyle/>
          <a:p>
            <a:endParaRPr lang="en-US"/>
          </a:p>
        </p:txBody>
      </p:sp>
      <p:sp>
        <p:nvSpPr>
          <p:cNvPr id="4" name="AutoShape 4"/>
          <p:cNvSpPr/>
          <p:nvPr/>
        </p:nvSpPr>
        <p:spPr>
          <a:xfrm>
            <a:off x="-151704" y="9277350"/>
            <a:ext cx="18591407" cy="0"/>
          </a:xfrm>
          <a:prstGeom prst="line">
            <a:avLst/>
          </a:prstGeom>
          <a:ln w="38100" cap="flat">
            <a:solidFill>
              <a:srgbClr val="000000"/>
            </a:solidFill>
            <a:prstDash val="solid"/>
            <a:headEnd type="none" w="sm" len="sm"/>
            <a:tailEnd type="none" w="sm" len="sm"/>
          </a:ln>
        </p:spPr>
        <p:txBody>
          <a:bodyPr/>
          <a:lstStyle/>
          <a:p>
            <a:endParaRPr lang="en-US"/>
          </a:p>
        </p:txBody>
      </p:sp>
      <p:sp>
        <p:nvSpPr>
          <p:cNvPr id="5" name="AutoShape 5"/>
          <p:cNvSpPr/>
          <p:nvPr/>
        </p:nvSpPr>
        <p:spPr>
          <a:xfrm flipV="1">
            <a:off x="17278350" y="-266433"/>
            <a:ext cx="0" cy="10819865"/>
          </a:xfrm>
          <a:prstGeom prst="line">
            <a:avLst/>
          </a:prstGeom>
          <a:ln w="38100" cap="flat">
            <a:solidFill>
              <a:srgbClr val="000000"/>
            </a:solidFill>
            <a:prstDash val="solid"/>
            <a:headEnd type="none" w="sm" len="sm"/>
            <a:tailEnd type="none" w="sm" len="sm"/>
          </a:ln>
        </p:spPr>
        <p:txBody>
          <a:bodyPr/>
          <a:lstStyle/>
          <a:p>
            <a:endParaRPr lang="en-US"/>
          </a:p>
        </p:txBody>
      </p:sp>
      <p:sp>
        <p:nvSpPr>
          <p:cNvPr id="6" name="AutoShape 6"/>
          <p:cNvSpPr/>
          <p:nvPr/>
        </p:nvSpPr>
        <p:spPr>
          <a:xfrm flipV="1">
            <a:off x="7931117" y="1038225"/>
            <a:ext cx="0" cy="821055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7" name="Group 7"/>
          <p:cNvGrpSpPr/>
          <p:nvPr/>
        </p:nvGrpSpPr>
        <p:grpSpPr>
          <a:xfrm>
            <a:off x="1641641" y="1509579"/>
            <a:ext cx="5695586" cy="7267842"/>
            <a:chOff x="0" y="0"/>
            <a:chExt cx="882395" cy="1125979"/>
          </a:xfrm>
        </p:grpSpPr>
        <p:sp>
          <p:nvSpPr>
            <p:cNvPr id="8" name="Freeform 8"/>
            <p:cNvSpPr/>
            <p:nvPr/>
          </p:nvSpPr>
          <p:spPr>
            <a:xfrm>
              <a:off x="0" y="0"/>
              <a:ext cx="882395" cy="1125979"/>
            </a:xfrm>
            <a:custGeom>
              <a:avLst/>
              <a:gdLst/>
              <a:ahLst/>
              <a:cxnLst/>
              <a:rect l="l" t="t" r="r" b="b"/>
              <a:pathLst>
                <a:path w="882395" h="1125979">
                  <a:moveTo>
                    <a:pt x="27186" y="0"/>
                  </a:moveTo>
                  <a:lnTo>
                    <a:pt x="855210" y="0"/>
                  </a:lnTo>
                  <a:cubicBezTo>
                    <a:pt x="862420" y="0"/>
                    <a:pt x="869334" y="2864"/>
                    <a:pt x="874433" y="7963"/>
                  </a:cubicBezTo>
                  <a:cubicBezTo>
                    <a:pt x="879531" y="13061"/>
                    <a:pt x="882395" y="19976"/>
                    <a:pt x="882395" y="27186"/>
                  </a:cubicBezTo>
                  <a:lnTo>
                    <a:pt x="882395" y="1098793"/>
                  </a:lnTo>
                  <a:cubicBezTo>
                    <a:pt x="882395" y="1106003"/>
                    <a:pt x="879531" y="1112918"/>
                    <a:pt x="874433" y="1118016"/>
                  </a:cubicBezTo>
                  <a:cubicBezTo>
                    <a:pt x="869334" y="1123115"/>
                    <a:pt x="862420" y="1125979"/>
                    <a:pt x="855210" y="1125979"/>
                  </a:cubicBezTo>
                  <a:lnTo>
                    <a:pt x="27186" y="1125979"/>
                  </a:lnTo>
                  <a:cubicBezTo>
                    <a:pt x="19976" y="1125979"/>
                    <a:pt x="13061" y="1123115"/>
                    <a:pt x="7963" y="1118016"/>
                  </a:cubicBezTo>
                  <a:cubicBezTo>
                    <a:pt x="2864" y="1112918"/>
                    <a:pt x="0" y="1106003"/>
                    <a:pt x="0" y="1098793"/>
                  </a:cubicBezTo>
                  <a:lnTo>
                    <a:pt x="0" y="27186"/>
                  </a:lnTo>
                  <a:cubicBezTo>
                    <a:pt x="0" y="19976"/>
                    <a:pt x="2864" y="13061"/>
                    <a:pt x="7963" y="7963"/>
                  </a:cubicBezTo>
                  <a:cubicBezTo>
                    <a:pt x="13061" y="2864"/>
                    <a:pt x="19976" y="0"/>
                    <a:pt x="27186" y="0"/>
                  </a:cubicBezTo>
                  <a:close/>
                </a:path>
              </a:pathLst>
            </a:custGeom>
            <a:blipFill>
              <a:blip r:embed="rId3"/>
              <a:stretch>
                <a:fillRect t="-8775" b="-8775"/>
              </a:stretch>
            </a:blipFill>
            <a:ln w="38100" cap="sq">
              <a:solidFill>
                <a:srgbClr val="000000"/>
              </a:solidFill>
              <a:prstDash val="solid"/>
              <a:miter/>
            </a:ln>
          </p:spPr>
          <p:txBody>
            <a:bodyPr/>
            <a:lstStyle/>
            <a:p>
              <a:endParaRPr lang="en-US"/>
            </a:p>
          </p:txBody>
        </p:sp>
      </p:grpSp>
      <p:sp>
        <p:nvSpPr>
          <p:cNvPr id="9" name="TextBox 9"/>
          <p:cNvSpPr txBox="1"/>
          <p:nvPr/>
        </p:nvSpPr>
        <p:spPr>
          <a:xfrm>
            <a:off x="8638611" y="3467100"/>
            <a:ext cx="7591990" cy="2846933"/>
          </a:xfrm>
          <a:prstGeom prst="rect">
            <a:avLst/>
          </a:prstGeom>
        </p:spPr>
        <p:txBody>
          <a:bodyPr wrap="square" lIns="0" tIns="0" rIns="0" bIns="0" rtlCol="0" anchor="t">
            <a:spAutoFit/>
          </a:bodyPr>
          <a:lstStyle/>
          <a:p>
            <a:pPr algn="ctr">
              <a:lnSpc>
                <a:spcPts val="7372"/>
              </a:lnSpc>
            </a:pPr>
            <a:r>
              <a:rPr lang="en-US" sz="6702" b="1" dirty="0">
                <a:solidFill>
                  <a:srgbClr val="000000"/>
                </a:solidFill>
                <a:latin typeface="Public Sans Bold"/>
                <a:ea typeface="Public Sans Bold"/>
                <a:cs typeface="Public Sans Bold"/>
                <a:sym typeface="Public Sans Bold"/>
              </a:rPr>
              <a:t>What would you want AI to “fix” in your process?</a:t>
            </a:r>
          </a:p>
        </p:txBody>
      </p:sp>
      <p:grpSp>
        <p:nvGrpSpPr>
          <p:cNvPr id="11" name="Group 11"/>
          <p:cNvGrpSpPr/>
          <p:nvPr/>
        </p:nvGrpSpPr>
        <p:grpSpPr>
          <a:xfrm>
            <a:off x="0" y="1028700"/>
            <a:ext cx="1047750" cy="8229600"/>
            <a:chOff x="0" y="0"/>
            <a:chExt cx="275951" cy="2167467"/>
          </a:xfrm>
        </p:grpSpPr>
        <p:sp>
          <p:nvSpPr>
            <p:cNvPr id="12" name="Freeform 12"/>
            <p:cNvSpPr/>
            <p:nvPr/>
          </p:nvSpPr>
          <p:spPr>
            <a:xfrm>
              <a:off x="0" y="0"/>
              <a:ext cx="275951" cy="2167467"/>
            </a:xfrm>
            <a:custGeom>
              <a:avLst/>
              <a:gdLst/>
              <a:ahLst/>
              <a:cxnLst/>
              <a:rect l="l" t="t" r="r" b="b"/>
              <a:pathLst>
                <a:path w="275951" h="2167467">
                  <a:moveTo>
                    <a:pt x="0" y="0"/>
                  </a:moveTo>
                  <a:lnTo>
                    <a:pt x="275951" y="0"/>
                  </a:lnTo>
                  <a:lnTo>
                    <a:pt x="275951" y="2167467"/>
                  </a:lnTo>
                  <a:lnTo>
                    <a:pt x="0" y="2167467"/>
                  </a:lnTo>
                  <a:close/>
                </a:path>
              </a:pathLst>
            </a:custGeom>
            <a:solidFill>
              <a:srgbClr val="000000"/>
            </a:solidFill>
          </p:spPr>
          <p:txBody>
            <a:bodyPr/>
            <a:lstStyle/>
            <a:p>
              <a:endParaRPr lang="en-US"/>
            </a:p>
          </p:txBody>
        </p:sp>
        <p:sp>
          <p:nvSpPr>
            <p:cNvPr id="13" name="TextBox 13"/>
            <p:cNvSpPr txBox="1"/>
            <p:nvPr/>
          </p:nvSpPr>
          <p:spPr>
            <a:xfrm>
              <a:off x="0" y="-57150"/>
              <a:ext cx="275951" cy="2224617"/>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a:off x="17278350" y="1028700"/>
            <a:ext cx="1047750" cy="8229600"/>
            <a:chOff x="0" y="0"/>
            <a:chExt cx="275951" cy="2167467"/>
          </a:xfrm>
        </p:grpSpPr>
        <p:sp>
          <p:nvSpPr>
            <p:cNvPr id="15" name="Freeform 15"/>
            <p:cNvSpPr/>
            <p:nvPr/>
          </p:nvSpPr>
          <p:spPr>
            <a:xfrm>
              <a:off x="0" y="0"/>
              <a:ext cx="275951" cy="2167467"/>
            </a:xfrm>
            <a:custGeom>
              <a:avLst/>
              <a:gdLst/>
              <a:ahLst/>
              <a:cxnLst/>
              <a:rect l="l" t="t" r="r" b="b"/>
              <a:pathLst>
                <a:path w="275951" h="2167467">
                  <a:moveTo>
                    <a:pt x="0" y="0"/>
                  </a:moveTo>
                  <a:lnTo>
                    <a:pt x="275951" y="0"/>
                  </a:lnTo>
                  <a:lnTo>
                    <a:pt x="275951" y="2167467"/>
                  </a:lnTo>
                  <a:lnTo>
                    <a:pt x="0" y="2167467"/>
                  </a:lnTo>
                  <a:close/>
                </a:path>
              </a:pathLst>
            </a:custGeom>
            <a:solidFill>
              <a:srgbClr val="000000"/>
            </a:solidFill>
          </p:spPr>
          <p:txBody>
            <a:bodyPr/>
            <a:lstStyle/>
            <a:p>
              <a:endParaRPr lang="en-US"/>
            </a:p>
          </p:txBody>
        </p:sp>
        <p:sp>
          <p:nvSpPr>
            <p:cNvPr id="16" name="TextBox 16"/>
            <p:cNvSpPr txBox="1"/>
            <p:nvPr/>
          </p:nvSpPr>
          <p:spPr>
            <a:xfrm>
              <a:off x="0" y="-57150"/>
              <a:ext cx="275951" cy="2224617"/>
            </a:xfrm>
            <a:prstGeom prst="rect">
              <a:avLst/>
            </a:prstGeom>
          </p:spPr>
          <p:txBody>
            <a:bodyPr lIns="50800" tIns="50800" rIns="50800" bIns="50800" rtlCol="0" anchor="ctr"/>
            <a:lstStyle/>
            <a:p>
              <a:pPr algn="ctr">
                <a:lnSpc>
                  <a:spcPts val="2940"/>
                </a:lnSpc>
              </a:pPr>
              <a:endParaRPr/>
            </a:p>
          </p:txBody>
        </p:sp>
      </p:grpSp>
      <p:pic>
        <p:nvPicPr>
          <p:cNvPr id="17" name="Picture 16" descr="A red and black logo&#10;&#10;AI-generated content may be incorrect.">
            <a:extLst>
              <a:ext uri="{FF2B5EF4-FFF2-40B4-BE49-F238E27FC236}">
                <a16:creationId xmlns:a16="http://schemas.microsoft.com/office/drawing/2014/main" id="{7E16DB21-4D55-C0C3-8B1F-ACA2F9444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533400" y="1412232"/>
            <a:ext cx="4438944" cy="7462536"/>
            <a:chOff x="0" y="0"/>
            <a:chExt cx="610974" cy="1156142"/>
          </a:xfrm>
        </p:grpSpPr>
        <p:sp>
          <p:nvSpPr>
            <p:cNvPr id="3" name="Freeform 3"/>
            <p:cNvSpPr/>
            <p:nvPr/>
          </p:nvSpPr>
          <p:spPr>
            <a:xfrm>
              <a:off x="0" y="0"/>
              <a:ext cx="610974" cy="1156142"/>
            </a:xfrm>
            <a:custGeom>
              <a:avLst/>
              <a:gdLst/>
              <a:ahLst/>
              <a:cxnLst/>
              <a:rect l="l" t="t" r="r" b="b"/>
              <a:pathLst>
                <a:path w="610974" h="1156142">
                  <a:moveTo>
                    <a:pt x="39263" y="0"/>
                  </a:moveTo>
                  <a:lnTo>
                    <a:pt x="571711" y="0"/>
                  </a:lnTo>
                  <a:cubicBezTo>
                    <a:pt x="582124" y="0"/>
                    <a:pt x="592111" y="4137"/>
                    <a:pt x="599474" y="11500"/>
                  </a:cubicBezTo>
                  <a:cubicBezTo>
                    <a:pt x="606837" y="18863"/>
                    <a:pt x="610974" y="28850"/>
                    <a:pt x="610974" y="39263"/>
                  </a:cubicBezTo>
                  <a:lnTo>
                    <a:pt x="610974" y="1116879"/>
                  </a:lnTo>
                  <a:cubicBezTo>
                    <a:pt x="610974" y="1138564"/>
                    <a:pt x="593395" y="1156142"/>
                    <a:pt x="571711" y="1156142"/>
                  </a:cubicBezTo>
                  <a:lnTo>
                    <a:pt x="39263" y="1156142"/>
                  </a:lnTo>
                  <a:cubicBezTo>
                    <a:pt x="17579" y="1156142"/>
                    <a:pt x="0" y="1138564"/>
                    <a:pt x="0" y="1116879"/>
                  </a:cubicBezTo>
                  <a:lnTo>
                    <a:pt x="0" y="39263"/>
                  </a:lnTo>
                  <a:cubicBezTo>
                    <a:pt x="0" y="17579"/>
                    <a:pt x="17579" y="0"/>
                    <a:pt x="39263" y="0"/>
                  </a:cubicBezTo>
                  <a:close/>
                </a:path>
              </a:pathLst>
            </a:custGeom>
            <a:blipFill>
              <a:blip r:embed="rId3"/>
              <a:stretch>
                <a:fillRect l="-25226" r="-926"/>
              </a:stretch>
            </a:blipFill>
            <a:ln w="38100" cap="sq">
              <a:solidFill>
                <a:srgbClr val="FFFFFF"/>
              </a:solidFill>
              <a:prstDash val="solid"/>
              <a:miter/>
            </a:ln>
          </p:spPr>
          <p:txBody>
            <a:bodyPr/>
            <a:lstStyle/>
            <a:p>
              <a:endParaRPr lang="en-US"/>
            </a:p>
          </p:txBody>
        </p:sp>
      </p:grpSp>
      <p:sp>
        <p:nvSpPr>
          <p:cNvPr id="6" name="AutoShape 6"/>
          <p:cNvSpPr/>
          <p:nvPr/>
        </p:nvSpPr>
        <p:spPr>
          <a:xfrm>
            <a:off x="-151704" y="10477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AutoShape 7"/>
          <p:cNvSpPr/>
          <p:nvPr/>
        </p:nvSpPr>
        <p:spPr>
          <a:xfrm>
            <a:off x="-151704" y="9277350"/>
            <a:ext cx="18591407" cy="0"/>
          </a:xfrm>
          <a:prstGeom prst="line">
            <a:avLst/>
          </a:prstGeom>
          <a:ln w="38100" cap="flat">
            <a:solidFill>
              <a:srgbClr val="FFFFFF"/>
            </a:solidFill>
            <a:prstDash val="solid"/>
            <a:headEnd type="none" w="sm" len="sm"/>
            <a:tailEnd type="none" w="sm" len="sm"/>
          </a:ln>
        </p:spPr>
        <p:txBody>
          <a:bodyPr/>
          <a:lstStyle/>
          <a:p>
            <a:endParaRPr lang="en-US"/>
          </a:p>
        </p:txBody>
      </p:sp>
      <p:sp>
        <p:nvSpPr>
          <p:cNvPr id="8" name="TextBox 8"/>
          <p:cNvSpPr txBox="1"/>
          <p:nvPr/>
        </p:nvSpPr>
        <p:spPr>
          <a:xfrm>
            <a:off x="7924800" y="1770738"/>
            <a:ext cx="6490803" cy="948978"/>
          </a:xfrm>
          <a:prstGeom prst="rect">
            <a:avLst/>
          </a:prstGeom>
        </p:spPr>
        <p:txBody>
          <a:bodyPr lIns="0" tIns="0" rIns="0" bIns="0" rtlCol="0" anchor="t">
            <a:spAutoFit/>
          </a:bodyPr>
          <a:lstStyle/>
          <a:p>
            <a:pPr algn="ctr">
              <a:lnSpc>
                <a:spcPts val="7372"/>
              </a:lnSpc>
            </a:pPr>
            <a:r>
              <a:rPr lang="en-US" sz="6702" b="1" dirty="0">
                <a:solidFill>
                  <a:srgbClr val="FFFFFF"/>
                </a:solidFill>
                <a:latin typeface="Public Sans Bold"/>
                <a:ea typeface="Public Sans Bold"/>
                <a:cs typeface="Public Sans Bold"/>
                <a:sym typeface="Public Sans Bold"/>
              </a:rPr>
              <a:t>Let’s Discuss!</a:t>
            </a:r>
          </a:p>
        </p:txBody>
      </p:sp>
      <p:sp>
        <p:nvSpPr>
          <p:cNvPr id="9" name="TextBox 9"/>
          <p:cNvSpPr txBox="1"/>
          <p:nvPr/>
        </p:nvSpPr>
        <p:spPr>
          <a:xfrm>
            <a:off x="6934200" y="3879336"/>
            <a:ext cx="7924800" cy="3477875"/>
          </a:xfrm>
          <a:prstGeom prst="rect">
            <a:avLst/>
          </a:prstGeom>
        </p:spPr>
        <p:txBody>
          <a:bodyPr wrap="square" lIns="0" tIns="0" rIns="0" bIns="0" rtlCol="0" anchor="t">
            <a:spAutoFit/>
          </a:bodyPr>
          <a:lstStyle/>
          <a:p>
            <a:pPr algn="ctr">
              <a:spcBef>
                <a:spcPts val="600"/>
              </a:spcBef>
              <a:spcAft>
                <a:spcPts val="600"/>
              </a:spcAft>
            </a:pPr>
            <a:r>
              <a:rPr lang="en-US" sz="3600" b="1" dirty="0">
                <a:solidFill>
                  <a:schemeClr val="bg1"/>
                </a:solidFill>
              </a:rPr>
              <a:t>Scenario 1 - Early Flight Risk Warning</a:t>
            </a:r>
          </a:p>
          <a:p>
            <a:pPr algn="ctr">
              <a:spcBef>
                <a:spcPts val="600"/>
              </a:spcBef>
              <a:spcAft>
                <a:spcPts val="600"/>
              </a:spcAft>
            </a:pPr>
            <a:r>
              <a:rPr lang="en-US" sz="3600" dirty="0">
                <a:solidFill>
                  <a:schemeClr val="bg1"/>
                </a:solidFill>
              </a:rPr>
              <a:t>AI flags an employee as a high turnover risk based on trends (engagement survey comments, missed deadlines, reduced participation in meetings). The manager had not noticed anything unusual.</a:t>
            </a:r>
          </a:p>
        </p:txBody>
      </p:sp>
      <p:pic>
        <p:nvPicPr>
          <p:cNvPr id="10" name="Picture 9" descr="A red and black logo&#10;&#10;AI-generated content may be incorrect.">
            <a:extLst>
              <a:ext uri="{FF2B5EF4-FFF2-40B4-BE49-F238E27FC236}">
                <a16:creationId xmlns:a16="http://schemas.microsoft.com/office/drawing/2014/main" id="{75C0D304-FAB7-7462-1087-05C6279F1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9664639"/>
            <a:ext cx="1676400" cy="52460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dd7714-5d3b-4f08-aeb7-4ffa24dfaea1">
      <Terms xmlns="http://schemas.microsoft.com/office/infopath/2007/PartnerControls"/>
    </lcf76f155ced4ddcb4097134ff3c332f>
    <TaxCatchAll xmlns="ae1e6540-5f17-45ce-ac76-c75d29f68c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E71A81D72198488B4C0867877695E0" ma:contentTypeVersion="19" ma:contentTypeDescription="Create a new document." ma:contentTypeScope="" ma:versionID="04fe12b41f559ced178daab10f584468">
  <xsd:schema xmlns:xsd="http://www.w3.org/2001/XMLSchema" xmlns:xs="http://www.w3.org/2001/XMLSchema" xmlns:p="http://schemas.microsoft.com/office/2006/metadata/properties" xmlns:ns2="b4dd7714-5d3b-4f08-aeb7-4ffa24dfaea1" xmlns:ns3="ae1e6540-5f17-45ce-ac76-c75d29f68c99" targetNamespace="http://schemas.microsoft.com/office/2006/metadata/properties" ma:root="true" ma:fieldsID="d6876ee9f1f48ec040809faea6225617" ns2:_="" ns3:_="">
    <xsd:import namespace="b4dd7714-5d3b-4f08-aeb7-4ffa24dfaea1"/>
    <xsd:import namespace="ae1e6540-5f17-45ce-ac76-c75d29f68c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dd7714-5d3b-4f08-aeb7-4ffa24dfae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3e3dc2-79b4-4fdd-a9a6-f669ca57ba1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e6540-5f17-45ce-ac76-c75d29f68c9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278290-09a0-463b-9345-e5994c128f3a}" ma:internalName="TaxCatchAll" ma:showField="CatchAllData" ma:web="ae1e6540-5f17-45ce-ac76-c75d29f68c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0FFAE7-31EB-4A08-908A-E916F0764920}">
  <ds:schemaRefs>
    <ds:schemaRef ds:uri="http://schemas.microsoft.com/office/2006/metadata/properties"/>
    <ds:schemaRef ds:uri="http://schemas.microsoft.com/office/infopath/2007/PartnerControls"/>
    <ds:schemaRef ds:uri="b4dd7714-5d3b-4f08-aeb7-4ffa24dfaea1"/>
    <ds:schemaRef ds:uri="ae1e6540-5f17-45ce-ac76-c75d29f68c99"/>
  </ds:schemaRefs>
</ds:datastoreItem>
</file>

<file path=customXml/itemProps2.xml><?xml version="1.0" encoding="utf-8"?>
<ds:datastoreItem xmlns:ds="http://schemas.openxmlformats.org/officeDocument/2006/customXml" ds:itemID="{E60A0D55-896A-4C6E-8BA1-A3C92A93D7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dd7714-5d3b-4f08-aeb7-4ffa24dfaea1"/>
    <ds:schemaRef ds:uri="ae1e6540-5f17-45ce-ac76-c75d29f68c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34F45E-5F5F-44AF-A026-5115683AE3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536</TotalTime>
  <Words>1425</Words>
  <Application>Microsoft Office PowerPoint</Application>
  <PresentationFormat>Custom</PresentationFormat>
  <Paragraphs>132</Paragraphs>
  <Slides>13</Slides>
  <Notes>13</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Wingdings</vt:lpstr>
      <vt:lpstr>Arial</vt:lpstr>
      <vt:lpstr>Calibri</vt:lpstr>
      <vt:lpstr>Public Sans</vt:lpstr>
      <vt:lpstr>Aptos</vt:lpstr>
      <vt:lpstr>Arial Nova</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White Gradient Brainstorm Presentation</dc:title>
  <dc:creator>Erin Miley</dc:creator>
  <cp:lastModifiedBy>Erin Miley</cp:lastModifiedBy>
  <cp:revision>2</cp:revision>
  <dcterms:created xsi:type="dcterms:W3CDTF">2006-08-16T00:00:00Z</dcterms:created>
  <dcterms:modified xsi:type="dcterms:W3CDTF">2025-10-15T18:09:10Z</dcterms:modified>
  <dc:identifier>DAGwooNQR7U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0x0101002FE71A81D72198488B4C0867877695E0</vt:lpwstr>
  </property>
  <property fmtid="{D5CDD505-2E9C-101B-9397-08002B2CF9AE}" pid="3" name="MediaServiceImageTags">
    <vt:lpwstr/>
  </property>
</Properties>
</file>