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handoutMasterIdLst>
    <p:handoutMasterId r:id="rId33"/>
  </p:handoutMasterIdLst>
  <p:sldIdLst>
    <p:sldId id="291" r:id="rId5"/>
    <p:sldId id="2147482672" r:id="rId6"/>
    <p:sldId id="447" r:id="rId7"/>
    <p:sldId id="448" r:id="rId8"/>
    <p:sldId id="449" r:id="rId9"/>
    <p:sldId id="2175" r:id="rId10"/>
    <p:sldId id="301" r:id="rId11"/>
    <p:sldId id="314" r:id="rId12"/>
    <p:sldId id="293" r:id="rId13"/>
    <p:sldId id="294" r:id="rId14"/>
    <p:sldId id="302" r:id="rId15"/>
    <p:sldId id="303" r:id="rId16"/>
    <p:sldId id="2147482667" r:id="rId17"/>
    <p:sldId id="304" r:id="rId18"/>
    <p:sldId id="305" r:id="rId19"/>
    <p:sldId id="306" r:id="rId20"/>
    <p:sldId id="307" r:id="rId21"/>
    <p:sldId id="308" r:id="rId22"/>
    <p:sldId id="309" r:id="rId23"/>
    <p:sldId id="310" r:id="rId24"/>
    <p:sldId id="2147482668" r:id="rId25"/>
    <p:sldId id="2147482669" r:id="rId26"/>
    <p:sldId id="2147482670" r:id="rId27"/>
    <p:sldId id="312" r:id="rId28"/>
    <p:sldId id="297" r:id="rId29"/>
    <p:sldId id="313" r:id="rId30"/>
    <p:sldId id="214748266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FFFFFF"/>
    <a:srgbClr val="C9082A"/>
    <a:srgbClr val="BFBFBF"/>
    <a:srgbClr val="E6E6E6"/>
    <a:srgbClr val="8C061C"/>
    <a:srgbClr val="000000"/>
    <a:srgbClr val="740618"/>
    <a:srgbClr val="480000"/>
    <a:srgbClr val="3B03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2DA213-4D47-4BF9-B0EB-A10B477544A6}" v="1" dt="2025-09-08T18:38:10.7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8743" autoAdjust="0"/>
    <p:restoredTop sz="94660"/>
  </p:normalViewPr>
  <p:slideViewPr>
    <p:cSldViewPr snapToGrid="0">
      <p:cViewPr varScale="1">
        <p:scale>
          <a:sx n="111" d="100"/>
          <a:sy n="111" d="100"/>
        </p:scale>
        <p:origin x="118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9F43168-686B-BC75-99FE-9DEBA07878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1112275-058D-6C99-9BBC-660F66211D5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720776-BAB8-4099-BF62-73A8787D45B6}" type="datetimeFigureOut">
              <a:rPr lang="en-US" smtClean="0"/>
              <a:t>9/8/2025</a:t>
            </a:fld>
            <a:endParaRPr lang="en-US"/>
          </a:p>
        </p:txBody>
      </p:sp>
      <p:sp>
        <p:nvSpPr>
          <p:cNvPr id="4" name="Footer Placeholder 3">
            <a:extLst>
              <a:ext uri="{FF2B5EF4-FFF2-40B4-BE49-F238E27FC236}">
                <a16:creationId xmlns:a16="http://schemas.microsoft.com/office/drawing/2014/main" id="{A320EFC0-1E08-DA74-10B3-A94E233987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9B26FB1-C484-44F8-2070-46D47305577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AFD1DF-6974-4A99-B72C-9C2F8AD9F4B9}" type="slidenum">
              <a:rPr lang="en-US" smtClean="0"/>
              <a:t>‹#›</a:t>
            </a:fld>
            <a:endParaRPr lang="en-US"/>
          </a:p>
        </p:txBody>
      </p:sp>
    </p:spTree>
    <p:extLst>
      <p:ext uri="{BB962C8B-B14F-4D97-AF65-F5344CB8AC3E}">
        <p14:creationId xmlns:p14="http://schemas.microsoft.com/office/powerpoint/2010/main" val="254611829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8DF08C-6690-43F7-9558-7CF96E63CA72}" type="datetimeFigureOut">
              <a:rPr lang="en-US" smtClean="0"/>
              <a:t>9/8/2025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67582C-C970-4F72-A270-29B1C9772A1B}" type="slidenum">
              <a:rPr lang="en-US" smtClean="0"/>
              <a:t>‹#›</a:t>
            </a:fld>
            <a:endParaRPr lang="en-US" dirty="0"/>
          </a:p>
        </p:txBody>
      </p:sp>
    </p:spTree>
    <p:extLst>
      <p:ext uri="{BB962C8B-B14F-4D97-AF65-F5344CB8AC3E}">
        <p14:creationId xmlns:p14="http://schemas.microsoft.com/office/powerpoint/2010/main" val="338692941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30633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84938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19734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10339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47658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09509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52193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68443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61245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97253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26191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28854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1894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182966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24406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190657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95453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12917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208135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67143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52680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75513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96916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Today we face an even bigger challenge.  A challenge that leaders before us have not faced. These </a:t>
            </a:r>
            <a:r>
              <a:rPr lang="en-US" sz="1200" u="sng" kern="1200" dirty="0">
                <a:solidFill>
                  <a:schemeClr val="tx1"/>
                </a:solidFill>
                <a:effectLst/>
                <a:latin typeface="+mn-lt"/>
                <a:ea typeface="+mn-ea"/>
                <a:cs typeface="+mn-cs"/>
              </a:rPr>
              <a:t>combined</a:t>
            </a:r>
            <a:r>
              <a:rPr lang="en-US" sz="1200" kern="1200" dirty="0">
                <a:solidFill>
                  <a:schemeClr val="tx1"/>
                </a:solidFill>
                <a:effectLst/>
                <a:latin typeface="+mn-lt"/>
                <a:ea typeface="+mn-ea"/>
                <a:cs typeface="+mn-cs"/>
              </a:rPr>
              <a:t> challenges will likely produce an inflection point in business - and in mankind.</a:t>
            </a:r>
          </a:p>
          <a:p>
            <a:r>
              <a:rPr lang="en-US" sz="1200" kern="1200" dirty="0">
                <a:solidFill>
                  <a:schemeClr val="tx1"/>
                </a:solidFill>
                <a:effectLst/>
                <a:latin typeface="+mn-lt"/>
                <a:ea typeface="+mn-ea"/>
                <a:cs typeface="+mn-cs"/>
              </a:rPr>
              <a:t> </a:t>
            </a:r>
          </a:p>
          <a:p>
            <a:pPr marL="228600" lvl="0" indent="-228600">
              <a:buFont typeface="+mj-lt"/>
              <a:buAutoNum type="arabicPeriod"/>
            </a:pPr>
            <a:r>
              <a:rPr lang="en-US" sz="1200" kern="1200" dirty="0">
                <a:solidFill>
                  <a:schemeClr val="tx1"/>
                </a:solidFill>
                <a:effectLst/>
                <a:latin typeface="+mn-lt"/>
                <a:ea typeface="+mn-ea"/>
                <a:cs typeface="+mn-cs"/>
              </a:rPr>
              <a:t>Artificial Intelligence is re-writing our lives – as we sit here in this room</a:t>
            </a:r>
          </a:p>
          <a:p>
            <a:pPr marL="228600" lvl="0" indent="-228600">
              <a:buFont typeface="+mj-lt"/>
              <a:buAutoNum type="arabicPeriod"/>
            </a:pPr>
            <a:r>
              <a:rPr lang="en-US" sz="1200" kern="1200" dirty="0">
                <a:solidFill>
                  <a:schemeClr val="tx1"/>
                </a:solidFill>
                <a:effectLst/>
                <a:latin typeface="+mn-lt"/>
                <a:ea typeface="+mn-ea"/>
                <a:cs typeface="+mn-cs"/>
              </a:rPr>
              <a:t>Hybrid &amp; remote workforce creates trust, engagement, and productivity issues</a:t>
            </a:r>
          </a:p>
          <a:p>
            <a:pPr marL="228600" lvl="0" indent="-228600">
              <a:buFont typeface="+mj-lt"/>
              <a:buAutoNum type="arabicPeriod"/>
            </a:pPr>
            <a:r>
              <a:rPr lang="en-US" sz="1200" kern="1200" dirty="0">
                <a:solidFill>
                  <a:schemeClr val="tx1"/>
                </a:solidFill>
                <a:effectLst/>
                <a:latin typeface="+mn-lt"/>
                <a:ea typeface="+mn-ea"/>
                <a:cs typeface="+mn-cs"/>
              </a:rPr>
              <a:t>Major demographic &amp; migration shifts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effectLst/>
                <a:latin typeface="+mn-lt"/>
                <a:ea typeface="+mn-ea"/>
                <a:cs typeface="+mn-cs"/>
              </a:rPr>
              <a:t>A declining population / Fewer births – fewer people entering the workforce </a:t>
            </a:r>
          </a:p>
          <a:p>
            <a:pPr marL="0" lvl="0" indent="0">
              <a:buFont typeface="+mj-lt"/>
              <a:buNone/>
            </a:pPr>
            <a:endParaRPr lang="en-US" sz="1200" kern="1200" dirty="0">
              <a:solidFill>
                <a:schemeClr val="tx1"/>
              </a:solidFill>
              <a:effectLst/>
              <a:latin typeface="+mn-lt"/>
              <a:ea typeface="+mn-ea"/>
              <a:cs typeface="+mn-cs"/>
            </a:endParaRPr>
          </a:p>
          <a:p>
            <a:r>
              <a:rPr lang="en-US" dirty="0"/>
              <a:t>We are transitioning from 60 consecutive years of annual population growth of approximately 2M people to a current annual population growth of only 250K</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11th Annual AAIM Leadership Conference | 2025</a:t>
            </a:r>
          </a:p>
        </p:txBody>
      </p:sp>
    </p:spTree>
    <p:extLst>
      <p:ext uri="{BB962C8B-B14F-4D97-AF65-F5344CB8AC3E}">
        <p14:creationId xmlns:p14="http://schemas.microsoft.com/office/powerpoint/2010/main" val="1472460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81012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3DEE7-B7E2-2EB7-162F-791F5E6DBB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D0681E-D465-B26F-316A-AF562EEF13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54D2C7-574C-F426-5FFC-C631C829392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27635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24752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1AC85-2B8F-FF85-8703-BFA94EC550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1649D4-A44D-ABBC-AE06-FE7B7DACD5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57CB63-ABCB-6F12-A792-DAC2147227CD}"/>
              </a:ext>
            </a:extLst>
          </p:cNvPr>
          <p:cNvSpPr>
            <a:spLocks noGrp="1"/>
          </p:cNvSpPr>
          <p:nvPr>
            <p:ph type="dt" sz="half" idx="10"/>
          </p:nvPr>
        </p:nvSpPr>
        <p:spPr/>
        <p:txBody>
          <a:bodyPr/>
          <a:lstStyle/>
          <a:p>
            <a:fld id="{2E2B1892-FC5D-4C16-A2AE-16334152B676}" type="datetimeFigureOut">
              <a:rPr lang="en-US" smtClean="0"/>
              <a:t>9/8/2025</a:t>
            </a:fld>
            <a:endParaRPr lang="en-US" dirty="0"/>
          </a:p>
        </p:txBody>
      </p:sp>
      <p:sp>
        <p:nvSpPr>
          <p:cNvPr id="5" name="Footer Placeholder 4">
            <a:extLst>
              <a:ext uri="{FF2B5EF4-FFF2-40B4-BE49-F238E27FC236}">
                <a16:creationId xmlns:a16="http://schemas.microsoft.com/office/drawing/2014/main" id="{E719EE59-3CF0-AD43-783F-175E83D63D5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07786C9-BFF8-A274-1A6E-EE438187A960}"/>
              </a:ext>
            </a:extLst>
          </p:cNvPr>
          <p:cNvSpPr>
            <a:spLocks noGrp="1"/>
          </p:cNvSpPr>
          <p:nvPr>
            <p:ph type="sldNum" sz="quarter" idx="12"/>
          </p:nvPr>
        </p:nvSpPr>
        <p:spPr/>
        <p:txBody>
          <a:bodyPr/>
          <a:lstStyle/>
          <a:p>
            <a:fld id="{5BB9A6DB-1EEA-47EB-87F9-6A301E1EB5CF}" type="slidenum">
              <a:rPr lang="en-US" smtClean="0"/>
              <a:t>‹#›</a:t>
            </a:fld>
            <a:endParaRPr lang="en-US" dirty="0"/>
          </a:p>
        </p:txBody>
      </p:sp>
    </p:spTree>
    <p:extLst>
      <p:ext uri="{BB962C8B-B14F-4D97-AF65-F5344CB8AC3E}">
        <p14:creationId xmlns:p14="http://schemas.microsoft.com/office/powerpoint/2010/main" val="684211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D3A64-6821-2A6C-C534-7A72E19986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61DCEC-342A-4BB3-080F-AEBF0CC604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71B3D9-7ACB-4D7E-7656-492BA6857C8F}"/>
              </a:ext>
            </a:extLst>
          </p:cNvPr>
          <p:cNvSpPr>
            <a:spLocks noGrp="1"/>
          </p:cNvSpPr>
          <p:nvPr>
            <p:ph type="dt" sz="half" idx="10"/>
          </p:nvPr>
        </p:nvSpPr>
        <p:spPr/>
        <p:txBody>
          <a:bodyPr/>
          <a:lstStyle/>
          <a:p>
            <a:fld id="{2E2B1892-FC5D-4C16-A2AE-16334152B676}" type="datetimeFigureOut">
              <a:rPr lang="en-US" smtClean="0"/>
              <a:t>9/8/2025</a:t>
            </a:fld>
            <a:endParaRPr lang="en-US" dirty="0"/>
          </a:p>
        </p:txBody>
      </p:sp>
      <p:sp>
        <p:nvSpPr>
          <p:cNvPr id="5" name="Footer Placeholder 4">
            <a:extLst>
              <a:ext uri="{FF2B5EF4-FFF2-40B4-BE49-F238E27FC236}">
                <a16:creationId xmlns:a16="http://schemas.microsoft.com/office/drawing/2014/main" id="{32D9B816-55CA-DF52-582A-B2AB4C27E0F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C1432EC-5287-BBB2-A7DF-E7CD640AD6B1}"/>
              </a:ext>
            </a:extLst>
          </p:cNvPr>
          <p:cNvSpPr>
            <a:spLocks noGrp="1"/>
          </p:cNvSpPr>
          <p:nvPr>
            <p:ph type="sldNum" sz="quarter" idx="12"/>
          </p:nvPr>
        </p:nvSpPr>
        <p:spPr/>
        <p:txBody>
          <a:bodyPr/>
          <a:lstStyle/>
          <a:p>
            <a:fld id="{5BB9A6DB-1EEA-47EB-87F9-6A301E1EB5CF}" type="slidenum">
              <a:rPr lang="en-US" smtClean="0"/>
              <a:t>‹#›</a:t>
            </a:fld>
            <a:endParaRPr lang="en-US" dirty="0"/>
          </a:p>
        </p:txBody>
      </p:sp>
    </p:spTree>
    <p:extLst>
      <p:ext uri="{BB962C8B-B14F-4D97-AF65-F5344CB8AC3E}">
        <p14:creationId xmlns:p14="http://schemas.microsoft.com/office/powerpoint/2010/main" val="2709786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3B4217-70F3-08A1-E036-E0C85D6F4C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D9FC7E-E150-22CC-7E7D-0885EA290A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549F5C-0165-00D4-1517-7FD8FA79148C}"/>
              </a:ext>
            </a:extLst>
          </p:cNvPr>
          <p:cNvSpPr>
            <a:spLocks noGrp="1"/>
          </p:cNvSpPr>
          <p:nvPr>
            <p:ph type="dt" sz="half" idx="10"/>
          </p:nvPr>
        </p:nvSpPr>
        <p:spPr/>
        <p:txBody>
          <a:bodyPr/>
          <a:lstStyle/>
          <a:p>
            <a:fld id="{2E2B1892-FC5D-4C16-A2AE-16334152B676}" type="datetimeFigureOut">
              <a:rPr lang="en-US" smtClean="0"/>
              <a:t>9/8/2025</a:t>
            </a:fld>
            <a:endParaRPr lang="en-US" dirty="0"/>
          </a:p>
        </p:txBody>
      </p:sp>
      <p:sp>
        <p:nvSpPr>
          <p:cNvPr id="5" name="Footer Placeholder 4">
            <a:extLst>
              <a:ext uri="{FF2B5EF4-FFF2-40B4-BE49-F238E27FC236}">
                <a16:creationId xmlns:a16="http://schemas.microsoft.com/office/drawing/2014/main" id="{AA4C6E16-F239-E801-FB3A-462057AE639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BB5B90-526F-A460-E1B9-0890D4FCFF46}"/>
              </a:ext>
            </a:extLst>
          </p:cNvPr>
          <p:cNvSpPr>
            <a:spLocks noGrp="1"/>
          </p:cNvSpPr>
          <p:nvPr>
            <p:ph type="sldNum" sz="quarter" idx="12"/>
          </p:nvPr>
        </p:nvSpPr>
        <p:spPr/>
        <p:txBody>
          <a:bodyPr/>
          <a:lstStyle/>
          <a:p>
            <a:fld id="{5BB9A6DB-1EEA-47EB-87F9-6A301E1EB5CF}" type="slidenum">
              <a:rPr lang="en-US" smtClean="0"/>
              <a:t>‹#›</a:t>
            </a:fld>
            <a:endParaRPr lang="en-US" dirty="0"/>
          </a:p>
        </p:txBody>
      </p:sp>
    </p:spTree>
    <p:extLst>
      <p:ext uri="{BB962C8B-B14F-4D97-AF65-F5344CB8AC3E}">
        <p14:creationId xmlns:p14="http://schemas.microsoft.com/office/powerpoint/2010/main" val="1227267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2EF8E-7859-CA7C-9738-14BC5E5ED3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81773E-0143-F6D5-BF4F-551BFE73D7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44A3C2-FF08-538E-1904-A2B528A39D07}"/>
              </a:ext>
            </a:extLst>
          </p:cNvPr>
          <p:cNvSpPr>
            <a:spLocks noGrp="1"/>
          </p:cNvSpPr>
          <p:nvPr>
            <p:ph type="dt" sz="half" idx="10"/>
          </p:nvPr>
        </p:nvSpPr>
        <p:spPr/>
        <p:txBody>
          <a:bodyPr/>
          <a:lstStyle/>
          <a:p>
            <a:fld id="{2E2B1892-FC5D-4C16-A2AE-16334152B676}" type="datetimeFigureOut">
              <a:rPr lang="en-US" smtClean="0"/>
              <a:t>9/8/2025</a:t>
            </a:fld>
            <a:endParaRPr lang="en-US" dirty="0"/>
          </a:p>
        </p:txBody>
      </p:sp>
      <p:sp>
        <p:nvSpPr>
          <p:cNvPr id="5" name="Footer Placeholder 4">
            <a:extLst>
              <a:ext uri="{FF2B5EF4-FFF2-40B4-BE49-F238E27FC236}">
                <a16:creationId xmlns:a16="http://schemas.microsoft.com/office/drawing/2014/main" id="{C9617D6E-0F21-B71B-324C-6D1BCCC344D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7C6DBF-251D-3657-26F5-C8E9596867B5}"/>
              </a:ext>
            </a:extLst>
          </p:cNvPr>
          <p:cNvSpPr>
            <a:spLocks noGrp="1"/>
          </p:cNvSpPr>
          <p:nvPr>
            <p:ph type="sldNum" sz="quarter" idx="12"/>
          </p:nvPr>
        </p:nvSpPr>
        <p:spPr/>
        <p:txBody>
          <a:bodyPr/>
          <a:lstStyle/>
          <a:p>
            <a:fld id="{5BB9A6DB-1EEA-47EB-87F9-6A301E1EB5CF}" type="slidenum">
              <a:rPr lang="en-US" smtClean="0"/>
              <a:t>‹#›</a:t>
            </a:fld>
            <a:endParaRPr lang="en-US" dirty="0"/>
          </a:p>
        </p:txBody>
      </p:sp>
    </p:spTree>
    <p:extLst>
      <p:ext uri="{BB962C8B-B14F-4D97-AF65-F5344CB8AC3E}">
        <p14:creationId xmlns:p14="http://schemas.microsoft.com/office/powerpoint/2010/main" val="462615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1ECF6-BC4E-CF96-F9A1-864603E950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5CEAD2-5494-5D1A-DCCB-9C8FC641CE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603C3F-05A1-C92A-6F98-5895385BFEAF}"/>
              </a:ext>
            </a:extLst>
          </p:cNvPr>
          <p:cNvSpPr>
            <a:spLocks noGrp="1"/>
          </p:cNvSpPr>
          <p:nvPr>
            <p:ph type="dt" sz="half" idx="10"/>
          </p:nvPr>
        </p:nvSpPr>
        <p:spPr/>
        <p:txBody>
          <a:bodyPr/>
          <a:lstStyle/>
          <a:p>
            <a:fld id="{2E2B1892-FC5D-4C16-A2AE-16334152B676}" type="datetimeFigureOut">
              <a:rPr lang="en-US" smtClean="0"/>
              <a:t>9/8/2025</a:t>
            </a:fld>
            <a:endParaRPr lang="en-US" dirty="0"/>
          </a:p>
        </p:txBody>
      </p:sp>
      <p:sp>
        <p:nvSpPr>
          <p:cNvPr id="5" name="Footer Placeholder 4">
            <a:extLst>
              <a:ext uri="{FF2B5EF4-FFF2-40B4-BE49-F238E27FC236}">
                <a16:creationId xmlns:a16="http://schemas.microsoft.com/office/drawing/2014/main" id="{F2B38236-A057-BD31-5E4A-D83F522E2B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10C91A4-92D3-8345-ADF7-1F147772AE93}"/>
              </a:ext>
            </a:extLst>
          </p:cNvPr>
          <p:cNvSpPr>
            <a:spLocks noGrp="1"/>
          </p:cNvSpPr>
          <p:nvPr>
            <p:ph type="sldNum" sz="quarter" idx="12"/>
          </p:nvPr>
        </p:nvSpPr>
        <p:spPr/>
        <p:txBody>
          <a:bodyPr/>
          <a:lstStyle/>
          <a:p>
            <a:fld id="{5BB9A6DB-1EEA-47EB-87F9-6A301E1EB5CF}" type="slidenum">
              <a:rPr lang="en-US" smtClean="0"/>
              <a:t>‹#›</a:t>
            </a:fld>
            <a:endParaRPr lang="en-US" dirty="0"/>
          </a:p>
        </p:txBody>
      </p:sp>
    </p:spTree>
    <p:extLst>
      <p:ext uri="{BB962C8B-B14F-4D97-AF65-F5344CB8AC3E}">
        <p14:creationId xmlns:p14="http://schemas.microsoft.com/office/powerpoint/2010/main" val="185937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33E19-6F16-0377-51D3-C7805A1E34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A3E41D-39A0-C128-CA82-E529B349C8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BA0A1E-B714-7A76-7A86-54428CD117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981654-7BE4-7C84-A0A3-80B09A57F658}"/>
              </a:ext>
            </a:extLst>
          </p:cNvPr>
          <p:cNvSpPr>
            <a:spLocks noGrp="1"/>
          </p:cNvSpPr>
          <p:nvPr>
            <p:ph type="dt" sz="half" idx="10"/>
          </p:nvPr>
        </p:nvSpPr>
        <p:spPr/>
        <p:txBody>
          <a:bodyPr/>
          <a:lstStyle/>
          <a:p>
            <a:fld id="{2E2B1892-FC5D-4C16-A2AE-16334152B676}" type="datetimeFigureOut">
              <a:rPr lang="en-US" smtClean="0"/>
              <a:t>9/8/2025</a:t>
            </a:fld>
            <a:endParaRPr lang="en-US" dirty="0"/>
          </a:p>
        </p:txBody>
      </p:sp>
      <p:sp>
        <p:nvSpPr>
          <p:cNvPr id="6" name="Footer Placeholder 5">
            <a:extLst>
              <a:ext uri="{FF2B5EF4-FFF2-40B4-BE49-F238E27FC236}">
                <a16:creationId xmlns:a16="http://schemas.microsoft.com/office/drawing/2014/main" id="{6A6553B2-608C-849F-C696-52D765FE6DC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B059653-A4B2-5818-0CA4-48D0133BD1B7}"/>
              </a:ext>
            </a:extLst>
          </p:cNvPr>
          <p:cNvSpPr>
            <a:spLocks noGrp="1"/>
          </p:cNvSpPr>
          <p:nvPr>
            <p:ph type="sldNum" sz="quarter" idx="12"/>
          </p:nvPr>
        </p:nvSpPr>
        <p:spPr/>
        <p:txBody>
          <a:bodyPr/>
          <a:lstStyle/>
          <a:p>
            <a:fld id="{5BB9A6DB-1EEA-47EB-87F9-6A301E1EB5CF}" type="slidenum">
              <a:rPr lang="en-US" smtClean="0"/>
              <a:t>‹#›</a:t>
            </a:fld>
            <a:endParaRPr lang="en-US" dirty="0"/>
          </a:p>
        </p:txBody>
      </p:sp>
    </p:spTree>
    <p:extLst>
      <p:ext uri="{BB962C8B-B14F-4D97-AF65-F5344CB8AC3E}">
        <p14:creationId xmlns:p14="http://schemas.microsoft.com/office/powerpoint/2010/main" val="607071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0B421-8610-9263-DC33-E1E124BB9F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77EA03-899F-4AA9-C64F-6A11FA020B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455BA0-3F35-ED54-3410-99F143E568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4C0C09-2B89-FF57-5C43-C2D25FBA64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B5F3D4-0DA1-59DB-34BC-9A461C07AF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AF3B45-9568-E7D4-AE62-F07A01132951}"/>
              </a:ext>
            </a:extLst>
          </p:cNvPr>
          <p:cNvSpPr>
            <a:spLocks noGrp="1"/>
          </p:cNvSpPr>
          <p:nvPr>
            <p:ph type="dt" sz="half" idx="10"/>
          </p:nvPr>
        </p:nvSpPr>
        <p:spPr/>
        <p:txBody>
          <a:bodyPr/>
          <a:lstStyle/>
          <a:p>
            <a:fld id="{2E2B1892-FC5D-4C16-A2AE-16334152B676}" type="datetimeFigureOut">
              <a:rPr lang="en-US" smtClean="0"/>
              <a:t>9/8/2025</a:t>
            </a:fld>
            <a:endParaRPr lang="en-US" dirty="0"/>
          </a:p>
        </p:txBody>
      </p:sp>
      <p:sp>
        <p:nvSpPr>
          <p:cNvPr id="8" name="Footer Placeholder 7">
            <a:extLst>
              <a:ext uri="{FF2B5EF4-FFF2-40B4-BE49-F238E27FC236}">
                <a16:creationId xmlns:a16="http://schemas.microsoft.com/office/drawing/2014/main" id="{0DB7BDB9-FFDC-9EB9-37B5-31294E4A14F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A95AC30-BEBE-1E8D-3066-748A97FF7769}"/>
              </a:ext>
            </a:extLst>
          </p:cNvPr>
          <p:cNvSpPr>
            <a:spLocks noGrp="1"/>
          </p:cNvSpPr>
          <p:nvPr>
            <p:ph type="sldNum" sz="quarter" idx="12"/>
          </p:nvPr>
        </p:nvSpPr>
        <p:spPr/>
        <p:txBody>
          <a:bodyPr/>
          <a:lstStyle/>
          <a:p>
            <a:fld id="{5BB9A6DB-1EEA-47EB-87F9-6A301E1EB5CF}" type="slidenum">
              <a:rPr lang="en-US" smtClean="0"/>
              <a:t>‹#›</a:t>
            </a:fld>
            <a:endParaRPr lang="en-US" dirty="0"/>
          </a:p>
        </p:txBody>
      </p:sp>
    </p:spTree>
    <p:extLst>
      <p:ext uri="{BB962C8B-B14F-4D97-AF65-F5344CB8AC3E}">
        <p14:creationId xmlns:p14="http://schemas.microsoft.com/office/powerpoint/2010/main" val="1171237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23262-9E3A-33D8-2BB1-842C49C2D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858572-4CEE-FD17-1774-8A88C79DA02B}"/>
              </a:ext>
            </a:extLst>
          </p:cNvPr>
          <p:cNvSpPr>
            <a:spLocks noGrp="1"/>
          </p:cNvSpPr>
          <p:nvPr>
            <p:ph type="dt" sz="half" idx="10"/>
          </p:nvPr>
        </p:nvSpPr>
        <p:spPr/>
        <p:txBody>
          <a:bodyPr/>
          <a:lstStyle/>
          <a:p>
            <a:fld id="{2E2B1892-FC5D-4C16-A2AE-16334152B676}" type="datetimeFigureOut">
              <a:rPr lang="en-US" smtClean="0"/>
              <a:t>9/8/2025</a:t>
            </a:fld>
            <a:endParaRPr lang="en-US" dirty="0"/>
          </a:p>
        </p:txBody>
      </p:sp>
      <p:sp>
        <p:nvSpPr>
          <p:cNvPr id="4" name="Footer Placeholder 3">
            <a:extLst>
              <a:ext uri="{FF2B5EF4-FFF2-40B4-BE49-F238E27FC236}">
                <a16:creationId xmlns:a16="http://schemas.microsoft.com/office/drawing/2014/main" id="{76BA8792-61C5-4A00-C146-8DD24015A77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9B2C409-CED8-71EB-D5FD-547D6A72D6E1}"/>
              </a:ext>
            </a:extLst>
          </p:cNvPr>
          <p:cNvSpPr>
            <a:spLocks noGrp="1"/>
          </p:cNvSpPr>
          <p:nvPr>
            <p:ph type="sldNum" sz="quarter" idx="12"/>
          </p:nvPr>
        </p:nvSpPr>
        <p:spPr/>
        <p:txBody>
          <a:bodyPr/>
          <a:lstStyle/>
          <a:p>
            <a:fld id="{5BB9A6DB-1EEA-47EB-87F9-6A301E1EB5CF}" type="slidenum">
              <a:rPr lang="en-US" smtClean="0"/>
              <a:t>‹#›</a:t>
            </a:fld>
            <a:endParaRPr lang="en-US" dirty="0"/>
          </a:p>
        </p:txBody>
      </p:sp>
    </p:spTree>
    <p:extLst>
      <p:ext uri="{BB962C8B-B14F-4D97-AF65-F5344CB8AC3E}">
        <p14:creationId xmlns:p14="http://schemas.microsoft.com/office/powerpoint/2010/main" val="345606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4ABBB9-ADF7-8274-7910-5F57794404DA}"/>
              </a:ext>
            </a:extLst>
          </p:cNvPr>
          <p:cNvSpPr>
            <a:spLocks noGrp="1"/>
          </p:cNvSpPr>
          <p:nvPr>
            <p:ph type="dt" sz="half" idx="10"/>
          </p:nvPr>
        </p:nvSpPr>
        <p:spPr/>
        <p:txBody>
          <a:bodyPr/>
          <a:lstStyle/>
          <a:p>
            <a:fld id="{2E2B1892-FC5D-4C16-A2AE-16334152B676}" type="datetimeFigureOut">
              <a:rPr lang="en-US" smtClean="0"/>
              <a:t>9/8/2025</a:t>
            </a:fld>
            <a:endParaRPr lang="en-US" dirty="0"/>
          </a:p>
        </p:txBody>
      </p:sp>
      <p:sp>
        <p:nvSpPr>
          <p:cNvPr id="3" name="Footer Placeholder 2">
            <a:extLst>
              <a:ext uri="{FF2B5EF4-FFF2-40B4-BE49-F238E27FC236}">
                <a16:creationId xmlns:a16="http://schemas.microsoft.com/office/drawing/2014/main" id="{A560871F-9526-5B38-B3B9-F8218D8F753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7389E64-C5F1-691C-1A70-05AFD8EDEB55}"/>
              </a:ext>
            </a:extLst>
          </p:cNvPr>
          <p:cNvSpPr>
            <a:spLocks noGrp="1"/>
          </p:cNvSpPr>
          <p:nvPr>
            <p:ph type="sldNum" sz="quarter" idx="12"/>
          </p:nvPr>
        </p:nvSpPr>
        <p:spPr/>
        <p:txBody>
          <a:bodyPr/>
          <a:lstStyle/>
          <a:p>
            <a:fld id="{5BB9A6DB-1EEA-47EB-87F9-6A301E1EB5CF}" type="slidenum">
              <a:rPr lang="en-US" smtClean="0"/>
              <a:t>‹#›</a:t>
            </a:fld>
            <a:endParaRPr lang="en-US" dirty="0"/>
          </a:p>
        </p:txBody>
      </p:sp>
    </p:spTree>
    <p:extLst>
      <p:ext uri="{BB962C8B-B14F-4D97-AF65-F5344CB8AC3E}">
        <p14:creationId xmlns:p14="http://schemas.microsoft.com/office/powerpoint/2010/main" val="19695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DE2D8-8AB2-7D3A-0D4A-76ECBE94FF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B8076D-E0F5-A90E-B4FA-432E8B672E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CCF37D-4C3D-45A5-472C-8D50135BFD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AAE066-07C4-BBC1-3CA2-14F57327A016}"/>
              </a:ext>
            </a:extLst>
          </p:cNvPr>
          <p:cNvSpPr>
            <a:spLocks noGrp="1"/>
          </p:cNvSpPr>
          <p:nvPr>
            <p:ph type="dt" sz="half" idx="10"/>
          </p:nvPr>
        </p:nvSpPr>
        <p:spPr/>
        <p:txBody>
          <a:bodyPr/>
          <a:lstStyle/>
          <a:p>
            <a:fld id="{2E2B1892-FC5D-4C16-A2AE-16334152B676}" type="datetimeFigureOut">
              <a:rPr lang="en-US" smtClean="0"/>
              <a:t>9/8/2025</a:t>
            </a:fld>
            <a:endParaRPr lang="en-US" dirty="0"/>
          </a:p>
        </p:txBody>
      </p:sp>
      <p:sp>
        <p:nvSpPr>
          <p:cNvPr id="6" name="Footer Placeholder 5">
            <a:extLst>
              <a:ext uri="{FF2B5EF4-FFF2-40B4-BE49-F238E27FC236}">
                <a16:creationId xmlns:a16="http://schemas.microsoft.com/office/drawing/2014/main" id="{C4ECED24-F6B3-2301-5988-5ACBE62C4B7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A8F1B6F-F19B-6A2F-98BB-779BBAD858B5}"/>
              </a:ext>
            </a:extLst>
          </p:cNvPr>
          <p:cNvSpPr>
            <a:spLocks noGrp="1"/>
          </p:cNvSpPr>
          <p:nvPr>
            <p:ph type="sldNum" sz="quarter" idx="12"/>
          </p:nvPr>
        </p:nvSpPr>
        <p:spPr/>
        <p:txBody>
          <a:bodyPr/>
          <a:lstStyle/>
          <a:p>
            <a:fld id="{5BB9A6DB-1EEA-47EB-87F9-6A301E1EB5CF}" type="slidenum">
              <a:rPr lang="en-US" smtClean="0"/>
              <a:t>‹#›</a:t>
            </a:fld>
            <a:endParaRPr lang="en-US" dirty="0"/>
          </a:p>
        </p:txBody>
      </p:sp>
    </p:spTree>
    <p:extLst>
      <p:ext uri="{BB962C8B-B14F-4D97-AF65-F5344CB8AC3E}">
        <p14:creationId xmlns:p14="http://schemas.microsoft.com/office/powerpoint/2010/main" val="3371447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C7034-5B1C-166C-BFF5-E0449618C0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FEEFC2-F78B-987C-0EA7-D27ADB9A4C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FB168DA6-3050-3A40-2404-C647EEC375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0EB370-1E29-790E-E329-FFD11DE3C189}"/>
              </a:ext>
            </a:extLst>
          </p:cNvPr>
          <p:cNvSpPr>
            <a:spLocks noGrp="1"/>
          </p:cNvSpPr>
          <p:nvPr>
            <p:ph type="dt" sz="half" idx="10"/>
          </p:nvPr>
        </p:nvSpPr>
        <p:spPr/>
        <p:txBody>
          <a:bodyPr/>
          <a:lstStyle/>
          <a:p>
            <a:fld id="{2E2B1892-FC5D-4C16-A2AE-16334152B676}" type="datetimeFigureOut">
              <a:rPr lang="en-US" smtClean="0"/>
              <a:t>9/8/2025</a:t>
            </a:fld>
            <a:endParaRPr lang="en-US" dirty="0"/>
          </a:p>
        </p:txBody>
      </p:sp>
      <p:sp>
        <p:nvSpPr>
          <p:cNvPr id="6" name="Footer Placeholder 5">
            <a:extLst>
              <a:ext uri="{FF2B5EF4-FFF2-40B4-BE49-F238E27FC236}">
                <a16:creationId xmlns:a16="http://schemas.microsoft.com/office/drawing/2014/main" id="{CFED3C0E-B07F-D9D2-FAD3-85A1C74BF5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D4276A6-EBD7-4F9B-80BC-39B6942A2585}"/>
              </a:ext>
            </a:extLst>
          </p:cNvPr>
          <p:cNvSpPr>
            <a:spLocks noGrp="1"/>
          </p:cNvSpPr>
          <p:nvPr>
            <p:ph type="sldNum" sz="quarter" idx="12"/>
          </p:nvPr>
        </p:nvSpPr>
        <p:spPr/>
        <p:txBody>
          <a:bodyPr/>
          <a:lstStyle/>
          <a:p>
            <a:fld id="{5BB9A6DB-1EEA-47EB-87F9-6A301E1EB5CF}" type="slidenum">
              <a:rPr lang="en-US" smtClean="0"/>
              <a:t>‹#›</a:t>
            </a:fld>
            <a:endParaRPr lang="en-US" dirty="0"/>
          </a:p>
        </p:txBody>
      </p:sp>
    </p:spTree>
    <p:extLst>
      <p:ext uri="{BB962C8B-B14F-4D97-AF65-F5344CB8AC3E}">
        <p14:creationId xmlns:p14="http://schemas.microsoft.com/office/powerpoint/2010/main" val="2585280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14E19B-A5D0-A000-D479-A5997AC6A9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D6D1EC-0FA7-DC6A-B34E-C21B7D4731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D86E9D-B2C8-2928-6068-449A5F2BCA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2B1892-FC5D-4C16-A2AE-16334152B676}" type="datetimeFigureOut">
              <a:rPr lang="en-US" smtClean="0"/>
              <a:t>9/8/2025</a:t>
            </a:fld>
            <a:endParaRPr lang="en-US" dirty="0"/>
          </a:p>
        </p:txBody>
      </p:sp>
      <p:sp>
        <p:nvSpPr>
          <p:cNvPr id="5" name="Footer Placeholder 4">
            <a:extLst>
              <a:ext uri="{FF2B5EF4-FFF2-40B4-BE49-F238E27FC236}">
                <a16:creationId xmlns:a16="http://schemas.microsoft.com/office/drawing/2014/main" id="{46DECC7D-12D8-EB16-12C7-54760B0F95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848E82E-49AB-7DBB-5B9D-D81DC43849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9A6DB-1EEA-47EB-87F9-6A301E1EB5CF}" type="slidenum">
              <a:rPr lang="en-US" smtClean="0"/>
              <a:t>‹#›</a:t>
            </a:fld>
            <a:endParaRPr lang="en-US" dirty="0"/>
          </a:p>
        </p:txBody>
      </p:sp>
    </p:spTree>
    <p:extLst>
      <p:ext uri="{BB962C8B-B14F-4D97-AF65-F5344CB8AC3E}">
        <p14:creationId xmlns:p14="http://schemas.microsoft.com/office/powerpoint/2010/main" val="1772105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13.png"/><Relationship Id="rId7" Type="http://schemas.openxmlformats.org/officeDocument/2006/relationships/image" Target="../media/image17.sv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Half Frame 20">
            <a:extLst>
              <a:ext uri="{FF2B5EF4-FFF2-40B4-BE49-F238E27FC236}">
                <a16:creationId xmlns:a16="http://schemas.microsoft.com/office/drawing/2014/main" id="{636D5202-E52B-04DA-780D-D6C9BFD3F335}"/>
              </a:ext>
            </a:extLst>
          </p:cNvPr>
          <p:cNvSpPr/>
          <p:nvPr/>
        </p:nvSpPr>
        <p:spPr>
          <a:xfrm rot="5400000">
            <a:off x="8849274" y="1795854"/>
            <a:ext cx="4697004" cy="1533388"/>
          </a:xfrm>
          <a:prstGeom prst="halfFrame">
            <a:avLst>
              <a:gd name="adj1" fmla="val 1075"/>
              <a:gd name="adj2" fmla="val 905"/>
            </a:avLst>
          </a:prstGeom>
          <a:solidFill>
            <a:srgbClr val="C9082A"/>
          </a:solidFill>
          <a:ln>
            <a:solidFill>
              <a:srgbClr val="C908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 name="Group 6">
            <a:extLst>
              <a:ext uri="{FF2B5EF4-FFF2-40B4-BE49-F238E27FC236}">
                <a16:creationId xmlns:a16="http://schemas.microsoft.com/office/drawing/2014/main" id="{B03341B2-6E1C-BD7E-B25D-D9F9AB8CB9C0}"/>
              </a:ext>
            </a:extLst>
          </p:cNvPr>
          <p:cNvGrpSpPr/>
          <p:nvPr/>
        </p:nvGrpSpPr>
        <p:grpSpPr>
          <a:xfrm>
            <a:off x="155173" y="2928134"/>
            <a:ext cx="1717963" cy="3780343"/>
            <a:chOff x="155173" y="2928134"/>
            <a:chExt cx="1717963" cy="3780343"/>
          </a:xfrm>
        </p:grpSpPr>
        <p:sp>
          <p:nvSpPr>
            <p:cNvPr id="15" name="Half Frame 14">
              <a:extLst>
                <a:ext uri="{FF2B5EF4-FFF2-40B4-BE49-F238E27FC236}">
                  <a16:creationId xmlns:a16="http://schemas.microsoft.com/office/drawing/2014/main" id="{08AB3ADF-07B8-EAC3-9E0A-9AFD4F87F3E8}"/>
                </a:ext>
              </a:extLst>
            </p:cNvPr>
            <p:cNvSpPr/>
            <p:nvPr/>
          </p:nvSpPr>
          <p:spPr>
            <a:xfrm rot="16200000">
              <a:off x="-876016" y="3959324"/>
              <a:ext cx="3780342" cy="1717963"/>
            </a:xfrm>
            <a:prstGeom prst="halfFrame">
              <a:avLst>
                <a:gd name="adj1" fmla="val 1075"/>
                <a:gd name="adj2" fmla="val 905"/>
              </a:avLst>
            </a:prstGeom>
            <a:solidFill>
              <a:srgbClr val="A70D2A"/>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Half Frame 18">
              <a:extLst>
                <a:ext uri="{FF2B5EF4-FFF2-40B4-BE49-F238E27FC236}">
                  <a16:creationId xmlns:a16="http://schemas.microsoft.com/office/drawing/2014/main" id="{42DCDE8E-8AA8-3983-4C04-C54A9A8F5174}"/>
                </a:ext>
              </a:extLst>
            </p:cNvPr>
            <p:cNvSpPr/>
            <p:nvPr/>
          </p:nvSpPr>
          <p:spPr>
            <a:xfrm rot="16200000">
              <a:off x="-862831" y="4018496"/>
              <a:ext cx="3714111" cy="1533388"/>
            </a:xfrm>
            <a:prstGeom prst="halfFrame">
              <a:avLst>
                <a:gd name="adj1" fmla="val 1075"/>
                <a:gd name="adj2" fmla="val 905"/>
              </a:avLst>
            </a:prstGeom>
            <a:solidFill>
              <a:srgbClr val="C9082A"/>
            </a:solidFill>
            <a:ln>
              <a:solidFill>
                <a:srgbClr val="C908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8" name="Half Frame 17">
            <a:extLst>
              <a:ext uri="{FF2B5EF4-FFF2-40B4-BE49-F238E27FC236}">
                <a16:creationId xmlns:a16="http://schemas.microsoft.com/office/drawing/2014/main" id="{3E716094-4F83-8B25-651C-FBDDBA3BCF1E}"/>
              </a:ext>
            </a:extLst>
          </p:cNvPr>
          <p:cNvSpPr/>
          <p:nvPr/>
        </p:nvSpPr>
        <p:spPr>
          <a:xfrm rot="5400000">
            <a:off x="8874534" y="1598047"/>
            <a:ext cx="4608853" cy="1715730"/>
          </a:xfrm>
          <a:prstGeom prst="halfFrame">
            <a:avLst>
              <a:gd name="adj1" fmla="val 1075"/>
              <a:gd name="adj2" fmla="val 905"/>
            </a:avLst>
          </a:prstGeom>
          <a:solidFill>
            <a:srgbClr val="A70D2A"/>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9C8DEC64-7492-A843-9454-BC821AEE5284}"/>
              </a:ext>
            </a:extLst>
          </p:cNvPr>
          <p:cNvSpPr>
            <a:spLocks noGrp="1"/>
          </p:cNvSpPr>
          <p:nvPr>
            <p:ph type="ctrTitle"/>
          </p:nvPr>
        </p:nvSpPr>
        <p:spPr>
          <a:xfrm>
            <a:off x="108440" y="3110588"/>
            <a:ext cx="12169083" cy="1138065"/>
          </a:xfrm>
        </p:spPr>
        <p:txBody>
          <a:bodyPr>
            <a:normAutofit fontScale="90000"/>
          </a:bodyPr>
          <a:lstStyle/>
          <a:p>
            <a:r>
              <a:rPr lang="en-US" sz="5400" b="1" dirty="0">
                <a:solidFill>
                  <a:srgbClr val="C00000"/>
                </a:solidFill>
                <a:latin typeface="Aptos" panose="020B0004020202020204" pitchFamily="34" charset="0"/>
              </a:rPr>
              <a:t>Compensation &amp; Benefits Confessions: </a:t>
            </a:r>
            <a:br>
              <a:rPr lang="en-US" sz="5400" b="1" dirty="0">
                <a:latin typeface="Aptos" panose="020B0004020202020204" pitchFamily="34" charset="0"/>
              </a:rPr>
            </a:br>
            <a:r>
              <a:rPr lang="en-US" sz="4000" dirty="0">
                <a:latin typeface="Aptos" panose="020B0004020202020204" pitchFamily="34" charset="0"/>
              </a:rPr>
              <a:t>What We Learned from Hundreds of Failed Programs</a:t>
            </a:r>
            <a:endParaRPr lang="en-US" sz="4000" dirty="0">
              <a:solidFill>
                <a:srgbClr val="C9082A"/>
              </a:solidFill>
              <a:latin typeface="Aptos" panose="020B0004020202020204" pitchFamily="34" charset="0"/>
              <a:ea typeface="Gulim" panose="020B0503020000020004" pitchFamily="34" charset="-127"/>
              <a:cs typeface="Arial" panose="020B0604020202020204" pitchFamily="34" charset="0"/>
            </a:endParaRPr>
          </a:p>
        </p:txBody>
      </p:sp>
      <p:sp>
        <p:nvSpPr>
          <p:cNvPr id="3" name="Subtitle 2">
            <a:extLst>
              <a:ext uri="{FF2B5EF4-FFF2-40B4-BE49-F238E27FC236}">
                <a16:creationId xmlns:a16="http://schemas.microsoft.com/office/drawing/2014/main" id="{8EC83ADD-19E8-BFD3-4475-F93D2DF7C857}"/>
              </a:ext>
            </a:extLst>
          </p:cNvPr>
          <p:cNvSpPr>
            <a:spLocks noGrp="1"/>
          </p:cNvSpPr>
          <p:nvPr>
            <p:ph type="subTitle" idx="1"/>
          </p:nvPr>
        </p:nvSpPr>
        <p:spPr>
          <a:xfrm>
            <a:off x="4128655" y="4414530"/>
            <a:ext cx="4128654" cy="1049699"/>
          </a:xfrm>
        </p:spPr>
        <p:txBody>
          <a:bodyPr/>
          <a:lstStyle/>
          <a:p>
            <a:pPr>
              <a:spcBef>
                <a:spcPts val="600"/>
              </a:spcBef>
            </a:pPr>
            <a:r>
              <a:rPr lang="en-US" dirty="0">
                <a:latin typeface="Aptos" panose="020B0004020202020204" pitchFamily="34" charset="0"/>
              </a:rPr>
              <a:t>Michael Maciekowich</a:t>
            </a:r>
          </a:p>
          <a:p>
            <a:pPr>
              <a:spcBef>
                <a:spcPts val="600"/>
              </a:spcBef>
            </a:pPr>
            <a:r>
              <a:rPr lang="en-US" sz="2000" dirty="0">
                <a:latin typeface="Aptos" panose="020B0004020202020204" pitchFamily="34" charset="0"/>
              </a:rPr>
              <a:t>Astron Solutions, LLC</a:t>
            </a:r>
          </a:p>
        </p:txBody>
      </p:sp>
      <p:pic>
        <p:nvPicPr>
          <p:cNvPr id="8" name="Picture 7" descr="A red and black logo&#10;&#10;Description automatically generated">
            <a:extLst>
              <a:ext uri="{FF2B5EF4-FFF2-40B4-BE49-F238E27FC236}">
                <a16:creationId xmlns:a16="http://schemas.microsoft.com/office/drawing/2014/main" id="{46A57258-998C-CBF9-AB93-6F4CF093866E}"/>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9102" r="1338"/>
          <a:stretch/>
        </p:blipFill>
        <p:spPr>
          <a:xfrm>
            <a:off x="10203551" y="322742"/>
            <a:ext cx="1680369" cy="484467"/>
          </a:xfrm>
          <a:prstGeom prst="rect">
            <a:avLst/>
          </a:prstGeom>
        </p:spPr>
      </p:pic>
      <p:grpSp>
        <p:nvGrpSpPr>
          <p:cNvPr id="4" name="Group 3">
            <a:extLst>
              <a:ext uri="{FF2B5EF4-FFF2-40B4-BE49-F238E27FC236}">
                <a16:creationId xmlns:a16="http://schemas.microsoft.com/office/drawing/2014/main" id="{04EF92CB-AA26-EF41-2258-015092E55125}"/>
              </a:ext>
            </a:extLst>
          </p:cNvPr>
          <p:cNvGrpSpPr/>
          <p:nvPr/>
        </p:nvGrpSpPr>
        <p:grpSpPr>
          <a:xfrm>
            <a:off x="-1" y="1"/>
            <a:ext cx="6334302" cy="3208715"/>
            <a:chOff x="-1" y="1"/>
            <a:chExt cx="6334302" cy="3208715"/>
          </a:xfrm>
        </p:grpSpPr>
        <p:sp>
          <p:nvSpPr>
            <p:cNvPr id="6" name="Right Triangle 5">
              <a:extLst>
                <a:ext uri="{FF2B5EF4-FFF2-40B4-BE49-F238E27FC236}">
                  <a16:creationId xmlns:a16="http://schemas.microsoft.com/office/drawing/2014/main" id="{3242CEF8-D8F9-351F-DB3D-9671CCB6C195}"/>
                </a:ext>
              </a:extLst>
            </p:cNvPr>
            <p:cNvSpPr/>
            <p:nvPr/>
          </p:nvSpPr>
          <p:spPr>
            <a:xfrm rot="5400000">
              <a:off x="1562792" y="-1562792"/>
              <a:ext cx="3208715" cy="6334302"/>
            </a:xfrm>
            <a:prstGeom prst="rtTriangle">
              <a:avLst/>
            </a:prstGeom>
            <a:solidFill>
              <a:srgbClr val="C20F2F"/>
            </a:solidFill>
            <a:ln>
              <a:noFill/>
            </a:ln>
            <a:effectLst>
              <a:outerShdw blurRad="304800" dist="50800" sx="103000" sy="103000" algn="tl" rotWithShape="0">
                <a:prstClr val="black">
                  <a:alpha val="3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Triangle 11">
              <a:extLst>
                <a:ext uri="{FF2B5EF4-FFF2-40B4-BE49-F238E27FC236}">
                  <a16:creationId xmlns:a16="http://schemas.microsoft.com/office/drawing/2014/main" id="{9019398D-7704-6FCC-1D94-8E43723EA372}"/>
                </a:ext>
              </a:extLst>
            </p:cNvPr>
            <p:cNvSpPr/>
            <p:nvPr/>
          </p:nvSpPr>
          <p:spPr>
            <a:xfrm rot="5400000">
              <a:off x="1576054" y="-1576054"/>
              <a:ext cx="1929740" cy="5081849"/>
            </a:xfrm>
            <a:prstGeom prst="rtTriangle">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a:extLst>
              <a:ext uri="{FF2B5EF4-FFF2-40B4-BE49-F238E27FC236}">
                <a16:creationId xmlns:a16="http://schemas.microsoft.com/office/drawing/2014/main" id="{82C27647-159A-898B-507B-21900E4D463B}"/>
              </a:ext>
            </a:extLst>
          </p:cNvPr>
          <p:cNvGrpSpPr/>
          <p:nvPr/>
        </p:nvGrpSpPr>
        <p:grpSpPr>
          <a:xfrm>
            <a:off x="8063347" y="4550419"/>
            <a:ext cx="4128654" cy="2307581"/>
            <a:chOff x="8063347" y="4550419"/>
            <a:chExt cx="4128654" cy="2307581"/>
          </a:xfrm>
        </p:grpSpPr>
        <p:sp>
          <p:nvSpPr>
            <p:cNvPr id="9" name="Right Triangle 8">
              <a:extLst>
                <a:ext uri="{FF2B5EF4-FFF2-40B4-BE49-F238E27FC236}">
                  <a16:creationId xmlns:a16="http://schemas.microsoft.com/office/drawing/2014/main" id="{A3A86240-1E96-E450-E583-2D6CEB7C0485}"/>
                </a:ext>
              </a:extLst>
            </p:cNvPr>
            <p:cNvSpPr/>
            <p:nvPr/>
          </p:nvSpPr>
          <p:spPr>
            <a:xfrm rot="16200000">
              <a:off x="8973884" y="3639882"/>
              <a:ext cx="2307579" cy="4128654"/>
            </a:xfrm>
            <a:prstGeom prst="rtTriangle">
              <a:avLst/>
            </a:prstGeom>
            <a:solidFill>
              <a:srgbClr val="C20F2F"/>
            </a:solidFill>
            <a:ln>
              <a:noFill/>
            </a:ln>
            <a:effectLst>
              <a:outerShdw blurRad="266700" dist="38100" dir="6780000" sx="103000" sy="103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Triangle 13">
              <a:extLst>
                <a:ext uri="{FF2B5EF4-FFF2-40B4-BE49-F238E27FC236}">
                  <a16:creationId xmlns:a16="http://schemas.microsoft.com/office/drawing/2014/main" id="{1675090E-AB95-40D3-7E16-4A21C2068C90}"/>
                </a:ext>
              </a:extLst>
            </p:cNvPr>
            <p:cNvSpPr/>
            <p:nvPr/>
          </p:nvSpPr>
          <p:spPr>
            <a:xfrm rot="16200000">
              <a:off x="9843654" y="4509652"/>
              <a:ext cx="1393770" cy="3302925"/>
            </a:xfrm>
            <a:prstGeom prst="rtTriangle">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Picture 10" descr="A logo for a company&#10;&#10;AI-generated content may be incorrect.">
            <a:extLst>
              <a:ext uri="{FF2B5EF4-FFF2-40B4-BE49-F238E27FC236}">
                <a16:creationId xmlns:a16="http://schemas.microsoft.com/office/drawing/2014/main" id="{CB79D6BE-7988-0792-A2ED-42B6866F6E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986" y="5848316"/>
            <a:ext cx="565043" cy="6575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51680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94BDA-A5E5-C2AB-48EB-ADBE4C607345}"/>
              </a:ext>
            </a:extLst>
          </p:cNvPr>
          <p:cNvSpPr>
            <a:spLocks noGrp="1"/>
          </p:cNvSpPr>
          <p:nvPr>
            <p:ph type="title"/>
          </p:nvPr>
        </p:nvSpPr>
        <p:spPr>
          <a:xfrm>
            <a:off x="838200" y="215632"/>
            <a:ext cx="10515600" cy="975860"/>
          </a:xfrm>
        </p:spPr>
        <p:txBody>
          <a:bodyPr>
            <a:normAutofit fontScale="90000"/>
          </a:bodyPr>
          <a:lstStyle/>
          <a:p>
            <a:pPr algn="ctr"/>
            <a:r>
              <a:rPr lang="en-US" dirty="0">
                <a:solidFill>
                  <a:srgbClr val="C00000"/>
                </a:solidFill>
                <a:latin typeface="Aptos" panose="020B0004020202020204" pitchFamily="34" charset="0"/>
              </a:rPr>
              <a:t>AI Wage Disruption: The Companies that </a:t>
            </a:r>
            <a:br>
              <a:rPr lang="en-US" dirty="0">
                <a:solidFill>
                  <a:srgbClr val="C00000"/>
                </a:solidFill>
                <a:latin typeface="Aptos" panose="020B0004020202020204" pitchFamily="34" charset="0"/>
              </a:rPr>
            </a:br>
            <a:r>
              <a:rPr lang="en-US" dirty="0">
                <a:solidFill>
                  <a:srgbClr val="C00000"/>
                </a:solidFill>
                <a:latin typeface="Aptos" panose="020B0004020202020204" pitchFamily="34" charset="0"/>
              </a:rPr>
              <a:t>Got Blindsides (Research from Salary.com)</a:t>
            </a:r>
          </a:p>
        </p:txBody>
      </p:sp>
      <p:grpSp>
        <p:nvGrpSpPr>
          <p:cNvPr id="6" name="Group 5">
            <a:extLst>
              <a:ext uri="{FF2B5EF4-FFF2-40B4-BE49-F238E27FC236}">
                <a16:creationId xmlns:a16="http://schemas.microsoft.com/office/drawing/2014/main" id="{2FFCC63A-329C-6E37-701E-56D477C36505}"/>
              </a:ext>
            </a:extLst>
          </p:cNvPr>
          <p:cNvGrpSpPr/>
          <p:nvPr/>
        </p:nvGrpSpPr>
        <p:grpSpPr>
          <a:xfrm rot="10800000">
            <a:off x="8834650" y="4824485"/>
            <a:ext cx="3357350" cy="2033515"/>
            <a:chOff x="-1" y="1"/>
            <a:chExt cx="6334302" cy="3208715"/>
          </a:xfrm>
        </p:grpSpPr>
        <p:sp>
          <p:nvSpPr>
            <p:cNvPr id="7" name="Right Triangle 6">
              <a:extLst>
                <a:ext uri="{FF2B5EF4-FFF2-40B4-BE49-F238E27FC236}">
                  <a16:creationId xmlns:a16="http://schemas.microsoft.com/office/drawing/2014/main" id="{44C2B4F9-C879-2037-BE8F-503BE3F4F5A6}"/>
                </a:ext>
              </a:extLst>
            </p:cNvPr>
            <p:cNvSpPr/>
            <p:nvPr/>
          </p:nvSpPr>
          <p:spPr>
            <a:xfrm rot="5400000">
              <a:off x="1562792" y="-1562792"/>
              <a:ext cx="3208715" cy="6334302"/>
            </a:xfrm>
            <a:prstGeom prst="rtTriangle">
              <a:avLst/>
            </a:prstGeom>
            <a:solidFill>
              <a:srgbClr val="C20F2F"/>
            </a:solidFill>
            <a:ln>
              <a:noFill/>
            </a:ln>
            <a:effectLst>
              <a:outerShdw blurRad="304800" dist="50800" sx="103000" sy="103000" algn="tl" rotWithShape="0">
                <a:prstClr val="black">
                  <a:alpha val="3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6185FFFD-ED62-23E5-1FD0-C5D45A0A85DB}"/>
                </a:ext>
              </a:extLst>
            </p:cNvPr>
            <p:cNvSpPr/>
            <p:nvPr/>
          </p:nvSpPr>
          <p:spPr>
            <a:xfrm rot="5400000">
              <a:off x="1576054" y="-1576054"/>
              <a:ext cx="1929740" cy="5081849"/>
            </a:xfrm>
            <a:prstGeom prst="rtTriangle">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65B5F181-4908-889B-3E4A-A44AF2E0A225}"/>
              </a:ext>
            </a:extLst>
          </p:cNvPr>
          <p:cNvSpPr txBox="1"/>
          <p:nvPr/>
        </p:nvSpPr>
        <p:spPr>
          <a:xfrm>
            <a:off x="0" y="1356937"/>
            <a:ext cx="11823295" cy="4278094"/>
          </a:xfrm>
          <a:prstGeom prst="rect">
            <a:avLst/>
          </a:prstGeom>
          <a:noFill/>
        </p:spPr>
        <p:txBody>
          <a:bodyPr wrap="square">
            <a:spAutoFit/>
          </a:bodyPr>
          <a:lstStyle/>
          <a:p>
            <a:pPr marL="285750" indent="-285750">
              <a:buFont typeface="Wingdings" panose="05000000000000000000" pitchFamily="2" charset="2"/>
              <a:buChar char="§"/>
            </a:pPr>
            <a:r>
              <a:rPr lang="en-US" sz="1600" dirty="0">
                <a:latin typeface="Aptos" panose="020B0004020202020204" pitchFamily="34" charset="0"/>
              </a:rPr>
              <a:t>AI has immense potential to optimize compensation management, but companies must be aware of its challenges. These include:</a:t>
            </a:r>
          </a:p>
          <a:p>
            <a:pPr marL="285750" indent="-285750">
              <a:buFont typeface="Wingdings" panose="05000000000000000000" pitchFamily="2" charset="2"/>
              <a:buChar char="§"/>
            </a:pPr>
            <a:r>
              <a:rPr lang="en-US" sz="1600" b="1" dirty="0">
                <a:latin typeface="Aptos" panose="020B0004020202020204" pitchFamily="34" charset="0"/>
              </a:rPr>
              <a:t>Data Quality and Bias</a:t>
            </a:r>
            <a:endParaRPr lang="en-US" sz="1600" dirty="0">
              <a:latin typeface="Aptos" panose="020B0004020202020204" pitchFamily="34" charset="0"/>
            </a:endParaRPr>
          </a:p>
          <a:p>
            <a:pPr marL="742950" lvl="1" indent="-285750">
              <a:buFont typeface="Courier New" panose="02070309020205020404" pitchFamily="49" charset="0"/>
              <a:buChar char="o"/>
            </a:pPr>
            <a:r>
              <a:rPr lang="en-US" sz="1600" b="1" dirty="0">
                <a:solidFill>
                  <a:srgbClr val="C00000"/>
                </a:solidFill>
                <a:latin typeface="Aptos" panose="020B0004020202020204" pitchFamily="34" charset="0"/>
              </a:rPr>
              <a:t>AI systems are only as good as the data used to train them.</a:t>
            </a:r>
            <a:r>
              <a:rPr lang="en-US" sz="1600" dirty="0">
                <a:latin typeface="Aptos" panose="020B0004020202020204" pitchFamily="34" charset="0"/>
              </a:rPr>
              <a:t> Flawed, limited, or biased data can lead to unfair or inaccurate outcomes. For compensation, AI must use high-quality data that fully represents employee roles, performance, and other relevant attributes. Companies must audit data to ensure AI is not perpetuating unfair pay practices.</a:t>
            </a:r>
          </a:p>
          <a:p>
            <a:pPr marL="285750" indent="-285750">
              <a:buFont typeface="Wingdings" panose="05000000000000000000" pitchFamily="2" charset="2"/>
              <a:buChar char="§"/>
            </a:pPr>
            <a:r>
              <a:rPr lang="en-US" sz="1600" b="1" dirty="0">
                <a:latin typeface="Aptos" panose="020B0004020202020204" pitchFamily="34" charset="0"/>
              </a:rPr>
              <a:t>Explainability</a:t>
            </a:r>
            <a:endParaRPr lang="en-US" sz="1600" dirty="0">
              <a:latin typeface="Aptos" panose="020B0004020202020204" pitchFamily="34" charset="0"/>
            </a:endParaRPr>
          </a:p>
          <a:p>
            <a:pPr marL="742950" lvl="1" indent="-285750">
              <a:buFont typeface="Courier New" panose="02070309020205020404" pitchFamily="49" charset="0"/>
              <a:buChar char="o"/>
            </a:pPr>
            <a:r>
              <a:rPr lang="en-US" sz="1600" b="1" dirty="0">
                <a:solidFill>
                  <a:srgbClr val="C00000"/>
                </a:solidFill>
                <a:latin typeface="Aptos" panose="020B0004020202020204" pitchFamily="34" charset="0"/>
              </a:rPr>
              <a:t>AI models can be complex "black boxes,” making it difficult to understand exactly how they arrive at specific pay suggestions or decisions</a:t>
            </a:r>
            <a:r>
              <a:rPr lang="en-US" sz="1600" dirty="0">
                <a:latin typeface="Aptos" panose="020B0004020202020204" pitchFamily="34" charset="0"/>
              </a:rPr>
              <a:t>. Stakeholders will want insights into how AI is evaluating employee contributions and performance to set pay. Companies must require explainable AI systems to provide this transparency.</a:t>
            </a:r>
          </a:p>
          <a:p>
            <a:pPr marL="285750" indent="-285750">
              <a:buFont typeface="Wingdings" panose="05000000000000000000" pitchFamily="2" charset="2"/>
              <a:buChar char="§"/>
            </a:pPr>
            <a:r>
              <a:rPr lang="en-US" sz="1600" b="1" dirty="0">
                <a:latin typeface="Aptos" panose="020B0004020202020204" pitchFamily="34" charset="0"/>
              </a:rPr>
              <a:t>Inflexibility</a:t>
            </a:r>
            <a:endParaRPr lang="en-US" sz="1600" dirty="0">
              <a:latin typeface="Aptos" panose="020B0004020202020204" pitchFamily="34" charset="0"/>
            </a:endParaRPr>
          </a:p>
          <a:p>
            <a:pPr marL="742950" lvl="1" indent="-285750">
              <a:buFont typeface="Courier New" panose="02070309020205020404" pitchFamily="49" charset="0"/>
              <a:buChar char="o"/>
            </a:pPr>
            <a:r>
              <a:rPr lang="en-US" sz="1600" b="1" dirty="0">
                <a:solidFill>
                  <a:srgbClr val="C00000"/>
                </a:solidFill>
                <a:latin typeface="Aptos" panose="020B0004020202020204" pitchFamily="34" charset="0"/>
              </a:rPr>
              <a:t>AI models may lack the flexibility to handle the nuances of compensation management. </a:t>
            </a:r>
            <a:r>
              <a:rPr lang="en-US" sz="1600" dirty="0">
                <a:latin typeface="Aptos" panose="020B0004020202020204" pitchFamily="34" charset="0"/>
              </a:rPr>
              <a:t>They may struggle with one-off cases or exceptions or fail to account for soft skills and other complex factors in pay decisions. Human judgment and oversight will still be vital to ensuring fairness and correctness.</a:t>
            </a:r>
          </a:p>
          <a:p>
            <a:pPr marL="285750" indent="-285750">
              <a:buFont typeface="Wingdings" panose="05000000000000000000" pitchFamily="2" charset="2"/>
              <a:buChar char="§"/>
            </a:pPr>
            <a:r>
              <a:rPr lang="en-US" sz="1600" b="1" dirty="0">
                <a:latin typeface="Aptos" panose="020B0004020202020204" pitchFamily="34" charset="0"/>
              </a:rPr>
              <a:t>Employee Perceptions</a:t>
            </a:r>
            <a:endParaRPr lang="en-US" sz="1600" dirty="0">
              <a:latin typeface="Aptos" panose="020B0004020202020204" pitchFamily="34" charset="0"/>
            </a:endParaRPr>
          </a:p>
          <a:p>
            <a:pPr marL="742950" lvl="1" indent="-285750">
              <a:buFont typeface="Courier New" panose="02070309020205020404" pitchFamily="49" charset="0"/>
              <a:buChar char="o"/>
            </a:pPr>
            <a:r>
              <a:rPr lang="en-US" sz="1600" b="1" dirty="0">
                <a:solidFill>
                  <a:srgbClr val="C00000"/>
                </a:solidFill>
                <a:latin typeface="Aptos" panose="020B0004020202020204" pitchFamily="34" charset="0"/>
              </a:rPr>
              <a:t>If not managed properly, the use of AI in compensation can negatively impact employee views and trust in the pay process</a:t>
            </a:r>
            <a:r>
              <a:rPr lang="en-US" sz="1600" dirty="0">
                <a:latin typeface="Aptos" panose="020B0004020202020204" pitchFamily="34" charset="0"/>
              </a:rPr>
              <a:t>. Employees may feel that AI cannot properly gauge their unique value or skills. Extensive communication about </a:t>
            </a:r>
          </a:p>
          <a:p>
            <a:pPr lvl="1"/>
            <a:r>
              <a:rPr lang="en-US" sz="1600" dirty="0">
                <a:latin typeface="Aptos" panose="020B0004020202020204" pitchFamily="34" charset="0"/>
              </a:rPr>
              <a:t>       how AI will—and will not—be used and prospects for employee input can help address these concerns.</a:t>
            </a:r>
          </a:p>
        </p:txBody>
      </p:sp>
      <p:pic>
        <p:nvPicPr>
          <p:cNvPr id="5" name="Picture 4" descr="A logo for a company&#10;&#10;AI-generated content may be incorrect.">
            <a:extLst>
              <a:ext uri="{FF2B5EF4-FFF2-40B4-BE49-F238E27FC236}">
                <a16:creationId xmlns:a16="http://schemas.microsoft.com/office/drawing/2014/main" id="{AA3221C3-AC92-3804-5B96-081DBFE877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352" y="6006365"/>
            <a:ext cx="565043" cy="6575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59727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7CF04-4DE1-5AB0-B2F9-C913C14391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1EEAEF-A261-63C0-2A2D-315FF13E54EE}"/>
              </a:ext>
            </a:extLst>
          </p:cNvPr>
          <p:cNvSpPr>
            <a:spLocks noGrp="1"/>
          </p:cNvSpPr>
          <p:nvPr>
            <p:ph type="title"/>
          </p:nvPr>
        </p:nvSpPr>
        <p:spPr>
          <a:xfrm>
            <a:off x="1615095" y="353977"/>
            <a:ext cx="10515600" cy="1325563"/>
          </a:xfrm>
        </p:spPr>
        <p:txBody>
          <a:bodyPr/>
          <a:lstStyle/>
          <a:p>
            <a:pPr algn="ctr"/>
            <a:r>
              <a:rPr lang="en-US" dirty="0">
                <a:solidFill>
                  <a:srgbClr val="C00000"/>
                </a:solidFill>
                <a:latin typeface="Aptos" panose="020B0004020202020204" pitchFamily="34" charset="0"/>
              </a:rPr>
              <a:t>Pay Transparency Train Wrecks </a:t>
            </a:r>
            <a:br>
              <a:rPr lang="en-US" dirty="0">
                <a:solidFill>
                  <a:srgbClr val="C00000"/>
                </a:solidFill>
                <a:latin typeface="Aptos" panose="020B0004020202020204" pitchFamily="34" charset="0"/>
              </a:rPr>
            </a:br>
            <a:r>
              <a:rPr lang="en-US" dirty="0">
                <a:solidFill>
                  <a:srgbClr val="C00000"/>
                </a:solidFill>
                <a:latin typeface="Aptos" panose="020B0004020202020204" pitchFamily="34" charset="0"/>
              </a:rPr>
              <a:t>and Legal Nightmares</a:t>
            </a:r>
          </a:p>
        </p:txBody>
      </p:sp>
      <p:grpSp>
        <p:nvGrpSpPr>
          <p:cNvPr id="5" name="Group 4">
            <a:extLst>
              <a:ext uri="{FF2B5EF4-FFF2-40B4-BE49-F238E27FC236}">
                <a16:creationId xmlns:a16="http://schemas.microsoft.com/office/drawing/2014/main" id="{76FFD9F2-C3A3-431E-A2B0-CFBFF0FFACAA}"/>
              </a:ext>
            </a:extLst>
          </p:cNvPr>
          <p:cNvGrpSpPr/>
          <p:nvPr/>
        </p:nvGrpSpPr>
        <p:grpSpPr>
          <a:xfrm>
            <a:off x="0" y="1"/>
            <a:ext cx="3357350" cy="2033515"/>
            <a:chOff x="-1" y="1"/>
            <a:chExt cx="6334302" cy="3208715"/>
          </a:xfrm>
        </p:grpSpPr>
        <p:sp>
          <p:nvSpPr>
            <p:cNvPr id="4" name="Right Triangle 3">
              <a:extLst>
                <a:ext uri="{FF2B5EF4-FFF2-40B4-BE49-F238E27FC236}">
                  <a16:creationId xmlns:a16="http://schemas.microsoft.com/office/drawing/2014/main" id="{ABA2B265-D5FC-01BF-CD8F-B993DB151656}"/>
                </a:ext>
              </a:extLst>
            </p:cNvPr>
            <p:cNvSpPr/>
            <p:nvPr/>
          </p:nvSpPr>
          <p:spPr>
            <a:xfrm rot="5400000">
              <a:off x="1562792" y="-1562792"/>
              <a:ext cx="3208715" cy="6334302"/>
            </a:xfrm>
            <a:prstGeom prst="rtTriangle">
              <a:avLst/>
            </a:prstGeom>
            <a:solidFill>
              <a:srgbClr val="C20F2F"/>
            </a:solidFill>
            <a:ln>
              <a:noFill/>
            </a:ln>
            <a:effectLst>
              <a:outerShdw blurRad="304800" dist="50800" sx="103000" sy="103000" algn="tl" rotWithShape="0">
                <a:prstClr val="black">
                  <a:alpha val="3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ight Triangle 2">
              <a:extLst>
                <a:ext uri="{FF2B5EF4-FFF2-40B4-BE49-F238E27FC236}">
                  <a16:creationId xmlns:a16="http://schemas.microsoft.com/office/drawing/2014/main" id="{01DF20AA-0A40-C30B-4CCE-9E3DE3028A0A}"/>
                </a:ext>
              </a:extLst>
            </p:cNvPr>
            <p:cNvSpPr/>
            <p:nvPr/>
          </p:nvSpPr>
          <p:spPr>
            <a:xfrm rot="5400000">
              <a:off x="1576054" y="-1576054"/>
              <a:ext cx="1929740" cy="5081849"/>
            </a:xfrm>
            <a:prstGeom prst="rtTriangle">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E453D955-3DB3-6DF9-D1BC-930BD2586A17}"/>
              </a:ext>
            </a:extLst>
          </p:cNvPr>
          <p:cNvSpPr txBox="1"/>
          <p:nvPr/>
        </p:nvSpPr>
        <p:spPr>
          <a:xfrm>
            <a:off x="617844" y="1814207"/>
            <a:ext cx="11276231" cy="4985980"/>
          </a:xfrm>
          <a:prstGeom prst="rect">
            <a:avLst/>
          </a:prstGeom>
          <a:noFill/>
        </p:spPr>
        <p:txBody>
          <a:bodyPr wrap="square" rtlCol="0">
            <a:spAutoFit/>
          </a:bodyPr>
          <a:lstStyle/>
          <a:p>
            <a:r>
              <a:rPr lang="en-US" sz="2000" dirty="0"/>
              <a:t>According to PayScale, if the process is not transparent, employees — particularly younger ones — may be more likely to leave a company within six months. However:</a:t>
            </a:r>
          </a:p>
          <a:p>
            <a:pPr marL="800100" lvl="1" indent="-342900">
              <a:buClr>
                <a:schemeClr val="tx1"/>
              </a:buClr>
              <a:buFont typeface="Wingdings" panose="05000000000000000000" pitchFamily="2" charset="2"/>
              <a:buChar char="§"/>
            </a:pPr>
            <a:r>
              <a:rPr lang="en-US" sz="2000" b="1" dirty="0">
                <a:solidFill>
                  <a:srgbClr val="C00000"/>
                </a:solidFill>
              </a:rPr>
              <a:t>Transparency drives managers to make employees’ performance-based incentives more similar to each other </a:t>
            </a:r>
            <a:r>
              <a:rPr lang="en-US" sz="2000" dirty="0"/>
              <a:t>— in other words, compressing them — thereby reducing the pay dispersion driving employee concerns and complaints about pay inequity.</a:t>
            </a:r>
          </a:p>
          <a:p>
            <a:pPr marL="800100" lvl="1" indent="-342900">
              <a:buClr>
                <a:schemeClr val="tx1"/>
              </a:buClr>
              <a:buFont typeface="Wingdings" panose="05000000000000000000" pitchFamily="2" charset="2"/>
              <a:buChar char="§"/>
            </a:pPr>
            <a:r>
              <a:rPr lang="en-US" sz="2000" b="1" dirty="0">
                <a:solidFill>
                  <a:srgbClr val="C00000"/>
                </a:solidFill>
              </a:rPr>
              <a:t>Employees respond to transparency-induced pay compression by seeking alternative ways to receive the reward they feel is due to them</a:t>
            </a:r>
            <a:r>
              <a:rPr lang="en-US" sz="2000" dirty="0"/>
              <a:t>. If a reduced pay range reduces the likelihood of securing these rewards in the form of a pay increase, employees may solicit other forms of less-visible remuneration from their bosses.</a:t>
            </a:r>
          </a:p>
          <a:p>
            <a:pPr marL="800100" lvl="1" indent="-342900">
              <a:buClr>
                <a:schemeClr val="tx1"/>
              </a:buClr>
              <a:buFont typeface="Wingdings" panose="05000000000000000000" pitchFamily="2" charset="2"/>
              <a:buChar char="§"/>
            </a:pPr>
            <a:r>
              <a:rPr lang="en-US" sz="2000" dirty="0"/>
              <a:t>Not only was transparency-induced pay compression likely to drive employee requests for i-deals, but </a:t>
            </a:r>
            <a:r>
              <a:rPr lang="en-US" sz="2000" b="1" dirty="0">
                <a:solidFill>
                  <a:srgbClr val="C00000"/>
                </a:solidFill>
              </a:rPr>
              <a:t>these requests were also more likely to be granted by supervisors.</a:t>
            </a:r>
          </a:p>
          <a:p>
            <a:pPr marL="800100" lvl="1" indent="-342900">
              <a:buClr>
                <a:schemeClr val="tx1"/>
              </a:buClr>
              <a:buFont typeface="Wingdings" panose="05000000000000000000" pitchFamily="2" charset="2"/>
              <a:buChar char="§"/>
            </a:pPr>
            <a:r>
              <a:rPr lang="en-US" sz="2000" b="1" dirty="0">
                <a:solidFill>
                  <a:srgbClr val="C00000"/>
                </a:solidFill>
              </a:rPr>
              <a:t>Pay transparency, in effect, becomes a moving target, shifting reward systems from what is observable (pay) to what is unobservable (i-deals). </a:t>
            </a:r>
            <a:r>
              <a:rPr lang="en-US" sz="2000" dirty="0"/>
              <a:t>This is particularly concerning because recent evidence suggests that this shift toward differential remuneration in the form of less-visible benefits may come at the cost of gender pay equity.</a:t>
            </a:r>
          </a:p>
          <a:p>
            <a:pPr marL="285750" indent="-285750">
              <a:buFont typeface="Arial" panose="020B0604020202020204" pitchFamily="34" charset="0"/>
              <a:buChar char="•"/>
            </a:pPr>
            <a:endParaRPr lang="en-US" dirty="0"/>
          </a:p>
        </p:txBody>
      </p:sp>
      <p:pic>
        <p:nvPicPr>
          <p:cNvPr id="6" name="Picture 5" descr="A logo for a company&#10;&#10;AI-generated content may be incorrect.">
            <a:extLst>
              <a:ext uri="{FF2B5EF4-FFF2-40B4-BE49-F238E27FC236}">
                <a16:creationId xmlns:a16="http://schemas.microsoft.com/office/drawing/2014/main" id="{0454679C-23E7-D827-4A0F-F9BAD52985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925" y="5990518"/>
            <a:ext cx="565043" cy="6575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24074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0673D-F741-6258-FFB8-D1594F9AC169}"/>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216EF488-8E2D-87CC-C942-E0594CC7BA2F}"/>
              </a:ext>
            </a:extLst>
          </p:cNvPr>
          <p:cNvGrpSpPr/>
          <p:nvPr/>
        </p:nvGrpSpPr>
        <p:grpSpPr>
          <a:xfrm rot="10800000">
            <a:off x="8834650" y="4824485"/>
            <a:ext cx="3357350" cy="2033515"/>
            <a:chOff x="-1" y="1"/>
            <a:chExt cx="6334302" cy="3208715"/>
          </a:xfrm>
        </p:grpSpPr>
        <p:sp>
          <p:nvSpPr>
            <p:cNvPr id="7" name="Right Triangle 6">
              <a:extLst>
                <a:ext uri="{FF2B5EF4-FFF2-40B4-BE49-F238E27FC236}">
                  <a16:creationId xmlns:a16="http://schemas.microsoft.com/office/drawing/2014/main" id="{9A101BC6-7608-4721-FF70-8781FBB7E6DF}"/>
                </a:ext>
              </a:extLst>
            </p:cNvPr>
            <p:cNvSpPr/>
            <p:nvPr/>
          </p:nvSpPr>
          <p:spPr>
            <a:xfrm rot="5400000">
              <a:off x="1562792" y="-1562792"/>
              <a:ext cx="3208715" cy="6334302"/>
            </a:xfrm>
            <a:prstGeom prst="rtTriangle">
              <a:avLst/>
            </a:prstGeom>
            <a:solidFill>
              <a:srgbClr val="C20F2F"/>
            </a:solidFill>
            <a:ln>
              <a:noFill/>
            </a:ln>
            <a:effectLst>
              <a:outerShdw blurRad="304800" dist="50800" sx="103000" sy="103000" algn="tl" rotWithShape="0">
                <a:prstClr val="black">
                  <a:alpha val="3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89E0B2E1-27E2-248D-F3CC-AB254A4BFEBE}"/>
                </a:ext>
              </a:extLst>
            </p:cNvPr>
            <p:cNvSpPr/>
            <p:nvPr/>
          </p:nvSpPr>
          <p:spPr>
            <a:xfrm rot="5400000">
              <a:off x="1576054" y="-1576054"/>
              <a:ext cx="1929740" cy="5081849"/>
            </a:xfrm>
            <a:prstGeom prst="rtTriangle">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descr="A logo for a company&#10;&#10;AI-generated content may be incorrect.">
            <a:extLst>
              <a:ext uri="{FF2B5EF4-FFF2-40B4-BE49-F238E27FC236}">
                <a16:creationId xmlns:a16="http://schemas.microsoft.com/office/drawing/2014/main" id="{8ABAA3BC-9F03-8C10-6D52-CC886791D5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352" y="6006818"/>
            <a:ext cx="565043" cy="657565"/>
          </a:xfrm>
          <a:prstGeom prst="rect">
            <a:avLst/>
          </a:prstGeom>
          <a:ln>
            <a:noFill/>
          </a:ln>
          <a:effectLst>
            <a:outerShdw blurRad="292100" dist="139700" dir="2700000" algn="tl" rotWithShape="0">
              <a:srgbClr val="333333">
                <a:alpha val="65000"/>
              </a:srgbClr>
            </a:outerShdw>
          </a:effectLst>
        </p:spPr>
      </p:pic>
      <p:sp>
        <p:nvSpPr>
          <p:cNvPr id="11" name="Title 1">
            <a:extLst>
              <a:ext uri="{FF2B5EF4-FFF2-40B4-BE49-F238E27FC236}">
                <a16:creationId xmlns:a16="http://schemas.microsoft.com/office/drawing/2014/main" id="{0CCBA675-31EF-B151-24E0-49990D05A9DE}"/>
              </a:ext>
            </a:extLst>
          </p:cNvPr>
          <p:cNvSpPr>
            <a:spLocks noGrp="1"/>
          </p:cNvSpPr>
          <p:nvPr>
            <p:ph type="title"/>
          </p:nvPr>
        </p:nvSpPr>
        <p:spPr>
          <a:xfrm>
            <a:off x="838200" y="145252"/>
            <a:ext cx="10515600" cy="1325563"/>
          </a:xfrm>
        </p:spPr>
        <p:txBody>
          <a:bodyPr/>
          <a:lstStyle/>
          <a:p>
            <a:pPr algn="ctr"/>
            <a:r>
              <a:rPr lang="en-US" dirty="0">
                <a:solidFill>
                  <a:srgbClr val="C00000"/>
                </a:solidFill>
                <a:latin typeface="Aptos" panose="020B0004020202020204" pitchFamily="34" charset="0"/>
              </a:rPr>
              <a:t>Regional Wage Arbitrage Catastrophes</a:t>
            </a:r>
          </a:p>
        </p:txBody>
      </p:sp>
      <p:sp>
        <p:nvSpPr>
          <p:cNvPr id="12" name="TextBox 11">
            <a:extLst>
              <a:ext uri="{FF2B5EF4-FFF2-40B4-BE49-F238E27FC236}">
                <a16:creationId xmlns:a16="http://schemas.microsoft.com/office/drawing/2014/main" id="{9D303F76-4289-A19C-F496-0D80C433E375}"/>
              </a:ext>
            </a:extLst>
          </p:cNvPr>
          <p:cNvSpPr txBox="1"/>
          <p:nvPr/>
        </p:nvSpPr>
        <p:spPr>
          <a:xfrm>
            <a:off x="286764" y="1328614"/>
            <a:ext cx="11276231" cy="4678204"/>
          </a:xfrm>
          <a:prstGeom prst="rect">
            <a:avLst/>
          </a:prstGeom>
          <a:noFill/>
        </p:spPr>
        <p:txBody>
          <a:bodyPr wrap="square" rtlCol="0">
            <a:spAutoFit/>
          </a:bodyPr>
          <a:lstStyle/>
          <a:p>
            <a:pPr marL="285750" indent="-285750">
              <a:buFont typeface="Wingdings" panose="05000000000000000000" pitchFamily="2" charset="2"/>
              <a:buChar char="§"/>
            </a:pPr>
            <a:r>
              <a:rPr lang="en-US" sz="2000" dirty="0">
                <a:latin typeface="Aptos" panose="020B0004020202020204" pitchFamily="34" charset="0"/>
              </a:rPr>
              <a:t>Client organization’s face several challenges when implementing geographic pay differentials, such as </a:t>
            </a:r>
            <a:r>
              <a:rPr lang="en-US" sz="2000" b="1" dirty="0">
                <a:solidFill>
                  <a:srgbClr val="C00000"/>
                </a:solidFill>
                <a:latin typeface="Aptos" panose="020B0004020202020204" pitchFamily="34" charset="0"/>
              </a:rPr>
              <a:t>maintaining internal pay equity while managing location-based pay for employees working remotely. </a:t>
            </a:r>
          </a:p>
          <a:p>
            <a:pPr marL="285750" indent="-285750">
              <a:buFont typeface="Wingdings" panose="05000000000000000000" pitchFamily="2" charset="2"/>
              <a:buChar char="§"/>
            </a:pPr>
            <a:r>
              <a:rPr lang="en-US" sz="2000" dirty="0">
                <a:latin typeface="Aptos" panose="020B0004020202020204" pitchFamily="34" charset="0"/>
              </a:rPr>
              <a:t>Employees may desire the flexibility of remote work but </a:t>
            </a:r>
            <a:r>
              <a:rPr lang="en-US" sz="2000" b="1" dirty="0">
                <a:solidFill>
                  <a:srgbClr val="C00000"/>
                </a:solidFill>
                <a:latin typeface="Aptos" panose="020B0004020202020204" pitchFamily="34" charset="0"/>
              </a:rPr>
              <a:t>might not understand the long-term implications of geographic pay differentials. </a:t>
            </a:r>
          </a:p>
          <a:p>
            <a:pPr marL="285750" indent="-285750">
              <a:buFont typeface="Wingdings" panose="05000000000000000000" pitchFamily="2" charset="2"/>
              <a:buChar char="§"/>
            </a:pPr>
            <a:r>
              <a:rPr lang="en-US" sz="2000" dirty="0">
                <a:latin typeface="Aptos" panose="020B0004020202020204" pitchFamily="34" charset="0"/>
              </a:rPr>
              <a:t>When developing a geographic pay policy, companies must consider factors like the number of locations, employee roles, and HR system limitations.</a:t>
            </a:r>
          </a:p>
          <a:p>
            <a:pPr marL="800100" lvl="1" indent="-342900">
              <a:buFont typeface="Courier New" panose="02070309020205020404" pitchFamily="49" charset="0"/>
              <a:buChar char="o"/>
            </a:pPr>
            <a:r>
              <a:rPr lang="en-US" sz="2000" b="1" dirty="0">
                <a:solidFill>
                  <a:srgbClr val="C00000"/>
                </a:solidFill>
                <a:latin typeface="Aptos" panose="020B0004020202020204" pitchFamily="34" charset="0"/>
              </a:rPr>
              <a:t>To address these challenges, employers can choose various methodologies for geographic pay differentials, including national, regional, state, and city-based approaches.</a:t>
            </a:r>
          </a:p>
          <a:p>
            <a:pPr marL="285750" indent="-285750">
              <a:buClr>
                <a:schemeClr val="tx1"/>
              </a:buClr>
              <a:buFont typeface="Wingdings" panose="05000000000000000000" pitchFamily="2" charset="2"/>
              <a:buChar char="§"/>
            </a:pPr>
            <a:r>
              <a:rPr lang="en-US" sz="2000" b="1" dirty="0">
                <a:solidFill>
                  <a:srgbClr val="C00000"/>
                </a:solidFill>
                <a:latin typeface="Aptos" panose="020B0004020202020204" pitchFamily="34" charset="0"/>
              </a:rPr>
              <a:t>Applying geographic pay differentials can differ </a:t>
            </a:r>
            <a:r>
              <a:rPr lang="en-US" sz="2000" dirty="0">
                <a:latin typeface="Aptos" panose="020B0004020202020204" pitchFamily="34" charset="0"/>
              </a:rPr>
              <a:t>based on whether the compensation structure is flat, based on individual adjustments, or tied to new hires. </a:t>
            </a:r>
          </a:p>
          <a:p>
            <a:pPr marL="285750" indent="-285750">
              <a:buFont typeface="Wingdings" panose="05000000000000000000" pitchFamily="2" charset="2"/>
              <a:buChar char="§"/>
            </a:pPr>
            <a:r>
              <a:rPr lang="en-US" sz="2000" dirty="0">
                <a:latin typeface="Aptos" panose="020B0004020202020204" pitchFamily="34" charset="0"/>
              </a:rPr>
              <a:t> </a:t>
            </a:r>
            <a:r>
              <a:rPr lang="en-US" sz="2000" b="1" dirty="0">
                <a:solidFill>
                  <a:srgbClr val="C00000"/>
                </a:solidFill>
                <a:latin typeface="Aptos" panose="020B0004020202020204" pitchFamily="34" charset="0"/>
              </a:rPr>
              <a:t>Employers must consider state and local tax regulations </a:t>
            </a:r>
            <a:r>
              <a:rPr lang="en-US" sz="2000" dirty="0">
                <a:latin typeface="Aptos" panose="020B0004020202020204" pitchFamily="34" charset="0"/>
              </a:rPr>
              <a:t>as they can vary significantly and affect implementation.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528059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822AE-CBA4-7F65-4B70-295EE9F688F8}"/>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E7D136DA-F8BC-C84F-DD43-70621F445B33}"/>
              </a:ext>
            </a:extLst>
          </p:cNvPr>
          <p:cNvGrpSpPr/>
          <p:nvPr/>
        </p:nvGrpSpPr>
        <p:grpSpPr>
          <a:xfrm>
            <a:off x="0" y="1"/>
            <a:ext cx="3357350" cy="2033515"/>
            <a:chOff x="-1" y="1"/>
            <a:chExt cx="6334302" cy="3208715"/>
          </a:xfrm>
        </p:grpSpPr>
        <p:sp>
          <p:nvSpPr>
            <p:cNvPr id="4" name="Right Triangle 3">
              <a:extLst>
                <a:ext uri="{FF2B5EF4-FFF2-40B4-BE49-F238E27FC236}">
                  <a16:creationId xmlns:a16="http://schemas.microsoft.com/office/drawing/2014/main" id="{27765957-F98A-8F95-DA1A-BB060FDACF08}"/>
                </a:ext>
              </a:extLst>
            </p:cNvPr>
            <p:cNvSpPr/>
            <p:nvPr/>
          </p:nvSpPr>
          <p:spPr>
            <a:xfrm rot="5400000">
              <a:off x="1562792" y="-1562792"/>
              <a:ext cx="3208715" cy="6334302"/>
            </a:xfrm>
            <a:prstGeom prst="rtTriangle">
              <a:avLst/>
            </a:prstGeom>
            <a:solidFill>
              <a:srgbClr val="C20F2F"/>
            </a:solidFill>
            <a:ln>
              <a:noFill/>
            </a:ln>
            <a:effectLst>
              <a:outerShdw blurRad="304800" dist="50800" sx="103000" sy="103000" algn="tl" rotWithShape="0">
                <a:prstClr val="black">
                  <a:alpha val="3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ight Triangle 2">
              <a:extLst>
                <a:ext uri="{FF2B5EF4-FFF2-40B4-BE49-F238E27FC236}">
                  <a16:creationId xmlns:a16="http://schemas.microsoft.com/office/drawing/2014/main" id="{9E8D19BB-B1C6-35AC-53DD-93F8BE7A7399}"/>
                </a:ext>
              </a:extLst>
            </p:cNvPr>
            <p:cNvSpPr/>
            <p:nvPr/>
          </p:nvSpPr>
          <p:spPr>
            <a:xfrm rot="5400000">
              <a:off x="1576054" y="-1576054"/>
              <a:ext cx="1929740" cy="5081849"/>
            </a:xfrm>
            <a:prstGeom prst="rtTriangle">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descr="A logo for a company&#10;&#10;AI-generated content may be incorrect.">
            <a:extLst>
              <a:ext uri="{FF2B5EF4-FFF2-40B4-BE49-F238E27FC236}">
                <a16:creationId xmlns:a16="http://schemas.microsoft.com/office/drawing/2014/main" id="{4053CB92-6E4D-D90B-417B-ECDDE5F06E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925" y="5990518"/>
            <a:ext cx="565043" cy="657565"/>
          </a:xfrm>
          <a:prstGeom prst="rect">
            <a:avLst/>
          </a:prstGeom>
          <a:ln>
            <a:noFill/>
          </a:ln>
          <a:effectLst>
            <a:outerShdw blurRad="292100" dist="139700" dir="2700000" algn="tl" rotWithShape="0">
              <a:srgbClr val="333333">
                <a:alpha val="65000"/>
              </a:srgbClr>
            </a:outerShdw>
          </a:effectLst>
        </p:spPr>
      </p:pic>
      <p:sp>
        <p:nvSpPr>
          <p:cNvPr id="10" name="Title 1">
            <a:extLst>
              <a:ext uri="{FF2B5EF4-FFF2-40B4-BE49-F238E27FC236}">
                <a16:creationId xmlns:a16="http://schemas.microsoft.com/office/drawing/2014/main" id="{E8ACED9B-53A1-EA5C-F042-EC69CCAD6756}"/>
              </a:ext>
            </a:extLst>
          </p:cNvPr>
          <p:cNvSpPr>
            <a:spLocks noGrp="1"/>
          </p:cNvSpPr>
          <p:nvPr>
            <p:ph type="title"/>
          </p:nvPr>
        </p:nvSpPr>
        <p:spPr>
          <a:xfrm>
            <a:off x="1126958" y="560188"/>
            <a:ext cx="10515600" cy="797558"/>
          </a:xfrm>
        </p:spPr>
        <p:txBody>
          <a:bodyPr>
            <a:normAutofit fontScale="90000"/>
          </a:bodyPr>
          <a:lstStyle/>
          <a:p>
            <a:pPr algn="ctr"/>
            <a:r>
              <a:rPr lang="en-US" dirty="0">
                <a:solidFill>
                  <a:srgbClr val="C00000"/>
                </a:solidFill>
                <a:latin typeface="Aptos" panose="020B0004020202020204" pitchFamily="34" charset="0"/>
              </a:rPr>
              <a:t>Performance Pay Systems the </a:t>
            </a:r>
            <a:br>
              <a:rPr lang="en-US" dirty="0">
                <a:solidFill>
                  <a:srgbClr val="C00000"/>
                </a:solidFill>
                <a:latin typeface="Aptos" panose="020B0004020202020204" pitchFamily="34" charset="0"/>
              </a:rPr>
            </a:br>
            <a:r>
              <a:rPr lang="en-US" dirty="0">
                <a:solidFill>
                  <a:srgbClr val="C00000"/>
                </a:solidFill>
                <a:latin typeface="Aptos" panose="020B0004020202020204" pitchFamily="34" charset="0"/>
              </a:rPr>
              <a:t>Destroyed Culture</a:t>
            </a:r>
          </a:p>
        </p:txBody>
      </p:sp>
      <p:sp>
        <p:nvSpPr>
          <p:cNvPr id="11" name="TextBox 10">
            <a:extLst>
              <a:ext uri="{FF2B5EF4-FFF2-40B4-BE49-F238E27FC236}">
                <a16:creationId xmlns:a16="http://schemas.microsoft.com/office/drawing/2014/main" id="{29815ED8-C1B1-2C10-B811-74E095C2626E}"/>
              </a:ext>
            </a:extLst>
          </p:cNvPr>
          <p:cNvSpPr txBox="1"/>
          <p:nvPr/>
        </p:nvSpPr>
        <p:spPr>
          <a:xfrm>
            <a:off x="862968" y="1550831"/>
            <a:ext cx="11048427" cy="4478149"/>
          </a:xfrm>
          <a:prstGeom prst="rect">
            <a:avLst/>
          </a:prstGeom>
          <a:noFill/>
        </p:spPr>
        <p:txBody>
          <a:bodyPr wrap="square">
            <a:spAutoFit/>
          </a:bodyPr>
          <a:lstStyle/>
          <a:p>
            <a:pPr marL="342900" indent="-342900">
              <a:buFont typeface="Wingdings" panose="05000000000000000000" pitchFamily="2" charset="2"/>
              <a:buChar char="§"/>
            </a:pPr>
            <a:r>
              <a:rPr lang="en-US" sz="1900" dirty="0">
                <a:latin typeface="Aptos" panose="020B0004020202020204" pitchFamily="34" charset="0"/>
              </a:rPr>
              <a:t>Pay for Performance </a:t>
            </a:r>
            <a:r>
              <a:rPr lang="en-US" sz="1900" b="1" dirty="0">
                <a:solidFill>
                  <a:srgbClr val="C00000"/>
                </a:solidFill>
                <a:latin typeface="Aptos" panose="020B0004020202020204" pitchFamily="34" charset="0"/>
              </a:rPr>
              <a:t>may have a negative effect on teamwork </a:t>
            </a:r>
            <a:r>
              <a:rPr lang="en-US" sz="1900" dirty="0">
                <a:latin typeface="Aptos" panose="020B0004020202020204" pitchFamily="34" charset="0"/>
              </a:rPr>
              <a:t>if employees feel they are competing with each other.</a:t>
            </a:r>
          </a:p>
          <a:p>
            <a:pPr marL="342900" indent="-342900">
              <a:buFont typeface="Wingdings" panose="05000000000000000000" pitchFamily="2" charset="2"/>
              <a:buChar char="§"/>
            </a:pPr>
            <a:r>
              <a:rPr lang="en-US" sz="1900" dirty="0">
                <a:latin typeface="Aptos" panose="020B0004020202020204" pitchFamily="34" charset="0"/>
              </a:rPr>
              <a:t>Pay for performance </a:t>
            </a:r>
            <a:r>
              <a:rPr lang="en-US" sz="1900" b="1" dirty="0">
                <a:solidFill>
                  <a:srgbClr val="C00000"/>
                </a:solidFill>
                <a:latin typeface="Aptos" panose="020B0004020202020204" pitchFamily="34" charset="0"/>
              </a:rPr>
              <a:t>can distract from team objectives</a:t>
            </a:r>
            <a:r>
              <a:rPr lang="en-US" sz="1900" dirty="0">
                <a:latin typeface="Aptos" panose="020B0004020202020204" pitchFamily="34" charset="0"/>
              </a:rPr>
              <a:t> if employees are more focused on their own skills or productivity.</a:t>
            </a:r>
          </a:p>
          <a:p>
            <a:pPr marL="342900" indent="-342900">
              <a:buFont typeface="Wingdings" panose="05000000000000000000" pitchFamily="2" charset="2"/>
              <a:buChar char="§"/>
            </a:pPr>
            <a:r>
              <a:rPr lang="en-US" sz="1900" dirty="0">
                <a:latin typeface="Aptos" panose="020B0004020202020204" pitchFamily="34" charset="0"/>
              </a:rPr>
              <a:t>Pay for performance can result in </a:t>
            </a:r>
            <a:r>
              <a:rPr lang="en-US" sz="1900" b="1" dirty="0">
                <a:solidFill>
                  <a:srgbClr val="C00000"/>
                </a:solidFill>
                <a:latin typeface="Aptos" panose="020B0004020202020204" pitchFamily="34" charset="0"/>
              </a:rPr>
              <a:t>too much focus on quantity of work, rather than quality</a:t>
            </a:r>
            <a:r>
              <a:rPr lang="en-US" sz="1900" dirty="0">
                <a:latin typeface="Aptos" panose="020B0004020202020204" pitchFamily="34" charset="0"/>
              </a:rPr>
              <a:t>. This, in turn, can lead to employee stress.</a:t>
            </a:r>
          </a:p>
          <a:p>
            <a:pPr marL="342900" indent="-342900">
              <a:buFont typeface="Wingdings" panose="05000000000000000000" pitchFamily="2" charset="2"/>
              <a:buChar char="§"/>
            </a:pPr>
            <a:r>
              <a:rPr lang="en-US" sz="1900" dirty="0">
                <a:latin typeface="Aptos" panose="020B0004020202020204" pitchFamily="34" charset="0"/>
              </a:rPr>
              <a:t>Pay for Performance can risk putting too much focus on objective skills that can be measured by quantifiable metrics. This can result in </a:t>
            </a:r>
            <a:r>
              <a:rPr lang="en-US" sz="1900" b="1" dirty="0">
                <a:solidFill>
                  <a:srgbClr val="C00000"/>
                </a:solidFill>
                <a:latin typeface="Aptos" panose="020B0004020202020204" pitchFamily="34" charset="0"/>
              </a:rPr>
              <a:t>less focus on subjective but equally valuable skills, such as communication and creativity.</a:t>
            </a:r>
          </a:p>
          <a:p>
            <a:pPr marL="342900" indent="-342900">
              <a:buFont typeface="Wingdings" panose="05000000000000000000" pitchFamily="2" charset="2"/>
              <a:buChar char="§"/>
            </a:pPr>
            <a:r>
              <a:rPr lang="en-US" sz="1900" dirty="0">
                <a:latin typeface="Aptos" panose="020B0004020202020204" pitchFamily="34" charset="0"/>
              </a:rPr>
              <a:t>An </a:t>
            </a:r>
            <a:r>
              <a:rPr lang="en-US" sz="1900" b="1" dirty="0">
                <a:solidFill>
                  <a:srgbClr val="C00000"/>
                </a:solidFill>
                <a:latin typeface="Aptos" panose="020B0004020202020204" pitchFamily="34" charset="0"/>
              </a:rPr>
              <a:t>established performance-based compensation plan can be difficult to change or update</a:t>
            </a:r>
            <a:r>
              <a:rPr lang="en-US" sz="1900" dirty="0">
                <a:latin typeface="Aptos" panose="020B0004020202020204" pitchFamily="34" charset="0"/>
              </a:rPr>
              <a:t>. It can also be difficult to end if the program is not giving you the results you expected. This can lead to increased turnover if employees feel cheated out of previously offered bonuses.</a:t>
            </a:r>
          </a:p>
          <a:p>
            <a:pPr marL="342900" indent="-342900">
              <a:buFont typeface="Wingdings" panose="05000000000000000000" pitchFamily="2" charset="2"/>
              <a:buChar char="§"/>
            </a:pPr>
            <a:r>
              <a:rPr lang="en-US" sz="1900" dirty="0">
                <a:latin typeface="Aptos" panose="020B0004020202020204" pitchFamily="34" charset="0"/>
              </a:rPr>
              <a:t>Finally, if you don’t ensure your </a:t>
            </a:r>
            <a:r>
              <a:rPr lang="en-US" sz="1900" b="1" dirty="0">
                <a:solidFill>
                  <a:srgbClr val="C00000"/>
                </a:solidFill>
                <a:latin typeface="Aptos" panose="020B0004020202020204" pitchFamily="34" charset="0"/>
              </a:rPr>
              <a:t>managers apply your pay for performance strategy consistently, </a:t>
            </a:r>
          </a:p>
          <a:p>
            <a:r>
              <a:rPr lang="en-US" sz="1900" b="1" dirty="0">
                <a:solidFill>
                  <a:srgbClr val="C00000"/>
                </a:solidFill>
                <a:latin typeface="Aptos" panose="020B0004020202020204" pitchFamily="34" charset="0"/>
              </a:rPr>
              <a:t>       it can lead to favoritism. </a:t>
            </a:r>
            <a:r>
              <a:rPr lang="en-US" sz="1900" dirty="0">
                <a:latin typeface="Aptos" panose="020B0004020202020204" pitchFamily="34" charset="0"/>
              </a:rPr>
              <a:t>It can also highlight potential deficiencies. For example, certain </a:t>
            </a:r>
          </a:p>
          <a:p>
            <a:r>
              <a:rPr lang="en-US" sz="1900" dirty="0">
                <a:latin typeface="Aptos" panose="020B0004020202020204" pitchFamily="34" charset="0"/>
              </a:rPr>
              <a:t>       employees might not meet expectations because they do not have sufficient training.</a:t>
            </a:r>
          </a:p>
        </p:txBody>
      </p:sp>
    </p:spTree>
    <p:extLst>
      <p:ext uri="{BB962C8B-B14F-4D97-AF65-F5344CB8AC3E}">
        <p14:creationId xmlns:p14="http://schemas.microsoft.com/office/powerpoint/2010/main" val="2435295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901CA1-2487-721E-0584-B2DE46821A0D}"/>
            </a:ext>
          </a:extLst>
        </p:cNvPr>
        <p:cNvGrpSpPr/>
        <p:nvPr/>
      </p:nvGrpSpPr>
      <p:grpSpPr>
        <a:xfrm>
          <a:off x="0" y="0"/>
          <a:ext cx="0" cy="0"/>
          <a:chOff x="0" y="0"/>
          <a:chExt cx="0" cy="0"/>
        </a:xfrm>
      </p:grpSpPr>
      <p:sp>
        <p:nvSpPr>
          <p:cNvPr id="21" name="Half Frame 20">
            <a:extLst>
              <a:ext uri="{FF2B5EF4-FFF2-40B4-BE49-F238E27FC236}">
                <a16:creationId xmlns:a16="http://schemas.microsoft.com/office/drawing/2014/main" id="{53AB138C-C670-AB6D-00A3-1D161A1207F6}"/>
              </a:ext>
            </a:extLst>
          </p:cNvPr>
          <p:cNvSpPr/>
          <p:nvPr/>
        </p:nvSpPr>
        <p:spPr>
          <a:xfrm rot="5400000">
            <a:off x="8849274" y="1795854"/>
            <a:ext cx="4697004" cy="1533388"/>
          </a:xfrm>
          <a:prstGeom prst="halfFrame">
            <a:avLst>
              <a:gd name="adj1" fmla="val 1075"/>
              <a:gd name="adj2" fmla="val 905"/>
            </a:avLst>
          </a:prstGeom>
          <a:solidFill>
            <a:srgbClr val="C9082A"/>
          </a:solidFill>
          <a:ln>
            <a:solidFill>
              <a:srgbClr val="C908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 name="Group 6">
            <a:extLst>
              <a:ext uri="{FF2B5EF4-FFF2-40B4-BE49-F238E27FC236}">
                <a16:creationId xmlns:a16="http://schemas.microsoft.com/office/drawing/2014/main" id="{2531DE0C-4D8F-6795-1978-FB6F1B76C562}"/>
              </a:ext>
            </a:extLst>
          </p:cNvPr>
          <p:cNvGrpSpPr/>
          <p:nvPr/>
        </p:nvGrpSpPr>
        <p:grpSpPr>
          <a:xfrm>
            <a:off x="155173" y="2928134"/>
            <a:ext cx="1717963" cy="3780343"/>
            <a:chOff x="155173" y="2928134"/>
            <a:chExt cx="1717963" cy="3780343"/>
          </a:xfrm>
        </p:grpSpPr>
        <p:sp>
          <p:nvSpPr>
            <p:cNvPr id="15" name="Half Frame 14">
              <a:extLst>
                <a:ext uri="{FF2B5EF4-FFF2-40B4-BE49-F238E27FC236}">
                  <a16:creationId xmlns:a16="http://schemas.microsoft.com/office/drawing/2014/main" id="{BD81EA30-DA24-4584-5695-640F75670C10}"/>
                </a:ext>
              </a:extLst>
            </p:cNvPr>
            <p:cNvSpPr/>
            <p:nvPr/>
          </p:nvSpPr>
          <p:spPr>
            <a:xfrm rot="16200000">
              <a:off x="-876016" y="3959324"/>
              <a:ext cx="3780342" cy="1717963"/>
            </a:xfrm>
            <a:prstGeom prst="halfFrame">
              <a:avLst>
                <a:gd name="adj1" fmla="val 1075"/>
                <a:gd name="adj2" fmla="val 905"/>
              </a:avLst>
            </a:prstGeom>
            <a:solidFill>
              <a:srgbClr val="A70D2A"/>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Half Frame 18">
              <a:extLst>
                <a:ext uri="{FF2B5EF4-FFF2-40B4-BE49-F238E27FC236}">
                  <a16:creationId xmlns:a16="http://schemas.microsoft.com/office/drawing/2014/main" id="{F2518EC5-3EF1-1E8C-3054-B4B4E98D5484}"/>
                </a:ext>
              </a:extLst>
            </p:cNvPr>
            <p:cNvSpPr/>
            <p:nvPr/>
          </p:nvSpPr>
          <p:spPr>
            <a:xfrm rot="16200000">
              <a:off x="-862831" y="4018496"/>
              <a:ext cx="3714111" cy="1533388"/>
            </a:xfrm>
            <a:prstGeom prst="halfFrame">
              <a:avLst>
                <a:gd name="adj1" fmla="val 1075"/>
                <a:gd name="adj2" fmla="val 905"/>
              </a:avLst>
            </a:prstGeom>
            <a:solidFill>
              <a:srgbClr val="C9082A"/>
            </a:solidFill>
            <a:ln>
              <a:solidFill>
                <a:srgbClr val="C908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8" name="Half Frame 17">
            <a:extLst>
              <a:ext uri="{FF2B5EF4-FFF2-40B4-BE49-F238E27FC236}">
                <a16:creationId xmlns:a16="http://schemas.microsoft.com/office/drawing/2014/main" id="{18D8A419-B58C-07E8-7438-0FB890A73BC1}"/>
              </a:ext>
            </a:extLst>
          </p:cNvPr>
          <p:cNvSpPr/>
          <p:nvPr/>
        </p:nvSpPr>
        <p:spPr>
          <a:xfrm rot="5400000">
            <a:off x="8874534" y="1598047"/>
            <a:ext cx="4608853" cy="1715730"/>
          </a:xfrm>
          <a:prstGeom prst="halfFrame">
            <a:avLst>
              <a:gd name="adj1" fmla="val 1075"/>
              <a:gd name="adj2" fmla="val 905"/>
            </a:avLst>
          </a:prstGeom>
          <a:solidFill>
            <a:srgbClr val="A70D2A"/>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ADCC808D-E22B-CBB0-2FA0-3E72F4C7CA95}"/>
              </a:ext>
            </a:extLst>
          </p:cNvPr>
          <p:cNvSpPr>
            <a:spLocks noGrp="1"/>
          </p:cNvSpPr>
          <p:nvPr>
            <p:ph type="ctrTitle"/>
          </p:nvPr>
        </p:nvSpPr>
        <p:spPr>
          <a:xfrm>
            <a:off x="1525116" y="2812041"/>
            <a:ext cx="9144000" cy="1138065"/>
          </a:xfrm>
        </p:spPr>
        <p:txBody>
          <a:bodyPr>
            <a:normAutofit/>
          </a:bodyPr>
          <a:lstStyle/>
          <a:p>
            <a:r>
              <a:rPr lang="en-US" sz="7000" dirty="0">
                <a:solidFill>
                  <a:srgbClr val="C00000"/>
                </a:solidFill>
                <a:latin typeface="Aptos" panose="020B0004020202020204" pitchFamily="34" charset="0"/>
              </a:rPr>
              <a:t>Discussion</a:t>
            </a:r>
            <a:endParaRPr lang="en-US" sz="7000" dirty="0">
              <a:solidFill>
                <a:srgbClr val="C00000"/>
              </a:solidFill>
              <a:latin typeface="Aptos" panose="020B0004020202020204" pitchFamily="34" charset="0"/>
              <a:ea typeface="Gulim" panose="020B0503020000020004" pitchFamily="34" charset="-127"/>
              <a:cs typeface="Arial" panose="020B0604020202020204" pitchFamily="34" charset="0"/>
            </a:endParaRPr>
          </a:p>
        </p:txBody>
      </p:sp>
      <p:pic>
        <p:nvPicPr>
          <p:cNvPr id="8" name="Picture 7" descr="A red and black logo&#10;&#10;Description automatically generated">
            <a:extLst>
              <a:ext uri="{FF2B5EF4-FFF2-40B4-BE49-F238E27FC236}">
                <a16:creationId xmlns:a16="http://schemas.microsoft.com/office/drawing/2014/main" id="{C6353924-612C-0DD3-2536-FA047A985FAC}"/>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9102" r="1338"/>
          <a:stretch/>
        </p:blipFill>
        <p:spPr>
          <a:xfrm>
            <a:off x="10165920" y="334056"/>
            <a:ext cx="1715731" cy="494662"/>
          </a:xfrm>
          <a:prstGeom prst="rect">
            <a:avLst/>
          </a:prstGeom>
        </p:spPr>
      </p:pic>
      <p:grpSp>
        <p:nvGrpSpPr>
          <p:cNvPr id="4" name="Group 3">
            <a:extLst>
              <a:ext uri="{FF2B5EF4-FFF2-40B4-BE49-F238E27FC236}">
                <a16:creationId xmlns:a16="http://schemas.microsoft.com/office/drawing/2014/main" id="{3C5B2F64-39D1-2B9B-1724-0F836ACAD8F0}"/>
              </a:ext>
            </a:extLst>
          </p:cNvPr>
          <p:cNvGrpSpPr/>
          <p:nvPr/>
        </p:nvGrpSpPr>
        <p:grpSpPr>
          <a:xfrm>
            <a:off x="-1" y="1"/>
            <a:ext cx="6334302" cy="3208715"/>
            <a:chOff x="-1" y="1"/>
            <a:chExt cx="6334302" cy="3208715"/>
          </a:xfrm>
        </p:grpSpPr>
        <p:sp>
          <p:nvSpPr>
            <p:cNvPr id="6" name="Right Triangle 5">
              <a:extLst>
                <a:ext uri="{FF2B5EF4-FFF2-40B4-BE49-F238E27FC236}">
                  <a16:creationId xmlns:a16="http://schemas.microsoft.com/office/drawing/2014/main" id="{80F4AF95-7EBD-C852-7EF2-C75D08EB5E05}"/>
                </a:ext>
              </a:extLst>
            </p:cNvPr>
            <p:cNvSpPr/>
            <p:nvPr/>
          </p:nvSpPr>
          <p:spPr>
            <a:xfrm rot="5400000">
              <a:off x="1562792" y="-1562792"/>
              <a:ext cx="3208715" cy="6334302"/>
            </a:xfrm>
            <a:prstGeom prst="rtTriangle">
              <a:avLst/>
            </a:prstGeom>
            <a:solidFill>
              <a:srgbClr val="C20F2F"/>
            </a:solidFill>
            <a:ln>
              <a:noFill/>
            </a:ln>
            <a:effectLst>
              <a:outerShdw blurRad="304800" dist="50800" sx="103000" sy="103000" algn="tl" rotWithShape="0">
                <a:prstClr val="black">
                  <a:alpha val="3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Triangle 11">
              <a:extLst>
                <a:ext uri="{FF2B5EF4-FFF2-40B4-BE49-F238E27FC236}">
                  <a16:creationId xmlns:a16="http://schemas.microsoft.com/office/drawing/2014/main" id="{EF9A2F69-2465-6063-7F76-93179009B25E}"/>
                </a:ext>
              </a:extLst>
            </p:cNvPr>
            <p:cNvSpPr/>
            <p:nvPr/>
          </p:nvSpPr>
          <p:spPr>
            <a:xfrm rot="5400000">
              <a:off x="1576054" y="-1576054"/>
              <a:ext cx="1929740" cy="5081849"/>
            </a:xfrm>
            <a:prstGeom prst="rtTriangle">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a:extLst>
              <a:ext uri="{FF2B5EF4-FFF2-40B4-BE49-F238E27FC236}">
                <a16:creationId xmlns:a16="http://schemas.microsoft.com/office/drawing/2014/main" id="{CB2A8E1C-47AD-E585-8F00-6233EF3AB290}"/>
              </a:ext>
            </a:extLst>
          </p:cNvPr>
          <p:cNvGrpSpPr/>
          <p:nvPr/>
        </p:nvGrpSpPr>
        <p:grpSpPr>
          <a:xfrm>
            <a:off x="8063347" y="4550419"/>
            <a:ext cx="4128654" cy="2307581"/>
            <a:chOff x="8063347" y="4550419"/>
            <a:chExt cx="4128654" cy="2307581"/>
          </a:xfrm>
        </p:grpSpPr>
        <p:sp>
          <p:nvSpPr>
            <p:cNvPr id="9" name="Right Triangle 8">
              <a:extLst>
                <a:ext uri="{FF2B5EF4-FFF2-40B4-BE49-F238E27FC236}">
                  <a16:creationId xmlns:a16="http://schemas.microsoft.com/office/drawing/2014/main" id="{7B4511F5-E078-BDD5-8037-FCA201458F7A}"/>
                </a:ext>
              </a:extLst>
            </p:cNvPr>
            <p:cNvSpPr/>
            <p:nvPr/>
          </p:nvSpPr>
          <p:spPr>
            <a:xfrm rot="16200000">
              <a:off x="8973884" y="3639882"/>
              <a:ext cx="2307579" cy="4128654"/>
            </a:xfrm>
            <a:prstGeom prst="rtTriangle">
              <a:avLst/>
            </a:prstGeom>
            <a:solidFill>
              <a:srgbClr val="C20F2F"/>
            </a:solidFill>
            <a:ln>
              <a:noFill/>
            </a:ln>
            <a:effectLst>
              <a:outerShdw blurRad="266700" dist="38100" dir="6780000" sx="103000" sy="103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Triangle 13">
              <a:extLst>
                <a:ext uri="{FF2B5EF4-FFF2-40B4-BE49-F238E27FC236}">
                  <a16:creationId xmlns:a16="http://schemas.microsoft.com/office/drawing/2014/main" id="{CA641546-85C7-E9BE-157F-F95D99CB5974}"/>
                </a:ext>
              </a:extLst>
            </p:cNvPr>
            <p:cNvSpPr/>
            <p:nvPr/>
          </p:nvSpPr>
          <p:spPr>
            <a:xfrm rot="16200000">
              <a:off x="9843654" y="4509652"/>
              <a:ext cx="1393770" cy="3302925"/>
            </a:xfrm>
            <a:prstGeom prst="rtTriangle">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Picture 12" descr="A logo for a company&#10;&#10;AI-generated content may be incorrect.">
            <a:extLst>
              <a:ext uri="{FF2B5EF4-FFF2-40B4-BE49-F238E27FC236}">
                <a16:creationId xmlns:a16="http://schemas.microsoft.com/office/drawing/2014/main" id="{27CE693E-C476-1B24-4719-3F5C5767A5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112" y="5704209"/>
            <a:ext cx="565043" cy="6575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64317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155C3-D35B-F2D4-6D89-3A4DEDA3E06B}"/>
            </a:ext>
          </a:extLst>
        </p:cNvPr>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B8074CF4-92EB-34DC-0395-F256EA4F2A32}"/>
              </a:ext>
            </a:extLst>
          </p:cNvPr>
          <p:cNvCxnSpPr>
            <a:cxnSpLocks/>
          </p:cNvCxnSpPr>
          <p:nvPr/>
        </p:nvCxnSpPr>
        <p:spPr>
          <a:xfrm>
            <a:off x="2888805" y="6661535"/>
            <a:ext cx="7539236" cy="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DF5F411-A864-84C1-CCC4-2953C6040CCD}"/>
              </a:ext>
            </a:extLst>
          </p:cNvPr>
          <p:cNvCxnSpPr>
            <a:cxnSpLocks/>
          </p:cNvCxnSpPr>
          <p:nvPr/>
        </p:nvCxnSpPr>
        <p:spPr>
          <a:xfrm>
            <a:off x="2326382" y="6748963"/>
            <a:ext cx="7539236" cy="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3247F293-79A3-1C72-57FB-201BC2F58F8A}"/>
              </a:ext>
            </a:extLst>
          </p:cNvPr>
          <p:cNvSpPr/>
          <p:nvPr/>
        </p:nvSpPr>
        <p:spPr>
          <a:xfrm flipH="1">
            <a:off x="6571501" y="27339"/>
            <a:ext cx="583674" cy="6837502"/>
          </a:xfrm>
          <a:prstGeom prst="rect">
            <a:avLst/>
          </a:prstGeom>
          <a:solidFill>
            <a:schemeClr val="tx1"/>
          </a:solidFill>
          <a:ln>
            <a:solidFill>
              <a:schemeClr val="tx1"/>
            </a:solidFill>
          </a:ln>
          <a:effectLst>
            <a:outerShdw blurRad="228600" dist="1524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9082A"/>
              </a:solidFill>
            </a:endParaRPr>
          </a:p>
        </p:txBody>
      </p:sp>
      <p:sp>
        <p:nvSpPr>
          <p:cNvPr id="7" name="Rectangle 6">
            <a:extLst>
              <a:ext uri="{FF2B5EF4-FFF2-40B4-BE49-F238E27FC236}">
                <a16:creationId xmlns:a16="http://schemas.microsoft.com/office/drawing/2014/main" id="{30C487B3-33FD-BC4A-BACA-690613F50C76}"/>
              </a:ext>
            </a:extLst>
          </p:cNvPr>
          <p:cNvSpPr/>
          <p:nvPr/>
        </p:nvSpPr>
        <p:spPr>
          <a:xfrm flipH="1">
            <a:off x="6892050" y="13657"/>
            <a:ext cx="761971" cy="6858000"/>
          </a:xfrm>
          <a:prstGeom prst="rect">
            <a:avLst/>
          </a:prstGeom>
          <a:solidFill>
            <a:srgbClr val="C908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9082A"/>
              </a:solidFill>
            </a:endParaRPr>
          </a:p>
        </p:txBody>
      </p:sp>
      <p:sp>
        <p:nvSpPr>
          <p:cNvPr id="2" name="Title 1">
            <a:extLst>
              <a:ext uri="{FF2B5EF4-FFF2-40B4-BE49-F238E27FC236}">
                <a16:creationId xmlns:a16="http://schemas.microsoft.com/office/drawing/2014/main" id="{62F34E71-BD1C-76D3-165A-19DA91DD4AD7}"/>
              </a:ext>
            </a:extLst>
          </p:cNvPr>
          <p:cNvSpPr>
            <a:spLocks noGrp="1"/>
          </p:cNvSpPr>
          <p:nvPr>
            <p:ph type="title"/>
          </p:nvPr>
        </p:nvSpPr>
        <p:spPr>
          <a:xfrm>
            <a:off x="340481" y="2645097"/>
            <a:ext cx="5800367" cy="1595119"/>
          </a:xfrm>
        </p:spPr>
        <p:txBody>
          <a:bodyPr>
            <a:noAutofit/>
          </a:bodyPr>
          <a:lstStyle/>
          <a:p>
            <a:pPr algn="ctr">
              <a:lnSpc>
                <a:spcPct val="100000"/>
              </a:lnSpc>
            </a:pPr>
            <a:r>
              <a:rPr lang="en-US" sz="6000" dirty="0">
                <a:solidFill>
                  <a:srgbClr val="C00000"/>
                </a:solidFill>
                <a:latin typeface="Aptos" panose="020B0004020202020204" pitchFamily="34" charset="0"/>
              </a:rPr>
              <a:t>Segment 2</a:t>
            </a:r>
            <a:br>
              <a:rPr lang="en-US" sz="6000" dirty="0">
                <a:solidFill>
                  <a:srgbClr val="C00000"/>
                </a:solidFill>
                <a:latin typeface="Aptos" panose="020B0004020202020204" pitchFamily="34" charset="0"/>
              </a:rPr>
            </a:br>
            <a:r>
              <a:rPr lang="en-US" sz="4000" dirty="0">
                <a:latin typeface="Aptos" panose="020B0004020202020204" pitchFamily="34" charset="0"/>
              </a:rPr>
              <a:t>Learning from the Wreckage</a:t>
            </a:r>
            <a:br>
              <a:rPr lang="en-US" sz="4000" dirty="0">
                <a:latin typeface="Aptos" panose="020B0004020202020204" pitchFamily="34" charset="0"/>
              </a:rPr>
            </a:br>
            <a:r>
              <a:rPr lang="en-US" sz="4000" dirty="0">
                <a:latin typeface="Aptos" panose="020B0004020202020204" pitchFamily="34" charset="0"/>
              </a:rPr>
              <a:t>                      </a:t>
            </a:r>
            <a:br>
              <a:rPr lang="en-US" sz="4800" dirty="0">
                <a:latin typeface="Aptos" panose="020B0004020202020204" pitchFamily="34" charset="0"/>
              </a:rPr>
            </a:br>
            <a:r>
              <a:rPr lang="en-US" sz="2000" dirty="0">
                <a:latin typeface="Aptos" panose="020B0004020202020204" pitchFamily="34" charset="0"/>
              </a:rPr>
              <a:t>(30 Minutes)</a:t>
            </a:r>
          </a:p>
        </p:txBody>
      </p:sp>
      <p:pic>
        <p:nvPicPr>
          <p:cNvPr id="5" name="Picture 4" descr="A road with numbers and lines painted on it&#10;&#10;AI-generated content may be incorrect.">
            <a:extLst>
              <a:ext uri="{FF2B5EF4-FFF2-40B4-BE49-F238E27FC236}">
                <a16:creationId xmlns:a16="http://schemas.microsoft.com/office/drawing/2014/main" id="{F5409679-1F46-C5AC-2EA8-7C0F24F312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2474" y="27339"/>
            <a:ext cx="4619526" cy="6858000"/>
          </a:xfrm>
          <a:prstGeom prst="rect">
            <a:avLst/>
          </a:prstGeom>
        </p:spPr>
      </p:pic>
      <p:pic>
        <p:nvPicPr>
          <p:cNvPr id="6" name="Picture 5" descr="A logo for a company&#10;&#10;AI-generated content may be incorrect.">
            <a:extLst>
              <a:ext uri="{FF2B5EF4-FFF2-40B4-BE49-F238E27FC236}">
                <a16:creationId xmlns:a16="http://schemas.microsoft.com/office/drawing/2014/main" id="{40ED4111-D7FF-67FB-17BE-937D53B0D3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893" y="6003970"/>
            <a:ext cx="565043" cy="6575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60092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8ED0B-44BF-4A11-760C-9087B7C803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87EB0C-B005-13F2-2952-FF23359E216B}"/>
              </a:ext>
            </a:extLst>
          </p:cNvPr>
          <p:cNvSpPr>
            <a:spLocks noGrp="1"/>
          </p:cNvSpPr>
          <p:nvPr>
            <p:ph type="title"/>
          </p:nvPr>
        </p:nvSpPr>
        <p:spPr>
          <a:xfrm>
            <a:off x="1030705" y="514787"/>
            <a:ext cx="10515600" cy="1325563"/>
          </a:xfrm>
        </p:spPr>
        <p:txBody>
          <a:bodyPr/>
          <a:lstStyle/>
          <a:p>
            <a:pPr algn="ctr"/>
            <a:r>
              <a:rPr lang="en-US" dirty="0">
                <a:solidFill>
                  <a:srgbClr val="C00000"/>
                </a:solidFill>
                <a:latin typeface="Aptos" panose="020B0004020202020204" pitchFamily="34" charset="0"/>
              </a:rPr>
              <a:t>2026 Predictions Base on </a:t>
            </a:r>
            <a:br>
              <a:rPr lang="en-US" dirty="0">
                <a:solidFill>
                  <a:srgbClr val="C00000"/>
                </a:solidFill>
                <a:latin typeface="Aptos" panose="020B0004020202020204" pitchFamily="34" charset="0"/>
              </a:rPr>
            </a:br>
            <a:r>
              <a:rPr lang="en-US" dirty="0">
                <a:solidFill>
                  <a:srgbClr val="C00000"/>
                </a:solidFill>
                <a:latin typeface="Aptos" panose="020B0004020202020204" pitchFamily="34" charset="0"/>
              </a:rPr>
              <a:t>Actual Failure Patterns</a:t>
            </a:r>
          </a:p>
        </p:txBody>
      </p:sp>
      <p:grpSp>
        <p:nvGrpSpPr>
          <p:cNvPr id="5" name="Group 4">
            <a:extLst>
              <a:ext uri="{FF2B5EF4-FFF2-40B4-BE49-F238E27FC236}">
                <a16:creationId xmlns:a16="http://schemas.microsoft.com/office/drawing/2014/main" id="{03DAFBA4-72E2-04B3-CE05-7568108203D3}"/>
              </a:ext>
            </a:extLst>
          </p:cNvPr>
          <p:cNvGrpSpPr/>
          <p:nvPr/>
        </p:nvGrpSpPr>
        <p:grpSpPr>
          <a:xfrm>
            <a:off x="0" y="1"/>
            <a:ext cx="3357350" cy="2033515"/>
            <a:chOff x="-1" y="1"/>
            <a:chExt cx="6334302" cy="3208715"/>
          </a:xfrm>
        </p:grpSpPr>
        <p:sp>
          <p:nvSpPr>
            <p:cNvPr id="4" name="Right Triangle 3">
              <a:extLst>
                <a:ext uri="{FF2B5EF4-FFF2-40B4-BE49-F238E27FC236}">
                  <a16:creationId xmlns:a16="http://schemas.microsoft.com/office/drawing/2014/main" id="{04F19FE5-7A12-760A-B394-789CFD067457}"/>
                </a:ext>
              </a:extLst>
            </p:cNvPr>
            <p:cNvSpPr/>
            <p:nvPr/>
          </p:nvSpPr>
          <p:spPr>
            <a:xfrm rot="5400000">
              <a:off x="1562792" y="-1562792"/>
              <a:ext cx="3208715" cy="6334302"/>
            </a:xfrm>
            <a:prstGeom prst="rtTriangle">
              <a:avLst/>
            </a:prstGeom>
            <a:solidFill>
              <a:srgbClr val="C20F2F"/>
            </a:solidFill>
            <a:ln>
              <a:noFill/>
            </a:ln>
            <a:effectLst>
              <a:outerShdw blurRad="304800" dist="50800" sx="103000" sy="103000" algn="tl" rotWithShape="0">
                <a:prstClr val="black">
                  <a:alpha val="3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ight Triangle 2">
              <a:extLst>
                <a:ext uri="{FF2B5EF4-FFF2-40B4-BE49-F238E27FC236}">
                  <a16:creationId xmlns:a16="http://schemas.microsoft.com/office/drawing/2014/main" id="{36F2CA0A-5283-9C43-7F9C-59C9FC36E8B3}"/>
                </a:ext>
              </a:extLst>
            </p:cNvPr>
            <p:cNvSpPr/>
            <p:nvPr/>
          </p:nvSpPr>
          <p:spPr>
            <a:xfrm rot="5400000">
              <a:off x="1576054" y="-1576054"/>
              <a:ext cx="1929740" cy="5081849"/>
            </a:xfrm>
            <a:prstGeom prst="rtTriangle">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A2CC1B7A-2FAC-AC9C-A9D3-9E66F70DF3D0}"/>
              </a:ext>
            </a:extLst>
          </p:cNvPr>
          <p:cNvSpPr txBox="1"/>
          <p:nvPr/>
        </p:nvSpPr>
        <p:spPr>
          <a:xfrm>
            <a:off x="731824" y="2109016"/>
            <a:ext cx="11113361" cy="4093428"/>
          </a:xfrm>
          <a:prstGeom prst="rect">
            <a:avLst/>
          </a:prstGeom>
          <a:noFill/>
        </p:spPr>
        <p:txBody>
          <a:bodyPr wrap="square" rtlCol="0">
            <a:spAutoFit/>
          </a:bodyPr>
          <a:lstStyle/>
          <a:p>
            <a:pPr marL="514350" indent="-514350">
              <a:buFont typeface="Wingdings" panose="05000000000000000000" pitchFamily="2" charset="2"/>
              <a:buChar char="§"/>
            </a:pPr>
            <a:r>
              <a:rPr lang="en-US" sz="2200" dirty="0">
                <a:latin typeface="Aptos" panose="020B0004020202020204" pitchFamily="34" charset="0"/>
              </a:rPr>
              <a:t>Base-Pay Pay for Performance will be replaced by a </a:t>
            </a:r>
            <a:r>
              <a:rPr lang="en-US" sz="2200" b="1" dirty="0">
                <a:solidFill>
                  <a:srgbClr val="C00000"/>
                </a:solidFill>
                <a:latin typeface="Aptos" panose="020B0004020202020204" pitchFamily="34" charset="0"/>
              </a:rPr>
              <a:t>combination of base pay adjustments (for doing the job) and a variable portion </a:t>
            </a:r>
            <a:r>
              <a:rPr lang="en-US" sz="2200" dirty="0">
                <a:latin typeface="Aptos" panose="020B0004020202020204" pitchFamily="34" charset="0"/>
              </a:rPr>
              <a:t>(to recognize above expected results)</a:t>
            </a:r>
          </a:p>
          <a:p>
            <a:pPr marL="514350" indent="-514350">
              <a:buClr>
                <a:schemeClr val="tx1"/>
              </a:buClr>
              <a:buFont typeface="Wingdings" panose="05000000000000000000" pitchFamily="2" charset="2"/>
              <a:buChar char="§"/>
            </a:pPr>
            <a:r>
              <a:rPr lang="en-US" sz="2200" b="1" dirty="0">
                <a:solidFill>
                  <a:srgbClr val="C00000"/>
                </a:solidFill>
                <a:latin typeface="Aptos" panose="020B0004020202020204" pitchFamily="34" charset="0"/>
              </a:rPr>
              <a:t>Pay for Job Competency will replace Pay for Performance </a:t>
            </a:r>
            <a:r>
              <a:rPr lang="en-US" sz="2200" dirty="0">
                <a:latin typeface="Aptos" panose="020B0004020202020204" pitchFamily="34" charset="0"/>
              </a:rPr>
              <a:t>and become the focus of movement through the pay range.</a:t>
            </a:r>
          </a:p>
          <a:p>
            <a:pPr marL="514350" indent="-514350">
              <a:buFont typeface="Wingdings" panose="05000000000000000000" pitchFamily="2" charset="2"/>
              <a:buChar char="§"/>
            </a:pPr>
            <a:r>
              <a:rPr lang="en-US" sz="2200" dirty="0">
                <a:latin typeface="Aptos" panose="020B0004020202020204" pitchFamily="34" charset="0"/>
              </a:rPr>
              <a:t>Employee </a:t>
            </a:r>
            <a:r>
              <a:rPr lang="en-US" sz="2200" dirty="0">
                <a:solidFill>
                  <a:srgbClr val="C00000"/>
                </a:solidFill>
                <a:latin typeface="Aptos" panose="020B0004020202020204" pitchFamily="34" charset="0"/>
              </a:rPr>
              <a:t>Career progression programs will become the cornerstone of future </a:t>
            </a:r>
            <a:r>
              <a:rPr lang="en-US" sz="2200" dirty="0">
                <a:latin typeface="Aptos" panose="020B0004020202020204" pitchFamily="34" charset="0"/>
              </a:rPr>
              <a:t>compensation programs in response to Gen Z and Gen Alpha expectations.</a:t>
            </a:r>
          </a:p>
          <a:p>
            <a:pPr marL="514350" indent="-514350">
              <a:buFont typeface="Wingdings" panose="05000000000000000000" pitchFamily="2" charset="2"/>
              <a:buChar char="§"/>
            </a:pPr>
            <a:r>
              <a:rPr lang="en-US" sz="2200" dirty="0">
                <a:latin typeface="Aptos" panose="020B0004020202020204" pitchFamily="34" charset="0"/>
              </a:rPr>
              <a:t>There will be </a:t>
            </a:r>
            <a:r>
              <a:rPr lang="en-US" sz="2200" b="1" dirty="0">
                <a:solidFill>
                  <a:srgbClr val="C00000"/>
                </a:solidFill>
                <a:latin typeface="Aptos" panose="020B0004020202020204" pitchFamily="34" charset="0"/>
              </a:rPr>
              <a:t>increased emphasis in management compensation training</a:t>
            </a:r>
            <a:r>
              <a:rPr lang="en-US" sz="2200" dirty="0">
                <a:latin typeface="Aptos" panose="020B0004020202020204" pitchFamily="34" charset="0"/>
              </a:rPr>
              <a:t> to support pay transparency and pay equity issues within the organization.</a:t>
            </a:r>
          </a:p>
          <a:p>
            <a:pPr marL="514350" indent="-514350">
              <a:buFont typeface="Wingdings" panose="05000000000000000000" pitchFamily="2" charset="2"/>
              <a:buChar char="§"/>
            </a:pPr>
            <a:r>
              <a:rPr lang="en-US" sz="2200" dirty="0">
                <a:latin typeface="Aptos" panose="020B0004020202020204" pitchFamily="34" charset="0"/>
              </a:rPr>
              <a:t>As data sources improve, </a:t>
            </a:r>
            <a:r>
              <a:rPr lang="en-US" sz="2200" b="1" dirty="0">
                <a:solidFill>
                  <a:srgbClr val="C00000"/>
                </a:solidFill>
                <a:latin typeface="Aptos" panose="020B0004020202020204" pitchFamily="34" charset="0"/>
              </a:rPr>
              <a:t>Human Resources will begin to incorporate more AI </a:t>
            </a:r>
            <a:r>
              <a:rPr lang="en-US" sz="2200" dirty="0">
                <a:latin typeface="Aptos" panose="020B0004020202020204" pitchFamily="34" charset="0"/>
              </a:rPr>
              <a:t>based data in compensation market analysis.</a:t>
            </a:r>
          </a:p>
          <a:p>
            <a:pPr marL="285750" indent="-285750">
              <a:buFont typeface="Arial" panose="020B0604020202020204" pitchFamily="34" charset="0"/>
              <a:buChar char="•"/>
            </a:pPr>
            <a:endParaRPr lang="en-US" dirty="0"/>
          </a:p>
        </p:txBody>
      </p:sp>
      <p:pic>
        <p:nvPicPr>
          <p:cNvPr id="6" name="Picture 5" descr="A logo for a company&#10;&#10;AI-generated content may be incorrect.">
            <a:extLst>
              <a:ext uri="{FF2B5EF4-FFF2-40B4-BE49-F238E27FC236}">
                <a16:creationId xmlns:a16="http://schemas.microsoft.com/office/drawing/2014/main" id="{9A66D248-9F65-5E1C-A970-69302277FE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289" y="5949160"/>
            <a:ext cx="565043" cy="6575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86673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34F7F-8179-0BC0-D9CF-C63E240FF1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A8C6B4-CAD1-2B4E-056B-CD88D18B6520}"/>
              </a:ext>
            </a:extLst>
          </p:cNvPr>
          <p:cNvSpPr>
            <a:spLocks noGrp="1"/>
          </p:cNvSpPr>
          <p:nvPr>
            <p:ph type="title"/>
          </p:nvPr>
        </p:nvSpPr>
        <p:spPr>
          <a:xfrm>
            <a:off x="838200" y="131027"/>
            <a:ext cx="10515600" cy="1325563"/>
          </a:xfrm>
        </p:spPr>
        <p:txBody>
          <a:bodyPr>
            <a:normAutofit/>
          </a:bodyPr>
          <a:lstStyle/>
          <a:p>
            <a:pPr algn="ctr"/>
            <a:r>
              <a:rPr lang="en-US" dirty="0">
                <a:solidFill>
                  <a:srgbClr val="C00000"/>
                </a:solidFill>
                <a:latin typeface="Aptos" panose="020B0004020202020204" pitchFamily="34" charset="0"/>
              </a:rPr>
              <a:t>Legislative Changes: </a:t>
            </a:r>
            <a:br>
              <a:rPr lang="en-US" dirty="0">
                <a:solidFill>
                  <a:srgbClr val="C00000"/>
                </a:solidFill>
                <a:latin typeface="Aptos" panose="020B0004020202020204" pitchFamily="34" charset="0"/>
              </a:rPr>
            </a:br>
            <a:r>
              <a:rPr lang="en-US" dirty="0">
                <a:solidFill>
                  <a:srgbClr val="C00000"/>
                </a:solidFill>
                <a:latin typeface="Aptos" panose="020B0004020202020204" pitchFamily="34" charset="0"/>
              </a:rPr>
              <a:t>Companies the Ignored the Warnings</a:t>
            </a:r>
          </a:p>
        </p:txBody>
      </p:sp>
      <p:grpSp>
        <p:nvGrpSpPr>
          <p:cNvPr id="6" name="Group 5">
            <a:extLst>
              <a:ext uri="{FF2B5EF4-FFF2-40B4-BE49-F238E27FC236}">
                <a16:creationId xmlns:a16="http://schemas.microsoft.com/office/drawing/2014/main" id="{DE30A6EC-1DA7-3320-F1BA-25A33E3C4330}"/>
              </a:ext>
            </a:extLst>
          </p:cNvPr>
          <p:cNvGrpSpPr/>
          <p:nvPr/>
        </p:nvGrpSpPr>
        <p:grpSpPr>
          <a:xfrm rot="10800000">
            <a:off x="8834650" y="4824485"/>
            <a:ext cx="3357350" cy="2033515"/>
            <a:chOff x="-1" y="1"/>
            <a:chExt cx="6334302" cy="3208715"/>
          </a:xfrm>
        </p:grpSpPr>
        <p:sp>
          <p:nvSpPr>
            <p:cNvPr id="7" name="Right Triangle 6">
              <a:extLst>
                <a:ext uri="{FF2B5EF4-FFF2-40B4-BE49-F238E27FC236}">
                  <a16:creationId xmlns:a16="http://schemas.microsoft.com/office/drawing/2014/main" id="{AB0D0AD4-D117-3968-B6CE-7A6D0AEDB25C}"/>
                </a:ext>
              </a:extLst>
            </p:cNvPr>
            <p:cNvSpPr/>
            <p:nvPr/>
          </p:nvSpPr>
          <p:spPr>
            <a:xfrm rot="5400000">
              <a:off x="1562792" y="-1562792"/>
              <a:ext cx="3208715" cy="6334302"/>
            </a:xfrm>
            <a:prstGeom prst="rtTriangle">
              <a:avLst/>
            </a:prstGeom>
            <a:solidFill>
              <a:srgbClr val="C20F2F"/>
            </a:solidFill>
            <a:ln>
              <a:noFill/>
            </a:ln>
            <a:effectLst>
              <a:outerShdw blurRad="304800" dist="50800" sx="103000" sy="103000" algn="tl" rotWithShape="0">
                <a:prstClr val="black">
                  <a:alpha val="3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68721CF3-04C0-6A22-B8B8-B37AB2A216B2}"/>
                </a:ext>
              </a:extLst>
            </p:cNvPr>
            <p:cNvSpPr/>
            <p:nvPr/>
          </p:nvSpPr>
          <p:spPr>
            <a:xfrm rot="5400000">
              <a:off x="1576054" y="-1576054"/>
              <a:ext cx="1929740" cy="5081849"/>
            </a:xfrm>
            <a:prstGeom prst="rtTriangle">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CADD0D78-6087-3A97-1DCB-D79719CBB77F}"/>
              </a:ext>
            </a:extLst>
          </p:cNvPr>
          <p:cNvSpPr txBox="1"/>
          <p:nvPr/>
        </p:nvSpPr>
        <p:spPr>
          <a:xfrm>
            <a:off x="441124" y="1540314"/>
            <a:ext cx="11522814" cy="4816703"/>
          </a:xfrm>
          <a:prstGeom prst="rect">
            <a:avLst/>
          </a:prstGeom>
          <a:noFill/>
        </p:spPr>
        <p:txBody>
          <a:bodyPr wrap="square">
            <a:spAutoFit/>
          </a:bodyPr>
          <a:lstStyle/>
          <a:p>
            <a:pPr marL="342900" indent="-342900">
              <a:buClr>
                <a:schemeClr val="tx1"/>
              </a:buClr>
              <a:buFont typeface="Wingdings" panose="05000000000000000000" pitchFamily="2" charset="2"/>
              <a:buChar char="§"/>
            </a:pPr>
            <a:r>
              <a:rPr lang="en-US" b="1" dirty="0">
                <a:solidFill>
                  <a:srgbClr val="C00000"/>
                </a:solidFill>
                <a:latin typeface="Aptos" panose="020B0004020202020204" pitchFamily="34" charset="0"/>
              </a:rPr>
              <a:t>Pay transparency </a:t>
            </a:r>
            <a:r>
              <a:rPr lang="en-US" dirty="0">
                <a:latin typeface="Aptos" panose="020B0004020202020204" pitchFamily="34" charset="0"/>
              </a:rPr>
              <a:t>has become a focal point in labor law reforms. Although federal pay transparency legislation has yet to gain momentum, state initiatives have made significant strides. Looking ahead, </a:t>
            </a:r>
            <a:r>
              <a:rPr lang="en-US" b="1" dirty="0">
                <a:solidFill>
                  <a:srgbClr val="C00000"/>
                </a:solidFill>
                <a:latin typeface="Aptos" panose="020B0004020202020204" pitchFamily="34" charset="0"/>
              </a:rPr>
              <a:t>the trend is set to continue, as numerous states have pay transparency bills </a:t>
            </a:r>
            <a:r>
              <a:rPr lang="en-US" dirty="0">
                <a:latin typeface="Aptos" panose="020B0004020202020204" pitchFamily="34" charset="0"/>
              </a:rPr>
              <a:t>in the legislative pipeline for 2026.</a:t>
            </a:r>
          </a:p>
          <a:p>
            <a:endParaRPr lang="en-US" dirty="0">
              <a:latin typeface="Aptos" panose="020B0004020202020204" pitchFamily="34" charset="0"/>
            </a:endParaRPr>
          </a:p>
          <a:p>
            <a:pPr marL="342900" indent="-342900">
              <a:buFont typeface="Wingdings" panose="05000000000000000000" pitchFamily="2" charset="2"/>
              <a:buChar char="§"/>
            </a:pPr>
            <a:r>
              <a:rPr lang="en-US" dirty="0">
                <a:latin typeface="Aptos" panose="020B0004020202020204" pitchFamily="34" charset="0"/>
              </a:rPr>
              <a:t>In 2025, numerous states have enacted legislation to raise their minimum wages. </a:t>
            </a:r>
            <a:r>
              <a:rPr lang="en-US" b="1" dirty="0">
                <a:solidFill>
                  <a:srgbClr val="C00000"/>
                </a:solidFill>
                <a:latin typeface="Aptos" panose="020B0004020202020204" pitchFamily="34" charset="0"/>
              </a:rPr>
              <a:t>Over 20 states have implemented higher minimum wages starting in January 2025 while other states such as Florida and Nevada have mid-year increases. </a:t>
            </a:r>
            <a:r>
              <a:rPr lang="en-US" dirty="0">
                <a:latin typeface="Aptos" panose="020B0004020202020204" pitchFamily="34" charset="0"/>
              </a:rPr>
              <a:t>More to come in 2026.</a:t>
            </a:r>
          </a:p>
          <a:p>
            <a:endParaRPr lang="en-US" dirty="0">
              <a:latin typeface="Aptos" panose="020B0004020202020204" pitchFamily="34" charset="0"/>
            </a:endParaRPr>
          </a:p>
          <a:p>
            <a:pPr marL="342900" indent="-342900">
              <a:buClr>
                <a:schemeClr val="tx1"/>
              </a:buClr>
              <a:buFont typeface="Wingdings" panose="05000000000000000000" pitchFamily="2" charset="2"/>
              <a:buChar char="§"/>
            </a:pPr>
            <a:r>
              <a:rPr lang="en-US" b="1" dirty="0">
                <a:solidFill>
                  <a:srgbClr val="C00000"/>
                </a:solidFill>
                <a:latin typeface="Aptos" panose="020B0004020202020204" pitchFamily="34" charset="0"/>
              </a:rPr>
              <a:t>Diversity, equity, and inclusion </a:t>
            </a:r>
            <a:r>
              <a:rPr lang="en-US" dirty="0">
                <a:latin typeface="Aptos" panose="020B0004020202020204" pitchFamily="34" charset="0"/>
              </a:rPr>
              <a:t>initiatives have come under increased discussion in 2025. A recent Executive Order mandates federal agencies to end DEI programs and encourages private entities to follow suit. However, </a:t>
            </a:r>
            <a:r>
              <a:rPr lang="en-US" b="1" dirty="0">
                <a:solidFill>
                  <a:srgbClr val="C00000"/>
                </a:solidFill>
                <a:latin typeface="Aptos" panose="020B0004020202020204" pitchFamily="34" charset="0"/>
              </a:rPr>
              <a:t>many organizations are continuing with the DEI initiatives as planned </a:t>
            </a:r>
            <a:r>
              <a:rPr lang="en-US" dirty="0">
                <a:latin typeface="Aptos" panose="020B0004020202020204" pitchFamily="34" charset="0"/>
              </a:rPr>
              <a:t>as such initiatives promote non-discrimination and inclusion in full compliance with the laws. </a:t>
            </a:r>
          </a:p>
          <a:p>
            <a:endParaRPr lang="en-US" dirty="0">
              <a:latin typeface="Aptos" panose="020B0004020202020204" pitchFamily="34" charset="0"/>
            </a:endParaRPr>
          </a:p>
          <a:p>
            <a:pPr marL="342900" indent="-342900">
              <a:buFont typeface="Wingdings" panose="05000000000000000000" pitchFamily="2" charset="2"/>
              <a:buChar char="§"/>
            </a:pPr>
            <a:r>
              <a:rPr lang="en-US" dirty="0">
                <a:latin typeface="Aptos" panose="020B0004020202020204" pitchFamily="34" charset="0"/>
              </a:rPr>
              <a:t>The integration of artificial intelligence in HR processes has gained momentum. However, </a:t>
            </a:r>
            <a:r>
              <a:rPr lang="en-US" b="1" dirty="0">
                <a:solidFill>
                  <a:srgbClr val="C00000"/>
                </a:solidFill>
                <a:latin typeface="Aptos" panose="020B0004020202020204" pitchFamily="34" charset="0"/>
              </a:rPr>
              <a:t>the use of AI in employment decisions has raised concerns about fairness and potential biases.</a:t>
            </a:r>
            <a:r>
              <a:rPr lang="en-US" dirty="0">
                <a:latin typeface="Aptos" panose="020B0004020202020204" pitchFamily="34" charset="0"/>
              </a:rPr>
              <a:t> In response, states, including Colorado  and Illinois, have passed legislation, set to take effect in 2026.</a:t>
            </a:r>
          </a:p>
          <a:p>
            <a:endParaRPr lang="en-US" sz="1900" dirty="0">
              <a:latin typeface="Aptos" panose="020B0004020202020204" pitchFamily="34" charset="0"/>
            </a:endParaRPr>
          </a:p>
        </p:txBody>
      </p:sp>
      <p:pic>
        <p:nvPicPr>
          <p:cNvPr id="3" name="Picture 2" descr="A logo for a company&#10;&#10;AI-generated content may be incorrect.">
            <a:extLst>
              <a:ext uri="{FF2B5EF4-FFF2-40B4-BE49-F238E27FC236}">
                <a16:creationId xmlns:a16="http://schemas.microsoft.com/office/drawing/2014/main" id="{A60F6A73-E0E9-7555-0382-EDAF81CD5A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602" y="5957638"/>
            <a:ext cx="565043" cy="6575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2916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08ED3-D5BF-796C-A579-515E36BA91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0EB86A-E8DE-17EE-43C7-823201189C04}"/>
              </a:ext>
            </a:extLst>
          </p:cNvPr>
          <p:cNvSpPr>
            <a:spLocks noGrp="1"/>
          </p:cNvSpPr>
          <p:nvPr>
            <p:ph type="title"/>
          </p:nvPr>
        </p:nvSpPr>
        <p:spPr>
          <a:xfrm>
            <a:off x="1329585" y="452911"/>
            <a:ext cx="10515600" cy="1325563"/>
          </a:xfrm>
        </p:spPr>
        <p:txBody>
          <a:bodyPr/>
          <a:lstStyle/>
          <a:p>
            <a:pPr algn="ctr"/>
            <a:r>
              <a:rPr lang="en-US" dirty="0">
                <a:solidFill>
                  <a:srgbClr val="C00000"/>
                </a:solidFill>
                <a:latin typeface="Aptos" panose="020B0004020202020204" pitchFamily="34" charset="0"/>
              </a:rPr>
              <a:t>Skill-Based Pay Implementations </a:t>
            </a:r>
            <a:br>
              <a:rPr lang="en-US" dirty="0">
                <a:solidFill>
                  <a:srgbClr val="C00000"/>
                </a:solidFill>
                <a:latin typeface="Aptos" panose="020B0004020202020204" pitchFamily="34" charset="0"/>
              </a:rPr>
            </a:br>
            <a:r>
              <a:rPr lang="en-US" dirty="0">
                <a:solidFill>
                  <a:srgbClr val="C00000"/>
                </a:solidFill>
                <a:latin typeface="Aptos" panose="020B0004020202020204" pitchFamily="34" charset="0"/>
              </a:rPr>
              <a:t>that Imploded</a:t>
            </a:r>
          </a:p>
        </p:txBody>
      </p:sp>
      <p:grpSp>
        <p:nvGrpSpPr>
          <p:cNvPr id="5" name="Group 4">
            <a:extLst>
              <a:ext uri="{FF2B5EF4-FFF2-40B4-BE49-F238E27FC236}">
                <a16:creationId xmlns:a16="http://schemas.microsoft.com/office/drawing/2014/main" id="{DA127C56-6CB2-273D-A696-EED134AA5DC7}"/>
              </a:ext>
            </a:extLst>
          </p:cNvPr>
          <p:cNvGrpSpPr/>
          <p:nvPr/>
        </p:nvGrpSpPr>
        <p:grpSpPr>
          <a:xfrm>
            <a:off x="0" y="1"/>
            <a:ext cx="3357350" cy="2033515"/>
            <a:chOff x="-1" y="1"/>
            <a:chExt cx="6334302" cy="3208715"/>
          </a:xfrm>
        </p:grpSpPr>
        <p:sp>
          <p:nvSpPr>
            <p:cNvPr id="4" name="Right Triangle 3">
              <a:extLst>
                <a:ext uri="{FF2B5EF4-FFF2-40B4-BE49-F238E27FC236}">
                  <a16:creationId xmlns:a16="http://schemas.microsoft.com/office/drawing/2014/main" id="{DA8AC44B-6AA8-AF96-EE20-FE34132B9226}"/>
                </a:ext>
              </a:extLst>
            </p:cNvPr>
            <p:cNvSpPr/>
            <p:nvPr/>
          </p:nvSpPr>
          <p:spPr>
            <a:xfrm rot="5400000">
              <a:off x="1562792" y="-1562792"/>
              <a:ext cx="3208715" cy="6334302"/>
            </a:xfrm>
            <a:prstGeom prst="rtTriangle">
              <a:avLst/>
            </a:prstGeom>
            <a:solidFill>
              <a:srgbClr val="C20F2F"/>
            </a:solidFill>
            <a:ln>
              <a:noFill/>
            </a:ln>
            <a:effectLst>
              <a:outerShdw blurRad="304800" dist="50800" sx="103000" sy="103000" algn="tl" rotWithShape="0">
                <a:prstClr val="black">
                  <a:alpha val="3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ight Triangle 2">
              <a:extLst>
                <a:ext uri="{FF2B5EF4-FFF2-40B4-BE49-F238E27FC236}">
                  <a16:creationId xmlns:a16="http://schemas.microsoft.com/office/drawing/2014/main" id="{90F12CE8-4073-3A38-8F39-1B543CEDAF8F}"/>
                </a:ext>
              </a:extLst>
            </p:cNvPr>
            <p:cNvSpPr/>
            <p:nvPr/>
          </p:nvSpPr>
          <p:spPr>
            <a:xfrm rot="5400000">
              <a:off x="1576054" y="-1576054"/>
              <a:ext cx="1929740" cy="5081849"/>
            </a:xfrm>
            <a:prstGeom prst="rtTriangle">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213F2B1-9233-BB03-7300-1C04480C4159}"/>
              </a:ext>
            </a:extLst>
          </p:cNvPr>
          <p:cNvSpPr txBox="1"/>
          <p:nvPr/>
        </p:nvSpPr>
        <p:spPr>
          <a:xfrm>
            <a:off x="731824" y="1565876"/>
            <a:ext cx="11113361" cy="5078313"/>
          </a:xfrm>
          <a:prstGeom prst="rect">
            <a:avLst/>
          </a:prstGeom>
          <a:noFill/>
        </p:spPr>
        <p:txBody>
          <a:bodyPr wrap="square" rtlCol="0">
            <a:spAutoFit/>
          </a:bodyPr>
          <a:lstStyle/>
          <a:p>
            <a:r>
              <a:rPr lang="en-US" sz="1700" b="1" dirty="0">
                <a:latin typeface="Aptos" panose="020B0004020202020204" pitchFamily="34" charset="0"/>
              </a:rPr>
              <a:t>Advantages</a:t>
            </a:r>
          </a:p>
          <a:p>
            <a:pPr marL="742950" lvl="1" indent="-285750">
              <a:buClr>
                <a:schemeClr val="tx1"/>
              </a:buClr>
              <a:buFont typeface="Wingdings" panose="05000000000000000000" pitchFamily="2" charset="2"/>
              <a:buChar char="§"/>
            </a:pPr>
            <a:r>
              <a:rPr lang="en-US" sz="1700" b="1" dirty="0">
                <a:solidFill>
                  <a:srgbClr val="C00000"/>
                </a:solidFill>
                <a:latin typeface="Aptos" panose="020B0004020202020204" pitchFamily="34" charset="0"/>
              </a:rPr>
              <a:t>Skill-based pay can enhance employee retention rates </a:t>
            </a:r>
            <a:r>
              <a:rPr lang="en-US" sz="1700" dirty="0">
                <a:latin typeface="Aptos" panose="020B0004020202020204" pitchFamily="34" charset="0"/>
              </a:rPr>
              <a:t>as it motivates employees to remain in their roles and continue upskilling.</a:t>
            </a:r>
          </a:p>
          <a:p>
            <a:pPr marL="742950" lvl="1" indent="-285750">
              <a:buFont typeface="Wingdings" panose="05000000000000000000" pitchFamily="2" charset="2"/>
              <a:buChar char="§"/>
            </a:pPr>
            <a:r>
              <a:rPr lang="en-US" sz="1700" dirty="0">
                <a:latin typeface="Aptos" panose="020B0004020202020204" pitchFamily="34" charset="0"/>
              </a:rPr>
              <a:t>Providing skill-based employee incentives can </a:t>
            </a:r>
            <a:r>
              <a:rPr lang="en-US" sz="1700" b="1" dirty="0">
                <a:solidFill>
                  <a:srgbClr val="C00000"/>
                </a:solidFill>
                <a:latin typeface="Aptos" panose="020B0004020202020204" pitchFamily="34" charset="0"/>
              </a:rPr>
              <a:t>lead to improved performance and also foster a culture of innovation and development.</a:t>
            </a:r>
          </a:p>
          <a:p>
            <a:pPr marL="742950" lvl="1" indent="-285750">
              <a:buFont typeface="Wingdings" panose="05000000000000000000" pitchFamily="2" charset="2"/>
              <a:buChar char="§"/>
            </a:pPr>
            <a:r>
              <a:rPr lang="en-US" sz="1700" dirty="0">
                <a:latin typeface="Aptos" panose="020B0004020202020204" pitchFamily="34" charset="0"/>
              </a:rPr>
              <a:t>Skill-based compensation </a:t>
            </a:r>
            <a:r>
              <a:rPr lang="en-US" sz="1700" b="1" dirty="0">
                <a:solidFill>
                  <a:srgbClr val="C00000"/>
                </a:solidFill>
                <a:latin typeface="Aptos" panose="020B0004020202020204" pitchFamily="34" charset="0"/>
              </a:rPr>
              <a:t>encourages employees to take ownership of their work and focus on advancing </a:t>
            </a:r>
            <a:r>
              <a:rPr lang="en-US" sz="1700" dirty="0">
                <a:latin typeface="Aptos" panose="020B0004020202020204" pitchFamily="34" charset="0"/>
              </a:rPr>
              <a:t>their own skills, thereby contributing to the growth of the company.</a:t>
            </a:r>
          </a:p>
          <a:p>
            <a:pPr marL="742950" lvl="1" indent="-285750">
              <a:buFont typeface="Wingdings" panose="05000000000000000000" pitchFamily="2" charset="2"/>
              <a:buChar char="§"/>
            </a:pPr>
            <a:r>
              <a:rPr lang="en-US" sz="1700" dirty="0">
                <a:latin typeface="Aptos" panose="020B0004020202020204" pitchFamily="34" charset="0"/>
              </a:rPr>
              <a:t>This model encourages employees to </a:t>
            </a:r>
            <a:r>
              <a:rPr lang="en-US" sz="1700" b="1" dirty="0">
                <a:solidFill>
                  <a:srgbClr val="C00000"/>
                </a:solidFill>
                <a:latin typeface="Aptos" panose="020B0004020202020204" pitchFamily="34" charset="0"/>
              </a:rPr>
              <a:t>pursue additional training and develop new skills</a:t>
            </a:r>
            <a:r>
              <a:rPr lang="en-US" sz="1700" dirty="0">
                <a:latin typeface="Aptos" panose="020B0004020202020204" pitchFamily="34" charset="0"/>
              </a:rPr>
              <a:t>, enabling them to earn on par with their more skilled colleagues.</a:t>
            </a:r>
          </a:p>
          <a:p>
            <a:r>
              <a:rPr lang="en-US" sz="1700" b="1" dirty="0">
                <a:latin typeface="Aptos" panose="020B0004020202020204" pitchFamily="34" charset="0"/>
              </a:rPr>
              <a:t>Drawbacks</a:t>
            </a:r>
          </a:p>
          <a:p>
            <a:pPr marL="742950" lvl="1" indent="-285750">
              <a:buClr>
                <a:schemeClr val="tx1"/>
              </a:buClr>
              <a:buFont typeface="Wingdings" panose="05000000000000000000" pitchFamily="2" charset="2"/>
              <a:buChar char="§"/>
            </a:pPr>
            <a:r>
              <a:rPr lang="en-US" sz="1700" b="1" dirty="0">
                <a:solidFill>
                  <a:srgbClr val="C00000"/>
                </a:solidFill>
                <a:latin typeface="Aptos" panose="020B0004020202020204" pitchFamily="34" charset="0"/>
              </a:rPr>
              <a:t>Skill gaps among employees can lead to pay inequities</a:t>
            </a:r>
            <a:r>
              <a:rPr lang="en-US" sz="1700" dirty="0">
                <a:latin typeface="Aptos" panose="020B0004020202020204" pitchFamily="34" charset="0"/>
              </a:rPr>
              <a:t>, as some individuals may earn significantly more than their peers due to variations in their skill levels.</a:t>
            </a:r>
          </a:p>
          <a:p>
            <a:pPr marL="742950" lvl="1" indent="-285750">
              <a:buFont typeface="Wingdings" panose="05000000000000000000" pitchFamily="2" charset="2"/>
              <a:buChar char="§"/>
            </a:pPr>
            <a:r>
              <a:rPr lang="en-US" sz="1700" dirty="0">
                <a:latin typeface="Aptos" panose="020B0004020202020204" pitchFamily="34" charset="0"/>
              </a:rPr>
              <a:t>Additionally, </a:t>
            </a:r>
            <a:r>
              <a:rPr lang="en-US" sz="1700" b="1" dirty="0">
                <a:solidFill>
                  <a:srgbClr val="C00000"/>
                </a:solidFill>
                <a:latin typeface="Aptos" panose="020B0004020202020204" pitchFamily="34" charset="0"/>
              </a:rPr>
              <a:t>administrators and HR professionals need to meticulously track individual assessments</a:t>
            </a:r>
            <a:r>
              <a:rPr lang="en-US" sz="1700" dirty="0">
                <a:latin typeface="Aptos" panose="020B0004020202020204" pitchFamily="34" charset="0"/>
              </a:rPr>
              <a:t>, training outcomes, and salaries to effectively implement the skill-based pay model, which can be complex.</a:t>
            </a:r>
          </a:p>
          <a:p>
            <a:pPr marL="742950" lvl="1" indent="-285750">
              <a:buFont typeface="Wingdings" panose="05000000000000000000" pitchFamily="2" charset="2"/>
              <a:buChar char="§"/>
            </a:pPr>
            <a:r>
              <a:rPr lang="en-US" sz="1700" dirty="0">
                <a:latin typeface="Aptos" panose="020B0004020202020204" pitchFamily="34" charset="0"/>
              </a:rPr>
              <a:t>Implementing this model </a:t>
            </a:r>
            <a:r>
              <a:rPr lang="en-US" sz="1700" b="1" dirty="0">
                <a:solidFill>
                  <a:srgbClr val="C00000"/>
                </a:solidFill>
                <a:latin typeface="Aptos" panose="020B0004020202020204" pitchFamily="34" charset="0"/>
              </a:rPr>
              <a:t>requires experienced recruiters and trainers</a:t>
            </a:r>
            <a:r>
              <a:rPr lang="en-US" sz="1700" dirty="0">
                <a:latin typeface="Aptos" panose="020B0004020202020204" pitchFamily="34" charset="0"/>
              </a:rPr>
              <a:t>, potentially leading to substantial human resources and training programs investments.</a:t>
            </a:r>
          </a:p>
          <a:p>
            <a:pPr marL="742950" lvl="1" indent="-285750">
              <a:buFont typeface="Wingdings" panose="05000000000000000000" pitchFamily="2" charset="2"/>
              <a:buChar char="§"/>
            </a:pPr>
            <a:r>
              <a:rPr lang="en-US" sz="1700" dirty="0">
                <a:latin typeface="Aptos" panose="020B0004020202020204" pitchFamily="34" charset="0"/>
              </a:rPr>
              <a:t>Skill-based compensation can also </a:t>
            </a:r>
            <a:r>
              <a:rPr lang="en-US" sz="1700" b="1" dirty="0">
                <a:solidFill>
                  <a:srgbClr val="C00000"/>
                </a:solidFill>
                <a:latin typeface="Aptos" panose="020B0004020202020204" pitchFamily="34" charset="0"/>
              </a:rPr>
              <a:t>result in higher compensation costs compared to competitors</a:t>
            </a:r>
            <a:r>
              <a:rPr lang="en-US" sz="1700" dirty="0">
                <a:latin typeface="Aptos" panose="020B0004020202020204" pitchFamily="34" charset="0"/>
              </a:rPr>
              <a:t>, especially for high-specialization positions.</a:t>
            </a:r>
          </a:p>
          <a:p>
            <a:pPr marL="285750" indent="-285750">
              <a:buFont typeface="Arial" panose="020B0604020202020204" pitchFamily="34" charset="0"/>
              <a:buChar char="•"/>
            </a:pPr>
            <a:endParaRPr lang="en-US" dirty="0"/>
          </a:p>
        </p:txBody>
      </p:sp>
      <p:pic>
        <p:nvPicPr>
          <p:cNvPr id="6" name="Picture 5" descr="A logo for a company&#10;&#10;AI-generated content may be incorrect.">
            <a:extLst>
              <a:ext uri="{FF2B5EF4-FFF2-40B4-BE49-F238E27FC236}">
                <a16:creationId xmlns:a16="http://schemas.microsoft.com/office/drawing/2014/main" id="{0206B1C6-EC97-65AF-4244-570C977978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781" y="5986624"/>
            <a:ext cx="565043" cy="6575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05891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92B44-174E-72F8-A63A-FBCCBB4A49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AC76E7-4494-0F1C-9DAC-D4090583CFC2}"/>
              </a:ext>
            </a:extLst>
          </p:cNvPr>
          <p:cNvSpPr>
            <a:spLocks noGrp="1"/>
          </p:cNvSpPr>
          <p:nvPr>
            <p:ph type="title"/>
          </p:nvPr>
        </p:nvSpPr>
        <p:spPr>
          <a:xfrm>
            <a:off x="838200" y="215632"/>
            <a:ext cx="10515600" cy="825460"/>
          </a:xfrm>
        </p:spPr>
        <p:txBody>
          <a:bodyPr>
            <a:normAutofit fontScale="90000"/>
          </a:bodyPr>
          <a:lstStyle/>
          <a:p>
            <a:pPr algn="ctr"/>
            <a:r>
              <a:rPr lang="en-US" dirty="0">
                <a:solidFill>
                  <a:srgbClr val="C00000"/>
                </a:solidFill>
                <a:latin typeface="Aptos" panose="020B0004020202020204" pitchFamily="34" charset="0"/>
              </a:rPr>
              <a:t>Executive Compensation Scandals </a:t>
            </a:r>
            <a:br>
              <a:rPr lang="en-US" dirty="0">
                <a:solidFill>
                  <a:srgbClr val="C00000"/>
                </a:solidFill>
                <a:latin typeface="Aptos" panose="020B0004020202020204" pitchFamily="34" charset="0"/>
              </a:rPr>
            </a:br>
            <a:r>
              <a:rPr lang="en-US" dirty="0">
                <a:solidFill>
                  <a:srgbClr val="C00000"/>
                </a:solidFill>
                <a:latin typeface="Aptos" panose="020B0004020202020204" pitchFamily="34" charset="0"/>
              </a:rPr>
              <a:t>We Can’t Name</a:t>
            </a:r>
          </a:p>
        </p:txBody>
      </p:sp>
      <p:grpSp>
        <p:nvGrpSpPr>
          <p:cNvPr id="6" name="Group 5">
            <a:extLst>
              <a:ext uri="{FF2B5EF4-FFF2-40B4-BE49-F238E27FC236}">
                <a16:creationId xmlns:a16="http://schemas.microsoft.com/office/drawing/2014/main" id="{40253222-1154-5E3E-8844-C89D9F64D36C}"/>
              </a:ext>
            </a:extLst>
          </p:cNvPr>
          <p:cNvGrpSpPr/>
          <p:nvPr/>
        </p:nvGrpSpPr>
        <p:grpSpPr>
          <a:xfrm rot="10800000">
            <a:off x="8834650" y="4824485"/>
            <a:ext cx="3357350" cy="2033515"/>
            <a:chOff x="-1" y="1"/>
            <a:chExt cx="6334302" cy="3208715"/>
          </a:xfrm>
        </p:grpSpPr>
        <p:sp>
          <p:nvSpPr>
            <p:cNvPr id="7" name="Right Triangle 6">
              <a:extLst>
                <a:ext uri="{FF2B5EF4-FFF2-40B4-BE49-F238E27FC236}">
                  <a16:creationId xmlns:a16="http://schemas.microsoft.com/office/drawing/2014/main" id="{D07EBBEA-69CB-3DB1-1904-B06A3BEAD11A}"/>
                </a:ext>
              </a:extLst>
            </p:cNvPr>
            <p:cNvSpPr/>
            <p:nvPr/>
          </p:nvSpPr>
          <p:spPr>
            <a:xfrm rot="5400000">
              <a:off x="1562792" y="-1562792"/>
              <a:ext cx="3208715" cy="6334302"/>
            </a:xfrm>
            <a:prstGeom prst="rtTriangle">
              <a:avLst/>
            </a:prstGeom>
            <a:solidFill>
              <a:srgbClr val="C20F2F"/>
            </a:solidFill>
            <a:ln>
              <a:noFill/>
            </a:ln>
            <a:effectLst>
              <a:outerShdw blurRad="304800" dist="50800" sx="103000" sy="103000" algn="tl" rotWithShape="0">
                <a:prstClr val="black">
                  <a:alpha val="3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94EF06FA-11D8-2689-9433-DAD925C01B52}"/>
                </a:ext>
              </a:extLst>
            </p:cNvPr>
            <p:cNvSpPr/>
            <p:nvPr/>
          </p:nvSpPr>
          <p:spPr>
            <a:xfrm rot="5400000">
              <a:off x="1576054" y="-1576054"/>
              <a:ext cx="1929740" cy="5081849"/>
            </a:xfrm>
            <a:prstGeom prst="rtTriangle">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49BC2916-50CD-F0C9-716D-81D4DADE39DD}"/>
              </a:ext>
            </a:extLst>
          </p:cNvPr>
          <p:cNvSpPr txBox="1"/>
          <p:nvPr/>
        </p:nvSpPr>
        <p:spPr>
          <a:xfrm>
            <a:off x="0" y="1168101"/>
            <a:ext cx="11522814" cy="4816703"/>
          </a:xfrm>
          <a:prstGeom prst="rect">
            <a:avLst/>
          </a:prstGeom>
          <a:noFill/>
        </p:spPr>
        <p:txBody>
          <a:bodyPr wrap="square">
            <a:spAutoFit/>
          </a:bodyPr>
          <a:lstStyle/>
          <a:p>
            <a:pPr lvl="1"/>
            <a:r>
              <a:rPr lang="en-US" b="1" dirty="0">
                <a:latin typeface="Aptos" panose="020B0004020202020204" pitchFamily="34" charset="0"/>
              </a:rPr>
              <a:t>Scandal #1: Lack of Compensation Strategy</a:t>
            </a:r>
          </a:p>
          <a:p>
            <a:pPr marL="1200150" lvl="2" indent="-285750">
              <a:buFont typeface="Wingdings" panose="05000000000000000000" pitchFamily="2" charset="2"/>
              <a:buChar char="§"/>
            </a:pPr>
            <a:r>
              <a:rPr lang="en-US" dirty="0">
                <a:latin typeface="Aptos" panose="020B0004020202020204" pitchFamily="34" charset="0"/>
              </a:rPr>
              <a:t>When you lack a strategic approach or financial controls in managing your organization’s compensation, </a:t>
            </a:r>
            <a:r>
              <a:rPr lang="en-US" b="1" dirty="0">
                <a:solidFill>
                  <a:srgbClr val="C00000"/>
                </a:solidFill>
                <a:latin typeface="Aptos" panose="020B0004020202020204" pitchFamily="34" charset="0"/>
              </a:rPr>
              <a:t>you miss out on a powerful lever for attracting, retaining, and motivating executives</a:t>
            </a:r>
            <a:r>
              <a:rPr lang="en-US" dirty="0">
                <a:latin typeface="Aptos" panose="020B0004020202020204" pitchFamily="34" charset="0"/>
              </a:rPr>
              <a:t>.</a:t>
            </a:r>
          </a:p>
          <a:p>
            <a:pPr lvl="1"/>
            <a:r>
              <a:rPr lang="en-US" b="1" dirty="0">
                <a:latin typeface="Aptos" panose="020B0004020202020204" pitchFamily="34" charset="0"/>
              </a:rPr>
              <a:t>Scandal #2: Using Anecdotal Compensation Data</a:t>
            </a:r>
          </a:p>
          <a:p>
            <a:pPr marL="1200150" lvl="2" indent="-285750">
              <a:buFont typeface="Wingdings" panose="05000000000000000000" pitchFamily="2" charset="2"/>
              <a:buChar char="§"/>
            </a:pPr>
            <a:r>
              <a:rPr lang="en-US" dirty="0">
                <a:latin typeface="Aptos" panose="020B0004020202020204" pitchFamily="34" charset="0"/>
              </a:rPr>
              <a:t>Relying on anecdotal compensation data—the most common example being “Googling” data for an executive position—can be a misstep for any organization. When you piece together compensation </a:t>
            </a:r>
            <a:r>
              <a:rPr lang="en-US" b="1" dirty="0">
                <a:solidFill>
                  <a:srgbClr val="C00000"/>
                </a:solidFill>
                <a:latin typeface="Aptos" panose="020B0004020202020204" pitchFamily="34" charset="0"/>
              </a:rPr>
              <a:t>benchmarks from a variety of scattered sources, you’re missing out on reliable, validated data</a:t>
            </a:r>
            <a:r>
              <a:rPr lang="en-US" dirty="0">
                <a:latin typeface="Aptos" panose="020B0004020202020204" pitchFamily="34" charset="0"/>
              </a:rPr>
              <a:t> that’s necessary for accurate and informed decision-making.</a:t>
            </a:r>
          </a:p>
          <a:p>
            <a:pPr lvl="1"/>
            <a:r>
              <a:rPr lang="en-US" b="1" dirty="0">
                <a:latin typeface="Aptos" panose="020B0004020202020204" pitchFamily="34" charset="0"/>
              </a:rPr>
              <a:t>Scandal #3: Overpaying and Underpaying Executives</a:t>
            </a:r>
          </a:p>
          <a:p>
            <a:pPr marL="1200150" lvl="2" indent="-285750">
              <a:buFont typeface="Wingdings" panose="05000000000000000000" pitchFamily="2" charset="2"/>
              <a:buChar char="§"/>
            </a:pPr>
            <a:r>
              <a:rPr lang="en-US" dirty="0">
                <a:latin typeface="Aptos" panose="020B0004020202020204" pitchFamily="34" charset="0"/>
              </a:rPr>
              <a:t>We mentioned above that simply “Googling” compensation data can ironically lead to both </a:t>
            </a:r>
            <a:r>
              <a:rPr lang="en-US" b="1" dirty="0">
                <a:solidFill>
                  <a:srgbClr val="C00000"/>
                </a:solidFill>
                <a:latin typeface="Aptos" panose="020B0004020202020204" pitchFamily="34" charset="0"/>
              </a:rPr>
              <a:t>overpaying and underpaying executive, causing financial strain and inequity within your organization. </a:t>
            </a:r>
          </a:p>
          <a:p>
            <a:pPr lvl="1"/>
            <a:r>
              <a:rPr lang="en-US" b="1" dirty="0">
                <a:latin typeface="Aptos" panose="020B0004020202020204" pitchFamily="34" charset="0"/>
              </a:rPr>
              <a:t>Scandal #4: Being Reactive Rather Than Proactive</a:t>
            </a:r>
          </a:p>
          <a:p>
            <a:pPr marL="1200150" lvl="2" indent="-285750">
              <a:buFont typeface="Wingdings" panose="05000000000000000000" pitchFamily="2" charset="2"/>
              <a:buChar char="§"/>
            </a:pPr>
            <a:r>
              <a:rPr lang="en-US" b="1" dirty="0">
                <a:solidFill>
                  <a:srgbClr val="C00000"/>
                </a:solidFill>
                <a:latin typeface="Aptos" panose="020B0004020202020204" pitchFamily="34" charset="0"/>
              </a:rPr>
              <a:t>Waiting until your top performing executives are on the verge of leaving before addressing pay concerns is an issue. </a:t>
            </a:r>
            <a:r>
              <a:rPr lang="en-US" dirty="0">
                <a:latin typeface="Aptos" panose="020B0004020202020204" pitchFamily="34" charset="0"/>
              </a:rPr>
              <a:t>But it often also leads to hasty and costly fixes that don’t end up addressing the </a:t>
            </a:r>
          </a:p>
          <a:p>
            <a:pPr lvl="2"/>
            <a:r>
              <a:rPr lang="en-US" dirty="0">
                <a:latin typeface="Aptos" panose="020B0004020202020204" pitchFamily="34" charset="0"/>
              </a:rPr>
              <a:t>      underlying issues.</a:t>
            </a:r>
          </a:p>
          <a:p>
            <a:endParaRPr lang="en-US" sz="1900" dirty="0">
              <a:latin typeface="Aptos" panose="020B0004020202020204" pitchFamily="34" charset="0"/>
            </a:endParaRPr>
          </a:p>
        </p:txBody>
      </p:sp>
      <p:pic>
        <p:nvPicPr>
          <p:cNvPr id="3" name="Picture 2" descr="A logo for a company&#10;&#10;AI-generated content may be incorrect.">
            <a:extLst>
              <a:ext uri="{FF2B5EF4-FFF2-40B4-BE49-F238E27FC236}">
                <a16:creationId xmlns:a16="http://schemas.microsoft.com/office/drawing/2014/main" id="{7352C460-DE39-7B6E-AC8E-C98EF301DA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778" y="5984804"/>
            <a:ext cx="565043" cy="6575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31442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5DC81-BCB2-448A-E0CC-00A287F9747D}"/>
            </a:ext>
          </a:extLst>
        </p:cNvPr>
        <p:cNvGrpSpPr/>
        <p:nvPr/>
      </p:nvGrpSpPr>
      <p:grpSpPr>
        <a:xfrm>
          <a:off x="0" y="0"/>
          <a:ext cx="0" cy="0"/>
          <a:chOff x="0" y="0"/>
          <a:chExt cx="0" cy="0"/>
        </a:xfrm>
      </p:grpSpPr>
      <p:sp>
        <p:nvSpPr>
          <p:cNvPr id="21" name="Half Frame 20">
            <a:extLst>
              <a:ext uri="{FF2B5EF4-FFF2-40B4-BE49-F238E27FC236}">
                <a16:creationId xmlns:a16="http://schemas.microsoft.com/office/drawing/2014/main" id="{DDB4D867-52C3-2AE6-6758-92C3AB8DC1A0}"/>
              </a:ext>
            </a:extLst>
          </p:cNvPr>
          <p:cNvSpPr/>
          <p:nvPr/>
        </p:nvSpPr>
        <p:spPr>
          <a:xfrm rot="5400000">
            <a:off x="8849274" y="1795854"/>
            <a:ext cx="4697004" cy="1533388"/>
          </a:xfrm>
          <a:prstGeom prst="halfFrame">
            <a:avLst>
              <a:gd name="adj1" fmla="val 1075"/>
              <a:gd name="adj2" fmla="val 905"/>
            </a:avLst>
          </a:prstGeom>
          <a:solidFill>
            <a:srgbClr val="C9082A"/>
          </a:solidFill>
          <a:ln>
            <a:solidFill>
              <a:srgbClr val="C908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 name="Group 6">
            <a:extLst>
              <a:ext uri="{FF2B5EF4-FFF2-40B4-BE49-F238E27FC236}">
                <a16:creationId xmlns:a16="http://schemas.microsoft.com/office/drawing/2014/main" id="{F517FE7C-206C-6CF5-BCE3-B987BE55C2FE}"/>
              </a:ext>
            </a:extLst>
          </p:cNvPr>
          <p:cNvGrpSpPr/>
          <p:nvPr/>
        </p:nvGrpSpPr>
        <p:grpSpPr>
          <a:xfrm>
            <a:off x="155173" y="2928134"/>
            <a:ext cx="1717963" cy="3780343"/>
            <a:chOff x="155173" y="2928134"/>
            <a:chExt cx="1717963" cy="3780343"/>
          </a:xfrm>
        </p:grpSpPr>
        <p:sp>
          <p:nvSpPr>
            <p:cNvPr id="15" name="Half Frame 14">
              <a:extLst>
                <a:ext uri="{FF2B5EF4-FFF2-40B4-BE49-F238E27FC236}">
                  <a16:creationId xmlns:a16="http://schemas.microsoft.com/office/drawing/2014/main" id="{60919D87-B5D1-AF9F-7BC6-D2A16003C26B}"/>
                </a:ext>
              </a:extLst>
            </p:cNvPr>
            <p:cNvSpPr/>
            <p:nvPr/>
          </p:nvSpPr>
          <p:spPr>
            <a:xfrm rot="16200000">
              <a:off x="-876016" y="3959324"/>
              <a:ext cx="3780342" cy="1717963"/>
            </a:xfrm>
            <a:prstGeom prst="halfFrame">
              <a:avLst>
                <a:gd name="adj1" fmla="val 1075"/>
                <a:gd name="adj2" fmla="val 905"/>
              </a:avLst>
            </a:prstGeom>
            <a:solidFill>
              <a:srgbClr val="A70D2A"/>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Half Frame 18">
              <a:extLst>
                <a:ext uri="{FF2B5EF4-FFF2-40B4-BE49-F238E27FC236}">
                  <a16:creationId xmlns:a16="http://schemas.microsoft.com/office/drawing/2014/main" id="{685E6173-73B0-0CE0-F994-7DA4EB7FC4D9}"/>
                </a:ext>
              </a:extLst>
            </p:cNvPr>
            <p:cNvSpPr/>
            <p:nvPr/>
          </p:nvSpPr>
          <p:spPr>
            <a:xfrm rot="16200000">
              <a:off x="-862831" y="4018496"/>
              <a:ext cx="3714111" cy="1533388"/>
            </a:xfrm>
            <a:prstGeom prst="halfFrame">
              <a:avLst>
                <a:gd name="adj1" fmla="val 1075"/>
                <a:gd name="adj2" fmla="val 905"/>
              </a:avLst>
            </a:prstGeom>
            <a:solidFill>
              <a:srgbClr val="C9082A"/>
            </a:solidFill>
            <a:ln>
              <a:solidFill>
                <a:srgbClr val="C908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8" name="Half Frame 17">
            <a:extLst>
              <a:ext uri="{FF2B5EF4-FFF2-40B4-BE49-F238E27FC236}">
                <a16:creationId xmlns:a16="http://schemas.microsoft.com/office/drawing/2014/main" id="{9A29E0F4-7539-B76B-F69E-29ACED0AFF11}"/>
              </a:ext>
            </a:extLst>
          </p:cNvPr>
          <p:cNvSpPr/>
          <p:nvPr/>
        </p:nvSpPr>
        <p:spPr>
          <a:xfrm rot="5400000">
            <a:off x="8874534" y="1598047"/>
            <a:ext cx="4608853" cy="1715730"/>
          </a:xfrm>
          <a:prstGeom prst="halfFrame">
            <a:avLst>
              <a:gd name="adj1" fmla="val 1075"/>
              <a:gd name="adj2" fmla="val 905"/>
            </a:avLst>
          </a:prstGeom>
          <a:solidFill>
            <a:srgbClr val="A70D2A"/>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D13CFBC1-1DC7-C610-9D48-86BF43EA7CAE}"/>
              </a:ext>
            </a:extLst>
          </p:cNvPr>
          <p:cNvSpPr>
            <a:spLocks noGrp="1"/>
          </p:cNvSpPr>
          <p:nvPr>
            <p:ph type="ctrTitle"/>
          </p:nvPr>
        </p:nvSpPr>
        <p:spPr>
          <a:xfrm>
            <a:off x="227530" y="2916274"/>
            <a:ext cx="12169083" cy="1138065"/>
          </a:xfrm>
        </p:spPr>
        <p:txBody>
          <a:bodyPr>
            <a:normAutofit fontScale="90000"/>
          </a:bodyPr>
          <a:lstStyle/>
          <a:p>
            <a:r>
              <a:rPr lang="en-US" sz="5400" b="1" dirty="0">
                <a:solidFill>
                  <a:srgbClr val="C00000"/>
                </a:solidFill>
                <a:latin typeface="Aptos" panose="020B0004020202020204" pitchFamily="34" charset="0"/>
                <a:ea typeface="Gulim" panose="020B0503020000020004" pitchFamily="34" charset="-127"/>
                <a:cs typeface="Arial" panose="020B0604020202020204" pitchFamily="34" charset="0"/>
              </a:rPr>
              <a:t>Forget the Unemployment Rate: </a:t>
            </a:r>
            <a:br>
              <a:rPr lang="en-US" sz="5400" b="1" dirty="0">
                <a:solidFill>
                  <a:srgbClr val="C00000"/>
                </a:solidFill>
                <a:latin typeface="Aptos" panose="020B0004020202020204" pitchFamily="34" charset="0"/>
                <a:ea typeface="Gulim" panose="020B0503020000020004" pitchFamily="34" charset="-127"/>
                <a:cs typeface="Arial" panose="020B0604020202020204" pitchFamily="34" charset="0"/>
              </a:rPr>
            </a:br>
            <a:r>
              <a:rPr lang="en-US" sz="3800" dirty="0">
                <a:latin typeface="Aptos" panose="020B0004020202020204" pitchFamily="34" charset="0"/>
                <a:ea typeface="Gulim" panose="020B0503020000020004" pitchFamily="34" charset="-127"/>
                <a:cs typeface="Arial" panose="020B0604020202020204" pitchFamily="34" charset="0"/>
              </a:rPr>
              <a:t>Reality of Population Trends in the United States</a:t>
            </a:r>
          </a:p>
        </p:txBody>
      </p:sp>
      <p:grpSp>
        <p:nvGrpSpPr>
          <p:cNvPr id="4" name="Group 3">
            <a:extLst>
              <a:ext uri="{FF2B5EF4-FFF2-40B4-BE49-F238E27FC236}">
                <a16:creationId xmlns:a16="http://schemas.microsoft.com/office/drawing/2014/main" id="{7BF44533-A3FA-4246-BCBF-3D87A0F03963}"/>
              </a:ext>
            </a:extLst>
          </p:cNvPr>
          <p:cNvGrpSpPr/>
          <p:nvPr/>
        </p:nvGrpSpPr>
        <p:grpSpPr>
          <a:xfrm>
            <a:off x="-1" y="1"/>
            <a:ext cx="6334302" cy="3208715"/>
            <a:chOff x="-1" y="1"/>
            <a:chExt cx="6334302" cy="3208715"/>
          </a:xfrm>
        </p:grpSpPr>
        <p:sp>
          <p:nvSpPr>
            <p:cNvPr id="6" name="Right Triangle 5">
              <a:extLst>
                <a:ext uri="{FF2B5EF4-FFF2-40B4-BE49-F238E27FC236}">
                  <a16:creationId xmlns:a16="http://schemas.microsoft.com/office/drawing/2014/main" id="{36C69862-EE9B-ADDF-D103-55B055B58D51}"/>
                </a:ext>
              </a:extLst>
            </p:cNvPr>
            <p:cNvSpPr/>
            <p:nvPr/>
          </p:nvSpPr>
          <p:spPr>
            <a:xfrm rot="5400000">
              <a:off x="1562792" y="-1562792"/>
              <a:ext cx="3208715" cy="6334302"/>
            </a:xfrm>
            <a:prstGeom prst="rtTriangle">
              <a:avLst/>
            </a:prstGeom>
            <a:solidFill>
              <a:srgbClr val="C20F2F"/>
            </a:solidFill>
            <a:ln>
              <a:noFill/>
            </a:ln>
            <a:effectLst>
              <a:outerShdw blurRad="304800" dist="50800" sx="103000" sy="103000" algn="tl" rotWithShape="0">
                <a:prstClr val="black">
                  <a:alpha val="3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Triangle 11">
              <a:extLst>
                <a:ext uri="{FF2B5EF4-FFF2-40B4-BE49-F238E27FC236}">
                  <a16:creationId xmlns:a16="http://schemas.microsoft.com/office/drawing/2014/main" id="{C80CC648-E13C-3247-6804-B9DB124A591B}"/>
                </a:ext>
              </a:extLst>
            </p:cNvPr>
            <p:cNvSpPr/>
            <p:nvPr/>
          </p:nvSpPr>
          <p:spPr>
            <a:xfrm rot="5400000">
              <a:off x="1576054" y="-1576054"/>
              <a:ext cx="1929740" cy="5081849"/>
            </a:xfrm>
            <a:prstGeom prst="rtTriangle">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a:extLst>
              <a:ext uri="{FF2B5EF4-FFF2-40B4-BE49-F238E27FC236}">
                <a16:creationId xmlns:a16="http://schemas.microsoft.com/office/drawing/2014/main" id="{4AF0C56F-1548-50B2-EAF1-72E797E6FF0F}"/>
              </a:ext>
            </a:extLst>
          </p:cNvPr>
          <p:cNvGrpSpPr/>
          <p:nvPr/>
        </p:nvGrpSpPr>
        <p:grpSpPr>
          <a:xfrm>
            <a:off x="8063347" y="4550419"/>
            <a:ext cx="4128654" cy="2307581"/>
            <a:chOff x="8063347" y="4550419"/>
            <a:chExt cx="4128654" cy="2307581"/>
          </a:xfrm>
        </p:grpSpPr>
        <p:sp>
          <p:nvSpPr>
            <p:cNvPr id="9" name="Right Triangle 8">
              <a:extLst>
                <a:ext uri="{FF2B5EF4-FFF2-40B4-BE49-F238E27FC236}">
                  <a16:creationId xmlns:a16="http://schemas.microsoft.com/office/drawing/2014/main" id="{1D306F89-348A-D215-6E62-04F3E136A1B2}"/>
                </a:ext>
              </a:extLst>
            </p:cNvPr>
            <p:cNvSpPr/>
            <p:nvPr/>
          </p:nvSpPr>
          <p:spPr>
            <a:xfrm rot="16200000">
              <a:off x="8973884" y="3639882"/>
              <a:ext cx="2307579" cy="4128654"/>
            </a:xfrm>
            <a:prstGeom prst="rtTriangle">
              <a:avLst/>
            </a:prstGeom>
            <a:solidFill>
              <a:srgbClr val="C20F2F"/>
            </a:solidFill>
            <a:ln>
              <a:noFill/>
            </a:ln>
            <a:effectLst>
              <a:outerShdw blurRad="266700" dist="38100" dir="6780000" sx="103000" sy="103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Triangle 13">
              <a:extLst>
                <a:ext uri="{FF2B5EF4-FFF2-40B4-BE49-F238E27FC236}">
                  <a16:creationId xmlns:a16="http://schemas.microsoft.com/office/drawing/2014/main" id="{32A98CA8-6C03-AFE2-2978-6709D710F7DE}"/>
                </a:ext>
              </a:extLst>
            </p:cNvPr>
            <p:cNvSpPr/>
            <p:nvPr/>
          </p:nvSpPr>
          <p:spPr>
            <a:xfrm rot="16200000">
              <a:off x="9843654" y="4509652"/>
              <a:ext cx="1393770" cy="3302925"/>
            </a:xfrm>
            <a:prstGeom prst="rtTriangle">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Picture 10" descr="A logo for a company&#10;&#10;AI-generated content may be incorrect.">
            <a:extLst>
              <a:ext uri="{FF2B5EF4-FFF2-40B4-BE49-F238E27FC236}">
                <a16:creationId xmlns:a16="http://schemas.microsoft.com/office/drawing/2014/main" id="{40E91DE9-BBB8-EF86-4474-EC7C8CB8D4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986" y="5848316"/>
            <a:ext cx="565043" cy="6575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05767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59B8C-F772-0DD1-1517-660E3EDAD8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0658B6-952E-74E8-263D-3FE3F19BF701}"/>
              </a:ext>
            </a:extLst>
          </p:cNvPr>
          <p:cNvSpPr>
            <a:spLocks noGrp="1"/>
          </p:cNvSpPr>
          <p:nvPr>
            <p:ph type="title"/>
          </p:nvPr>
        </p:nvSpPr>
        <p:spPr>
          <a:xfrm>
            <a:off x="1329585" y="240313"/>
            <a:ext cx="10515600" cy="1325563"/>
          </a:xfrm>
        </p:spPr>
        <p:txBody>
          <a:bodyPr>
            <a:noAutofit/>
          </a:bodyPr>
          <a:lstStyle/>
          <a:p>
            <a:pPr algn="ctr"/>
            <a:r>
              <a:rPr lang="en-US" sz="3600" dirty="0">
                <a:solidFill>
                  <a:srgbClr val="C00000"/>
                </a:solidFill>
                <a:latin typeface="Aptos" panose="020B0004020202020204" pitchFamily="34" charset="0"/>
              </a:rPr>
              <a:t>Remote Work Pay Strategies that </a:t>
            </a:r>
            <a:br>
              <a:rPr lang="en-US" sz="3600" dirty="0">
                <a:solidFill>
                  <a:srgbClr val="C00000"/>
                </a:solidFill>
                <a:latin typeface="Aptos" panose="020B0004020202020204" pitchFamily="34" charset="0"/>
              </a:rPr>
            </a:br>
            <a:r>
              <a:rPr lang="en-US" sz="3600" dirty="0">
                <a:solidFill>
                  <a:srgbClr val="C00000"/>
                </a:solidFill>
                <a:latin typeface="Aptos" panose="020B0004020202020204" pitchFamily="34" charset="0"/>
              </a:rPr>
              <a:t>Triggered Mass Exodus </a:t>
            </a:r>
            <a:br>
              <a:rPr lang="en-US" sz="3600" dirty="0">
                <a:solidFill>
                  <a:srgbClr val="C00000"/>
                </a:solidFill>
                <a:latin typeface="Aptos" panose="020B0004020202020204" pitchFamily="34" charset="0"/>
              </a:rPr>
            </a:br>
            <a:r>
              <a:rPr lang="en-US" sz="2400" dirty="0">
                <a:solidFill>
                  <a:srgbClr val="C00000"/>
                </a:solidFill>
                <a:latin typeface="Aptos" panose="020B0004020202020204" pitchFamily="34" charset="0"/>
              </a:rPr>
              <a:t>(Three companies that ended remote work for the wrong reasons)</a:t>
            </a:r>
          </a:p>
        </p:txBody>
      </p:sp>
      <p:grpSp>
        <p:nvGrpSpPr>
          <p:cNvPr id="5" name="Group 4">
            <a:extLst>
              <a:ext uri="{FF2B5EF4-FFF2-40B4-BE49-F238E27FC236}">
                <a16:creationId xmlns:a16="http://schemas.microsoft.com/office/drawing/2014/main" id="{5C236405-69AA-42A8-A16E-86730CD4C175}"/>
              </a:ext>
            </a:extLst>
          </p:cNvPr>
          <p:cNvGrpSpPr/>
          <p:nvPr/>
        </p:nvGrpSpPr>
        <p:grpSpPr>
          <a:xfrm>
            <a:off x="0" y="1"/>
            <a:ext cx="3357350" cy="2033515"/>
            <a:chOff x="-1" y="1"/>
            <a:chExt cx="6334302" cy="3208715"/>
          </a:xfrm>
        </p:grpSpPr>
        <p:sp>
          <p:nvSpPr>
            <p:cNvPr id="4" name="Right Triangle 3">
              <a:extLst>
                <a:ext uri="{FF2B5EF4-FFF2-40B4-BE49-F238E27FC236}">
                  <a16:creationId xmlns:a16="http://schemas.microsoft.com/office/drawing/2014/main" id="{0900B481-2433-3B82-8029-52B2FF1C93D8}"/>
                </a:ext>
              </a:extLst>
            </p:cNvPr>
            <p:cNvSpPr/>
            <p:nvPr/>
          </p:nvSpPr>
          <p:spPr>
            <a:xfrm rot="5400000">
              <a:off x="1562792" y="-1562792"/>
              <a:ext cx="3208715" cy="6334302"/>
            </a:xfrm>
            <a:prstGeom prst="rtTriangle">
              <a:avLst/>
            </a:prstGeom>
            <a:solidFill>
              <a:srgbClr val="C20F2F"/>
            </a:solidFill>
            <a:ln>
              <a:noFill/>
            </a:ln>
            <a:effectLst>
              <a:outerShdw blurRad="304800" dist="50800" sx="103000" sy="103000" algn="tl" rotWithShape="0">
                <a:prstClr val="black">
                  <a:alpha val="3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ight Triangle 2">
              <a:extLst>
                <a:ext uri="{FF2B5EF4-FFF2-40B4-BE49-F238E27FC236}">
                  <a16:creationId xmlns:a16="http://schemas.microsoft.com/office/drawing/2014/main" id="{6D7C9077-8380-BFDF-7C54-5C36EA89AD76}"/>
                </a:ext>
              </a:extLst>
            </p:cNvPr>
            <p:cNvSpPr/>
            <p:nvPr/>
          </p:nvSpPr>
          <p:spPr>
            <a:xfrm rot="5400000">
              <a:off x="1576054" y="-1576054"/>
              <a:ext cx="1929740" cy="5081849"/>
            </a:xfrm>
            <a:prstGeom prst="rtTriangle">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87AF1AB7-36A9-0160-A89A-8841414D33E9}"/>
              </a:ext>
            </a:extLst>
          </p:cNvPr>
          <p:cNvSpPr txBox="1"/>
          <p:nvPr/>
        </p:nvSpPr>
        <p:spPr>
          <a:xfrm>
            <a:off x="731824" y="1744631"/>
            <a:ext cx="11113361" cy="4555093"/>
          </a:xfrm>
          <a:prstGeom prst="rect">
            <a:avLst/>
          </a:prstGeom>
          <a:noFill/>
        </p:spPr>
        <p:txBody>
          <a:bodyPr wrap="square" rtlCol="0">
            <a:spAutoFit/>
          </a:bodyPr>
          <a:lstStyle/>
          <a:p>
            <a:r>
              <a:rPr lang="en-US" sz="1700" b="1" dirty="0">
                <a:latin typeface="Aptos" panose="020B0004020202020204" pitchFamily="34" charset="0"/>
              </a:rPr>
              <a:t>StatusPage: Remote work isn’t for everyone</a:t>
            </a:r>
          </a:p>
          <a:p>
            <a:pPr marL="742950" lvl="1" indent="-285750">
              <a:buFont typeface="Wingdings" panose="05000000000000000000" pitchFamily="2" charset="2"/>
              <a:buChar char="§"/>
            </a:pPr>
            <a:r>
              <a:rPr lang="en-US" sz="1700" dirty="0">
                <a:latin typeface="Aptos" panose="020B0004020202020204" pitchFamily="34" charset="0"/>
              </a:rPr>
              <a:t>A couple of years ago, co-founder Steven Klein wrote on Reddit2: “… </a:t>
            </a:r>
            <a:r>
              <a:rPr lang="en-US" sz="1700" b="1" dirty="0">
                <a:solidFill>
                  <a:srgbClr val="C00000"/>
                </a:solidFill>
                <a:latin typeface="Aptos" panose="020B0004020202020204" pitchFamily="34" charset="0"/>
              </a:rPr>
              <a:t>some people just aren’t wired for working remotely… For people who are used to and need to be around people to be happy</a:t>
            </a:r>
            <a:r>
              <a:rPr lang="en-US" sz="1700" dirty="0">
                <a:latin typeface="Aptos" panose="020B0004020202020204" pitchFamily="34" charset="0"/>
              </a:rPr>
              <a:t>, this can be an enormous problem. To be honest, I haven’t been myself and I haven’t truly been happy since leaving [his previous job], and I feel like it’s due to the isolation of working remotely.”</a:t>
            </a:r>
          </a:p>
          <a:p>
            <a:r>
              <a:rPr lang="en-US" sz="1700" b="1" dirty="0">
                <a:latin typeface="Aptos" panose="020B0004020202020204" pitchFamily="34" charset="0"/>
              </a:rPr>
              <a:t>Yahoo!: Less innovation</a:t>
            </a:r>
          </a:p>
          <a:p>
            <a:pPr marL="742950" lvl="1" indent="-285750">
              <a:buFont typeface="Wingdings" panose="05000000000000000000" pitchFamily="2" charset="2"/>
              <a:buChar char="§"/>
            </a:pPr>
            <a:r>
              <a:rPr lang="en-US" sz="1700" dirty="0">
                <a:latin typeface="Aptos" panose="020B0004020202020204" pitchFamily="34" charset="0"/>
              </a:rPr>
              <a:t>The internal memo by the then head of Human Resources, Jackie Reses, was leaked and made public, revealing (to put it mildly) a ham-fisted, disastrous decision, and an even worse memo. “</a:t>
            </a:r>
            <a:r>
              <a:rPr lang="en-US" sz="1700" b="1" dirty="0">
                <a:solidFill>
                  <a:srgbClr val="C00000"/>
                </a:solidFill>
                <a:latin typeface="Aptos" panose="020B0004020202020204" pitchFamily="34" charset="0"/>
              </a:rPr>
              <a:t>Speed and quality are often sacrificed when we work from home,”</a:t>
            </a:r>
            <a:r>
              <a:rPr lang="en-US" sz="1700" dirty="0">
                <a:latin typeface="Aptos" panose="020B0004020202020204" pitchFamily="34" charset="0"/>
              </a:rPr>
              <a:t> the memo read. “And, for the rest of us who occasionally have to stay home for the cable guy, please use your best judgment in the spirit of collaboration.” The memo was revealing of a severe erosion of trust in employees, which in itself is a killer of employee engagement, remote or not. Employees also anonymously reported that there was “little effort to stay in touch regularly.”</a:t>
            </a:r>
          </a:p>
          <a:p>
            <a:r>
              <a:rPr lang="en-US" sz="1700" b="1" dirty="0">
                <a:latin typeface="Aptos" panose="020B0004020202020204" pitchFamily="34" charset="0"/>
              </a:rPr>
              <a:t>Best Buy: “Too much freedom”</a:t>
            </a:r>
          </a:p>
          <a:p>
            <a:pPr marL="742950" lvl="1" indent="-285750">
              <a:buFont typeface="Wingdings" panose="05000000000000000000" pitchFamily="2" charset="2"/>
              <a:buChar char="§"/>
            </a:pPr>
            <a:r>
              <a:rPr lang="en-US" sz="1700" dirty="0">
                <a:latin typeface="Aptos" panose="020B0004020202020204" pitchFamily="34" charset="0"/>
              </a:rPr>
              <a:t>One interesting thing about Best Buy is that it </a:t>
            </a:r>
            <a:r>
              <a:rPr lang="en-US" sz="1700" b="1" dirty="0">
                <a:solidFill>
                  <a:srgbClr val="C00000"/>
                </a:solidFill>
                <a:latin typeface="Aptos" panose="020B0004020202020204" pitchFamily="34" charset="0"/>
              </a:rPr>
              <a:t>didn’t call remote work “remote work.” It called it a “Results-Oriented Work Environment (ROWE).” </a:t>
            </a:r>
            <a:r>
              <a:rPr lang="en-US" sz="1700" dirty="0">
                <a:latin typeface="Aptos" panose="020B0004020202020204" pitchFamily="34" charset="0"/>
              </a:rPr>
              <a:t>The focus is on the productivity and accomplishments of the employee and not their location or the number of hours they took. </a:t>
            </a:r>
          </a:p>
          <a:p>
            <a:pPr marL="285750" indent="-285750">
              <a:buFont typeface="Arial" panose="020B0604020202020204" pitchFamily="34" charset="0"/>
              <a:buChar char="•"/>
            </a:pPr>
            <a:endParaRPr lang="en-US" dirty="0"/>
          </a:p>
        </p:txBody>
      </p:sp>
      <p:pic>
        <p:nvPicPr>
          <p:cNvPr id="6" name="Picture 5" descr="A logo for a company&#10;&#10;AI-generated content may be incorrect.">
            <a:extLst>
              <a:ext uri="{FF2B5EF4-FFF2-40B4-BE49-F238E27FC236}">
                <a16:creationId xmlns:a16="http://schemas.microsoft.com/office/drawing/2014/main" id="{E6060924-A478-DF31-DE37-D669AB5D09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781" y="5990359"/>
            <a:ext cx="565043" cy="6575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89434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29C79-E4F8-919E-0C47-3B6A91AEEF76}"/>
            </a:ext>
          </a:extLst>
        </p:cNvPr>
        <p:cNvGrpSpPr/>
        <p:nvPr/>
      </p:nvGrpSpPr>
      <p:grpSpPr>
        <a:xfrm>
          <a:off x="0" y="0"/>
          <a:ext cx="0" cy="0"/>
          <a:chOff x="0" y="0"/>
          <a:chExt cx="0" cy="0"/>
        </a:xfrm>
      </p:grpSpPr>
      <p:sp>
        <p:nvSpPr>
          <p:cNvPr id="21" name="Half Frame 20">
            <a:extLst>
              <a:ext uri="{FF2B5EF4-FFF2-40B4-BE49-F238E27FC236}">
                <a16:creationId xmlns:a16="http://schemas.microsoft.com/office/drawing/2014/main" id="{E87CE26E-FF06-CEB3-9219-63005B8FD78C}"/>
              </a:ext>
            </a:extLst>
          </p:cNvPr>
          <p:cNvSpPr/>
          <p:nvPr/>
        </p:nvSpPr>
        <p:spPr>
          <a:xfrm rot="5400000">
            <a:off x="8849274" y="1795854"/>
            <a:ext cx="4697004" cy="1533388"/>
          </a:xfrm>
          <a:prstGeom prst="halfFrame">
            <a:avLst>
              <a:gd name="adj1" fmla="val 1075"/>
              <a:gd name="adj2" fmla="val 905"/>
            </a:avLst>
          </a:prstGeom>
          <a:solidFill>
            <a:srgbClr val="C9082A"/>
          </a:solidFill>
          <a:ln>
            <a:solidFill>
              <a:srgbClr val="C908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 name="Group 6">
            <a:extLst>
              <a:ext uri="{FF2B5EF4-FFF2-40B4-BE49-F238E27FC236}">
                <a16:creationId xmlns:a16="http://schemas.microsoft.com/office/drawing/2014/main" id="{4046F554-661F-8D9F-6538-E1A9A58CCD84}"/>
              </a:ext>
            </a:extLst>
          </p:cNvPr>
          <p:cNvGrpSpPr/>
          <p:nvPr/>
        </p:nvGrpSpPr>
        <p:grpSpPr>
          <a:xfrm>
            <a:off x="155173" y="2928134"/>
            <a:ext cx="1717963" cy="3780343"/>
            <a:chOff x="155173" y="2928134"/>
            <a:chExt cx="1717963" cy="3780343"/>
          </a:xfrm>
        </p:grpSpPr>
        <p:sp>
          <p:nvSpPr>
            <p:cNvPr id="15" name="Half Frame 14">
              <a:extLst>
                <a:ext uri="{FF2B5EF4-FFF2-40B4-BE49-F238E27FC236}">
                  <a16:creationId xmlns:a16="http://schemas.microsoft.com/office/drawing/2014/main" id="{B51F8D15-978C-2452-1AB6-0C993D55DCC7}"/>
                </a:ext>
              </a:extLst>
            </p:cNvPr>
            <p:cNvSpPr/>
            <p:nvPr/>
          </p:nvSpPr>
          <p:spPr>
            <a:xfrm rot="16200000">
              <a:off x="-876016" y="3959324"/>
              <a:ext cx="3780342" cy="1717963"/>
            </a:xfrm>
            <a:prstGeom prst="halfFrame">
              <a:avLst>
                <a:gd name="adj1" fmla="val 1075"/>
                <a:gd name="adj2" fmla="val 905"/>
              </a:avLst>
            </a:prstGeom>
            <a:solidFill>
              <a:srgbClr val="A70D2A"/>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Half Frame 18">
              <a:extLst>
                <a:ext uri="{FF2B5EF4-FFF2-40B4-BE49-F238E27FC236}">
                  <a16:creationId xmlns:a16="http://schemas.microsoft.com/office/drawing/2014/main" id="{1DCA0DB7-22F4-0650-0DAA-74950EBDBF68}"/>
                </a:ext>
              </a:extLst>
            </p:cNvPr>
            <p:cNvSpPr/>
            <p:nvPr/>
          </p:nvSpPr>
          <p:spPr>
            <a:xfrm rot="16200000">
              <a:off x="-862831" y="4018496"/>
              <a:ext cx="3714111" cy="1533388"/>
            </a:xfrm>
            <a:prstGeom prst="halfFrame">
              <a:avLst>
                <a:gd name="adj1" fmla="val 1075"/>
                <a:gd name="adj2" fmla="val 905"/>
              </a:avLst>
            </a:prstGeom>
            <a:solidFill>
              <a:srgbClr val="C9082A"/>
            </a:solidFill>
            <a:ln>
              <a:solidFill>
                <a:srgbClr val="C908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8" name="Half Frame 17">
            <a:extLst>
              <a:ext uri="{FF2B5EF4-FFF2-40B4-BE49-F238E27FC236}">
                <a16:creationId xmlns:a16="http://schemas.microsoft.com/office/drawing/2014/main" id="{22A7D349-C859-9960-0A86-834F33251164}"/>
              </a:ext>
            </a:extLst>
          </p:cNvPr>
          <p:cNvSpPr/>
          <p:nvPr/>
        </p:nvSpPr>
        <p:spPr>
          <a:xfrm rot="5400000">
            <a:off x="8874534" y="1598047"/>
            <a:ext cx="4608853" cy="1715730"/>
          </a:xfrm>
          <a:prstGeom prst="halfFrame">
            <a:avLst>
              <a:gd name="adj1" fmla="val 1075"/>
              <a:gd name="adj2" fmla="val 905"/>
            </a:avLst>
          </a:prstGeom>
          <a:solidFill>
            <a:srgbClr val="A70D2A"/>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197FA577-7864-3361-3624-B47F6CAFE7F1}"/>
              </a:ext>
            </a:extLst>
          </p:cNvPr>
          <p:cNvSpPr>
            <a:spLocks noGrp="1"/>
          </p:cNvSpPr>
          <p:nvPr>
            <p:ph type="ctrTitle"/>
          </p:nvPr>
        </p:nvSpPr>
        <p:spPr>
          <a:xfrm>
            <a:off x="1762301" y="2672800"/>
            <a:ext cx="9144000" cy="1138065"/>
          </a:xfrm>
        </p:spPr>
        <p:txBody>
          <a:bodyPr>
            <a:normAutofit/>
          </a:bodyPr>
          <a:lstStyle/>
          <a:p>
            <a:r>
              <a:rPr lang="en-US" sz="4900" dirty="0">
                <a:solidFill>
                  <a:srgbClr val="C00000"/>
                </a:solidFill>
                <a:latin typeface="Aptos" panose="020B0004020202020204" pitchFamily="34" charset="0"/>
                <a:ea typeface="Gulim" panose="020B0503020000020004" pitchFamily="34" charset="-127"/>
                <a:cs typeface="Arial" panose="020B0604020202020204" pitchFamily="34" charset="0"/>
              </a:rPr>
              <a:t>2026 Fearless Forecast</a:t>
            </a:r>
          </a:p>
        </p:txBody>
      </p:sp>
      <p:pic>
        <p:nvPicPr>
          <p:cNvPr id="8" name="Picture 7" descr="A red and black logo&#10;&#10;Description automatically generated">
            <a:extLst>
              <a:ext uri="{FF2B5EF4-FFF2-40B4-BE49-F238E27FC236}">
                <a16:creationId xmlns:a16="http://schemas.microsoft.com/office/drawing/2014/main" id="{B5F16BCF-3738-5B1C-A64D-EFFBF13F0DD1}"/>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9102" r="1338"/>
          <a:stretch/>
        </p:blipFill>
        <p:spPr>
          <a:xfrm>
            <a:off x="9951868" y="371575"/>
            <a:ext cx="1888798" cy="544559"/>
          </a:xfrm>
          <a:prstGeom prst="rect">
            <a:avLst/>
          </a:prstGeom>
        </p:spPr>
      </p:pic>
      <p:grpSp>
        <p:nvGrpSpPr>
          <p:cNvPr id="4" name="Group 3">
            <a:extLst>
              <a:ext uri="{FF2B5EF4-FFF2-40B4-BE49-F238E27FC236}">
                <a16:creationId xmlns:a16="http://schemas.microsoft.com/office/drawing/2014/main" id="{B89F7C0C-BDD0-B9B7-62D0-5B4D850D69BB}"/>
              </a:ext>
            </a:extLst>
          </p:cNvPr>
          <p:cNvGrpSpPr/>
          <p:nvPr/>
        </p:nvGrpSpPr>
        <p:grpSpPr>
          <a:xfrm>
            <a:off x="-1" y="1"/>
            <a:ext cx="6334302" cy="3208715"/>
            <a:chOff x="-1" y="1"/>
            <a:chExt cx="6334302" cy="3208715"/>
          </a:xfrm>
        </p:grpSpPr>
        <p:sp>
          <p:nvSpPr>
            <p:cNvPr id="6" name="Right Triangle 5">
              <a:extLst>
                <a:ext uri="{FF2B5EF4-FFF2-40B4-BE49-F238E27FC236}">
                  <a16:creationId xmlns:a16="http://schemas.microsoft.com/office/drawing/2014/main" id="{4D85A8BB-56A9-4763-5F81-0A2153AD3BBB}"/>
                </a:ext>
              </a:extLst>
            </p:cNvPr>
            <p:cNvSpPr/>
            <p:nvPr/>
          </p:nvSpPr>
          <p:spPr>
            <a:xfrm rot="5400000">
              <a:off x="1562792" y="-1562792"/>
              <a:ext cx="3208715" cy="6334302"/>
            </a:xfrm>
            <a:prstGeom prst="rtTriangle">
              <a:avLst/>
            </a:prstGeom>
            <a:solidFill>
              <a:srgbClr val="C20F2F"/>
            </a:solidFill>
            <a:ln>
              <a:noFill/>
            </a:ln>
            <a:effectLst>
              <a:outerShdw blurRad="304800" dist="50800" sx="103000" sy="103000" algn="tl" rotWithShape="0">
                <a:prstClr val="black">
                  <a:alpha val="3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Triangle 11">
              <a:extLst>
                <a:ext uri="{FF2B5EF4-FFF2-40B4-BE49-F238E27FC236}">
                  <a16:creationId xmlns:a16="http://schemas.microsoft.com/office/drawing/2014/main" id="{401C2A10-FED6-0896-3555-FE66D9BC33A5}"/>
                </a:ext>
              </a:extLst>
            </p:cNvPr>
            <p:cNvSpPr/>
            <p:nvPr/>
          </p:nvSpPr>
          <p:spPr>
            <a:xfrm rot="5400000">
              <a:off x="1576054" y="-1576054"/>
              <a:ext cx="1929740" cy="5081849"/>
            </a:xfrm>
            <a:prstGeom prst="rtTriangle">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a:extLst>
              <a:ext uri="{FF2B5EF4-FFF2-40B4-BE49-F238E27FC236}">
                <a16:creationId xmlns:a16="http://schemas.microsoft.com/office/drawing/2014/main" id="{F4866EB3-A64C-8EB8-D95A-5BE9C43AB413}"/>
              </a:ext>
            </a:extLst>
          </p:cNvPr>
          <p:cNvGrpSpPr/>
          <p:nvPr/>
        </p:nvGrpSpPr>
        <p:grpSpPr>
          <a:xfrm>
            <a:off x="8063347" y="4550419"/>
            <a:ext cx="4128654" cy="2307581"/>
            <a:chOff x="8063347" y="4550419"/>
            <a:chExt cx="4128654" cy="2307581"/>
          </a:xfrm>
        </p:grpSpPr>
        <p:sp>
          <p:nvSpPr>
            <p:cNvPr id="9" name="Right Triangle 8">
              <a:extLst>
                <a:ext uri="{FF2B5EF4-FFF2-40B4-BE49-F238E27FC236}">
                  <a16:creationId xmlns:a16="http://schemas.microsoft.com/office/drawing/2014/main" id="{7ACF4DBE-1213-9AED-4698-B152C2BDC38F}"/>
                </a:ext>
              </a:extLst>
            </p:cNvPr>
            <p:cNvSpPr/>
            <p:nvPr/>
          </p:nvSpPr>
          <p:spPr>
            <a:xfrm rot="16200000">
              <a:off x="8973884" y="3639882"/>
              <a:ext cx="2307579" cy="4128654"/>
            </a:xfrm>
            <a:prstGeom prst="rtTriangle">
              <a:avLst/>
            </a:prstGeom>
            <a:solidFill>
              <a:srgbClr val="C20F2F"/>
            </a:solidFill>
            <a:ln>
              <a:noFill/>
            </a:ln>
            <a:effectLst>
              <a:outerShdw blurRad="266700" dist="38100" dir="6780000" sx="103000" sy="103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Triangle 13">
              <a:extLst>
                <a:ext uri="{FF2B5EF4-FFF2-40B4-BE49-F238E27FC236}">
                  <a16:creationId xmlns:a16="http://schemas.microsoft.com/office/drawing/2014/main" id="{740BCBAB-8485-4206-0BA6-CFE93633325B}"/>
                </a:ext>
              </a:extLst>
            </p:cNvPr>
            <p:cNvSpPr/>
            <p:nvPr/>
          </p:nvSpPr>
          <p:spPr>
            <a:xfrm rot="16200000">
              <a:off x="9843654" y="4509652"/>
              <a:ext cx="1393770" cy="3302925"/>
            </a:xfrm>
            <a:prstGeom prst="rtTriangle">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descr="A logo for a company&#10;&#10;AI-generated content may be incorrect.">
            <a:extLst>
              <a:ext uri="{FF2B5EF4-FFF2-40B4-BE49-F238E27FC236}">
                <a16:creationId xmlns:a16="http://schemas.microsoft.com/office/drawing/2014/main" id="{BF3746BC-1ABE-F542-9650-D97CFBA6A9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112" y="5755245"/>
            <a:ext cx="565043" cy="6575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14593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C377E-81EC-7FD8-A9E6-BF2C43D98F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AA89C2-4DA7-DB2B-4B14-CD9CDB380DF9}"/>
              </a:ext>
            </a:extLst>
          </p:cNvPr>
          <p:cNvSpPr>
            <a:spLocks noGrp="1"/>
          </p:cNvSpPr>
          <p:nvPr>
            <p:ph type="title"/>
          </p:nvPr>
        </p:nvSpPr>
        <p:spPr>
          <a:xfrm>
            <a:off x="838200" y="94788"/>
            <a:ext cx="10515600" cy="1325563"/>
          </a:xfrm>
        </p:spPr>
        <p:txBody>
          <a:bodyPr>
            <a:normAutofit/>
          </a:bodyPr>
          <a:lstStyle/>
          <a:p>
            <a:pPr algn="ctr"/>
            <a:r>
              <a:rPr lang="en-US" dirty="0">
                <a:solidFill>
                  <a:srgbClr val="C00000"/>
                </a:solidFill>
                <a:latin typeface="Aptos" panose="020B0004020202020204" pitchFamily="34" charset="0"/>
              </a:rPr>
              <a:t>The Latest Numbers from ADP Jobs Report</a:t>
            </a:r>
          </a:p>
        </p:txBody>
      </p:sp>
      <p:sp>
        <p:nvSpPr>
          <p:cNvPr id="14" name="Content Placeholder 13">
            <a:extLst>
              <a:ext uri="{FF2B5EF4-FFF2-40B4-BE49-F238E27FC236}">
                <a16:creationId xmlns:a16="http://schemas.microsoft.com/office/drawing/2014/main" id="{E8D09400-BE49-A511-73C5-204690529E4B}"/>
              </a:ext>
            </a:extLst>
          </p:cNvPr>
          <p:cNvSpPr>
            <a:spLocks noGrp="1"/>
          </p:cNvSpPr>
          <p:nvPr>
            <p:ph sz="half" idx="1"/>
          </p:nvPr>
        </p:nvSpPr>
        <p:spPr>
          <a:xfrm>
            <a:off x="838200" y="1420351"/>
            <a:ext cx="5181600" cy="4351338"/>
          </a:xfrm>
        </p:spPr>
        <p:txBody>
          <a:bodyPr>
            <a:normAutofit/>
          </a:bodyPr>
          <a:lstStyle/>
          <a:p>
            <a:pPr>
              <a:lnSpc>
                <a:spcPct val="100000"/>
              </a:lnSpc>
              <a:spcBef>
                <a:spcPts val="600"/>
              </a:spcBef>
              <a:spcAft>
                <a:spcPts val="600"/>
              </a:spcAft>
              <a:buFont typeface="Wingdings" panose="05000000000000000000" pitchFamily="2" charset="2"/>
              <a:buChar char="§"/>
            </a:pPr>
            <a:r>
              <a:rPr lang="en-US" sz="1800" b="1" dirty="0">
                <a:latin typeface="Aptos" panose="020B0004020202020204" pitchFamily="34" charset="0"/>
              </a:rPr>
              <a:t>ADP National Employment Report: Private Sector Employment Increased by 54,000 Jobs in August; Annual Pay was Up 4.4%</a:t>
            </a:r>
          </a:p>
          <a:p>
            <a:pPr>
              <a:lnSpc>
                <a:spcPct val="100000"/>
              </a:lnSpc>
              <a:spcBef>
                <a:spcPts val="600"/>
              </a:spcBef>
              <a:spcAft>
                <a:spcPts val="600"/>
              </a:spcAft>
              <a:buFont typeface="Wingdings" panose="05000000000000000000" pitchFamily="2" charset="2"/>
              <a:buChar char="§"/>
            </a:pPr>
            <a:r>
              <a:rPr lang="en-US" sz="1800" b="1" dirty="0">
                <a:latin typeface="Aptos" panose="020B0004020202020204" pitchFamily="34" charset="0"/>
              </a:rPr>
              <a:t>Median Change in Annual Pay</a:t>
            </a:r>
          </a:p>
          <a:p>
            <a:pPr lvl="1">
              <a:lnSpc>
                <a:spcPct val="100000"/>
              </a:lnSpc>
              <a:spcBef>
                <a:spcPts val="600"/>
              </a:spcBef>
              <a:spcAft>
                <a:spcPts val="600"/>
              </a:spcAft>
              <a:buFont typeface="Courier New" panose="02070309020205020404" pitchFamily="49" charset="0"/>
              <a:buChar char="o"/>
            </a:pPr>
            <a:r>
              <a:rPr lang="en-US" sz="1800" b="1" dirty="0">
                <a:latin typeface="Aptos" panose="020B0004020202020204" pitchFamily="34" charset="0"/>
              </a:rPr>
              <a:t>Job-stayers         4.4%</a:t>
            </a:r>
          </a:p>
          <a:p>
            <a:pPr lvl="1">
              <a:lnSpc>
                <a:spcPct val="100000"/>
              </a:lnSpc>
              <a:spcBef>
                <a:spcPts val="600"/>
              </a:spcBef>
              <a:spcAft>
                <a:spcPts val="600"/>
              </a:spcAft>
              <a:buFont typeface="Courier New" panose="02070309020205020404" pitchFamily="49" charset="0"/>
              <a:buChar char="o"/>
            </a:pPr>
            <a:r>
              <a:rPr lang="en-US" sz="1800" b="1" dirty="0">
                <a:latin typeface="Aptos" panose="020B0004020202020204" pitchFamily="34" charset="0"/>
              </a:rPr>
              <a:t>Job-changers     7.1%</a:t>
            </a:r>
          </a:p>
        </p:txBody>
      </p:sp>
      <p:sp>
        <p:nvSpPr>
          <p:cNvPr id="15" name="Content Placeholder 14">
            <a:extLst>
              <a:ext uri="{FF2B5EF4-FFF2-40B4-BE49-F238E27FC236}">
                <a16:creationId xmlns:a16="http://schemas.microsoft.com/office/drawing/2014/main" id="{92B3ED60-0BFF-50A3-BA69-D93658C4E029}"/>
              </a:ext>
            </a:extLst>
          </p:cNvPr>
          <p:cNvSpPr>
            <a:spLocks noGrp="1"/>
          </p:cNvSpPr>
          <p:nvPr>
            <p:ph sz="half" idx="2"/>
          </p:nvPr>
        </p:nvSpPr>
        <p:spPr>
          <a:xfrm>
            <a:off x="6019800" y="1377051"/>
            <a:ext cx="5181600" cy="4351338"/>
          </a:xfrm>
        </p:spPr>
        <p:txBody>
          <a:bodyPr>
            <a:noAutofit/>
          </a:bodyPr>
          <a:lstStyle/>
          <a:p>
            <a:pPr>
              <a:lnSpc>
                <a:spcPct val="100000"/>
              </a:lnSpc>
              <a:spcBef>
                <a:spcPts val="600"/>
              </a:spcBef>
              <a:spcAft>
                <a:spcPts val="600"/>
              </a:spcAft>
              <a:buFont typeface="Wingdings" panose="05000000000000000000" pitchFamily="2" charset="2"/>
              <a:buChar char="§"/>
            </a:pPr>
            <a:r>
              <a:rPr lang="en-US" sz="1800" b="1" dirty="0">
                <a:latin typeface="Aptos" panose="020B0004020202020204" pitchFamily="34" charset="0"/>
              </a:rPr>
              <a:t>Median Change in Annual Pay for Job-Stayers by Industry</a:t>
            </a:r>
          </a:p>
          <a:p>
            <a:pPr lvl="1">
              <a:lnSpc>
                <a:spcPct val="100000"/>
              </a:lnSpc>
              <a:spcBef>
                <a:spcPts val="600"/>
              </a:spcBef>
              <a:spcAft>
                <a:spcPts val="600"/>
              </a:spcAft>
              <a:buFont typeface="Courier New" panose="02070309020205020404" pitchFamily="49" charset="0"/>
              <a:buChar char="o"/>
            </a:pPr>
            <a:r>
              <a:rPr lang="en-US" sz="1800" b="1" dirty="0">
                <a:latin typeface="Aptos" panose="020B0004020202020204" pitchFamily="34" charset="0"/>
              </a:rPr>
              <a:t>Natural resources/mining     4.3%</a:t>
            </a:r>
          </a:p>
          <a:p>
            <a:pPr lvl="1">
              <a:lnSpc>
                <a:spcPct val="100000"/>
              </a:lnSpc>
              <a:spcBef>
                <a:spcPts val="600"/>
              </a:spcBef>
              <a:spcAft>
                <a:spcPts val="600"/>
              </a:spcAft>
              <a:buFont typeface="Courier New" panose="02070309020205020404" pitchFamily="49" charset="0"/>
              <a:buChar char="o"/>
            </a:pPr>
            <a:r>
              <a:rPr lang="en-US" sz="1800" b="1" dirty="0">
                <a:latin typeface="Aptos" panose="020B0004020202020204" pitchFamily="34" charset="0"/>
              </a:rPr>
              <a:t>Construction     4.4%</a:t>
            </a:r>
          </a:p>
          <a:p>
            <a:pPr lvl="1">
              <a:lnSpc>
                <a:spcPct val="100000"/>
              </a:lnSpc>
              <a:spcBef>
                <a:spcPts val="600"/>
              </a:spcBef>
              <a:spcAft>
                <a:spcPts val="600"/>
              </a:spcAft>
              <a:buFont typeface="Courier New" panose="02070309020205020404" pitchFamily="49" charset="0"/>
              <a:buChar char="o"/>
            </a:pPr>
            <a:r>
              <a:rPr lang="en-US" sz="1800" b="1" dirty="0">
                <a:latin typeface="Aptos" panose="020B0004020202020204" pitchFamily="34" charset="0"/>
              </a:rPr>
              <a:t>Manufacturing     4.7%</a:t>
            </a:r>
          </a:p>
          <a:p>
            <a:pPr lvl="1">
              <a:lnSpc>
                <a:spcPct val="100000"/>
              </a:lnSpc>
              <a:spcBef>
                <a:spcPts val="600"/>
              </a:spcBef>
              <a:spcAft>
                <a:spcPts val="600"/>
              </a:spcAft>
              <a:buFont typeface="Courier New" panose="02070309020205020404" pitchFamily="49" charset="0"/>
              <a:buChar char="o"/>
            </a:pPr>
            <a:r>
              <a:rPr lang="en-US" sz="1800" b="1" dirty="0">
                <a:latin typeface="Aptos" panose="020B0004020202020204" pitchFamily="34" charset="0"/>
              </a:rPr>
              <a:t>Trade/transportation/utilities     4.2%</a:t>
            </a:r>
          </a:p>
          <a:p>
            <a:pPr lvl="1">
              <a:lnSpc>
                <a:spcPct val="100000"/>
              </a:lnSpc>
              <a:spcBef>
                <a:spcPts val="600"/>
              </a:spcBef>
              <a:spcAft>
                <a:spcPts val="600"/>
              </a:spcAft>
              <a:buFont typeface="Courier New" panose="02070309020205020404" pitchFamily="49" charset="0"/>
              <a:buChar char="o"/>
            </a:pPr>
            <a:r>
              <a:rPr lang="en-US" sz="1800" b="1" dirty="0">
                <a:latin typeface="Aptos" panose="020B0004020202020204" pitchFamily="34" charset="0"/>
              </a:rPr>
              <a:t>Information     4.2%</a:t>
            </a:r>
          </a:p>
          <a:p>
            <a:pPr lvl="1">
              <a:lnSpc>
                <a:spcPct val="100000"/>
              </a:lnSpc>
              <a:spcBef>
                <a:spcPts val="600"/>
              </a:spcBef>
              <a:spcAft>
                <a:spcPts val="600"/>
              </a:spcAft>
              <a:buFont typeface="Courier New" panose="02070309020205020404" pitchFamily="49" charset="0"/>
              <a:buChar char="o"/>
            </a:pPr>
            <a:r>
              <a:rPr lang="en-US" sz="1800" b="1" dirty="0">
                <a:latin typeface="Aptos" panose="020B0004020202020204" pitchFamily="34" charset="0"/>
              </a:rPr>
              <a:t>Financial activities     5.1%</a:t>
            </a:r>
          </a:p>
          <a:p>
            <a:pPr lvl="1">
              <a:lnSpc>
                <a:spcPct val="100000"/>
              </a:lnSpc>
              <a:spcBef>
                <a:spcPts val="600"/>
              </a:spcBef>
              <a:spcAft>
                <a:spcPts val="600"/>
              </a:spcAft>
              <a:buFont typeface="Courier New" panose="02070309020205020404" pitchFamily="49" charset="0"/>
              <a:buChar char="o"/>
            </a:pPr>
            <a:r>
              <a:rPr lang="en-US" sz="1800" b="1" dirty="0">
                <a:latin typeface="Aptos" panose="020B0004020202020204" pitchFamily="34" charset="0"/>
              </a:rPr>
              <a:t>Professional/business services     4.2%</a:t>
            </a:r>
          </a:p>
          <a:p>
            <a:pPr lvl="1">
              <a:lnSpc>
                <a:spcPct val="100000"/>
              </a:lnSpc>
              <a:spcBef>
                <a:spcPts val="600"/>
              </a:spcBef>
              <a:spcAft>
                <a:spcPts val="600"/>
              </a:spcAft>
              <a:buFont typeface="Courier New" panose="02070309020205020404" pitchFamily="49" charset="0"/>
              <a:buChar char="o"/>
            </a:pPr>
            <a:r>
              <a:rPr lang="en-US" sz="1800" b="1" dirty="0">
                <a:latin typeface="Aptos" panose="020B0004020202020204" pitchFamily="34" charset="0"/>
              </a:rPr>
              <a:t>Education/health services     4.4%</a:t>
            </a:r>
          </a:p>
          <a:p>
            <a:pPr lvl="1">
              <a:lnSpc>
                <a:spcPct val="100000"/>
              </a:lnSpc>
              <a:spcBef>
                <a:spcPts val="600"/>
              </a:spcBef>
              <a:spcAft>
                <a:spcPts val="600"/>
              </a:spcAft>
              <a:buFont typeface="Courier New" panose="02070309020205020404" pitchFamily="49" charset="0"/>
              <a:buChar char="o"/>
            </a:pPr>
            <a:r>
              <a:rPr lang="en-US" sz="1800" b="1" dirty="0">
                <a:latin typeface="Aptos" panose="020B0004020202020204" pitchFamily="34" charset="0"/>
              </a:rPr>
              <a:t>Leisure/hospitality     4.5%</a:t>
            </a:r>
          </a:p>
          <a:p>
            <a:pPr lvl="1">
              <a:lnSpc>
                <a:spcPct val="100000"/>
              </a:lnSpc>
              <a:spcBef>
                <a:spcPts val="600"/>
              </a:spcBef>
              <a:spcAft>
                <a:spcPts val="600"/>
              </a:spcAft>
              <a:buFont typeface="Courier New" panose="02070309020205020404" pitchFamily="49" charset="0"/>
              <a:buChar char="o"/>
            </a:pPr>
            <a:r>
              <a:rPr lang="en-US" sz="1800" b="1" dirty="0">
                <a:latin typeface="Aptos" panose="020B0004020202020204" pitchFamily="34" charset="0"/>
              </a:rPr>
              <a:t>Other services     4.1%</a:t>
            </a:r>
          </a:p>
        </p:txBody>
      </p:sp>
      <p:grpSp>
        <p:nvGrpSpPr>
          <p:cNvPr id="6" name="Group 5">
            <a:extLst>
              <a:ext uri="{FF2B5EF4-FFF2-40B4-BE49-F238E27FC236}">
                <a16:creationId xmlns:a16="http://schemas.microsoft.com/office/drawing/2014/main" id="{9E4E20D5-8189-A273-744D-5D6B212F4D72}"/>
              </a:ext>
            </a:extLst>
          </p:cNvPr>
          <p:cNvGrpSpPr/>
          <p:nvPr/>
        </p:nvGrpSpPr>
        <p:grpSpPr>
          <a:xfrm rot="10800000">
            <a:off x="8834650" y="4824485"/>
            <a:ext cx="3357350" cy="2033515"/>
            <a:chOff x="-1" y="1"/>
            <a:chExt cx="6334302" cy="3208715"/>
          </a:xfrm>
        </p:grpSpPr>
        <p:sp>
          <p:nvSpPr>
            <p:cNvPr id="7" name="Right Triangle 6">
              <a:extLst>
                <a:ext uri="{FF2B5EF4-FFF2-40B4-BE49-F238E27FC236}">
                  <a16:creationId xmlns:a16="http://schemas.microsoft.com/office/drawing/2014/main" id="{1FF876F3-B2D4-2D13-009E-8456D80AE546}"/>
                </a:ext>
              </a:extLst>
            </p:cNvPr>
            <p:cNvSpPr/>
            <p:nvPr/>
          </p:nvSpPr>
          <p:spPr>
            <a:xfrm rot="5400000">
              <a:off x="1562792" y="-1562792"/>
              <a:ext cx="3208715" cy="6334302"/>
            </a:xfrm>
            <a:prstGeom prst="rtTriangle">
              <a:avLst/>
            </a:prstGeom>
            <a:solidFill>
              <a:srgbClr val="C20F2F"/>
            </a:solidFill>
            <a:ln>
              <a:noFill/>
            </a:ln>
            <a:effectLst>
              <a:outerShdw blurRad="304800" dist="50800" sx="103000" sy="103000" algn="tl" rotWithShape="0">
                <a:prstClr val="black">
                  <a:alpha val="3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682971FD-9AC0-E155-9EF5-A82DA175E59D}"/>
                </a:ext>
              </a:extLst>
            </p:cNvPr>
            <p:cNvSpPr/>
            <p:nvPr/>
          </p:nvSpPr>
          <p:spPr>
            <a:xfrm rot="5400000">
              <a:off x="1576054" y="-1576054"/>
              <a:ext cx="1929740" cy="5081849"/>
            </a:xfrm>
            <a:prstGeom prst="rtTriangle">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descr="A logo for a company&#10;&#10;AI-generated content may be incorrect.">
            <a:extLst>
              <a:ext uri="{FF2B5EF4-FFF2-40B4-BE49-F238E27FC236}">
                <a16:creationId xmlns:a16="http://schemas.microsoft.com/office/drawing/2014/main" id="{BA490518-1625-7D64-75CA-98C2EC72FC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778" y="5984804"/>
            <a:ext cx="565043" cy="6575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67427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AB289-E33B-F64B-C1E3-F1E1661E0A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42658B-8E5B-B015-4242-326EEF275614}"/>
              </a:ext>
            </a:extLst>
          </p:cNvPr>
          <p:cNvSpPr>
            <a:spLocks noGrp="1"/>
          </p:cNvSpPr>
          <p:nvPr>
            <p:ph type="title"/>
          </p:nvPr>
        </p:nvSpPr>
        <p:spPr/>
        <p:txBody>
          <a:bodyPr>
            <a:normAutofit/>
          </a:bodyPr>
          <a:lstStyle/>
          <a:p>
            <a:pPr algn="ctr"/>
            <a:r>
              <a:rPr lang="en-US" dirty="0">
                <a:solidFill>
                  <a:srgbClr val="C00000"/>
                </a:solidFill>
                <a:latin typeface="Aptos" panose="020B0004020202020204" pitchFamily="34" charset="0"/>
              </a:rPr>
              <a:t>Summary of 2026 Compensation Budgeting (Base Pay Only)</a:t>
            </a:r>
          </a:p>
        </p:txBody>
      </p:sp>
      <p:sp>
        <p:nvSpPr>
          <p:cNvPr id="14" name="Content Placeholder 13">
            <a:extLst>
              <a:ext uri="{FF2B5EF4-FFF2-40B4-BE49-F238E27FC236}">
                <a16:creationId xmlns:a16="http://schemas.microsoft.com/office/drawing/2014/main" id="{5FEC0F59-0B3F-EA00-9406-5DC992FE09FB}"/>
              </a:ext>
            </a:extLst>
          </p:cNvPr>
          <p:cNvSpPr>
            <a:spLocks noGrp="1"/>
          </p:cNvSpPr>
          <p:nvPr>
            <p:ph sz="half" idx="1"/>
          </p:nvPr>
        </p:nvSpPr>
        <p:spPr>
          <a:xfrm>
            <a:off x="959533" y="1813824"/>
            <a:ext cx="5181600" cy="4351338"/>
          </a:xfrm>
        </p:spPr>
        <p:txBody>
          <a:bodyPr>
            <a:normAutofit/>
          </a:bodyPr>
          <a:lstStyle/>
          <a:p>
            <a:pPr>
              <a:lnSpc>
                <a:spcPct val="100000"/>
              </a:lnSpc>
              <a:spcBef>
                <a:spcPts val="600"/>
              </a:spcBef>
              <a:spcAft>
                <a:spcPts val="600"/>
              </a:spcAft>
              <a:buFont typeface="Wingdings" panose="05000000000000000000" pitchFamily="2" charset="2"/>
              <a:buChar char="§"/>
            </a:pPr>
            <a:r>
              <a:rPr lang="en-US" sz="2000" b="1" dirty="0">
                <a:latin typeface="Aptos" panose="020B0004020202020204" pitchFamily="34" charset="0"/>
              </a:rPr>
              <a:t>Payscale: 3.5% Average Annual Increase</a:t>
            </a:r>
          </a:p>
          <a:p>
            <a:pPr>
              <a:lnSpc>
                <a:spcPct val="100000"/>
              </a:lnSpc>
              <a:spcBef>
                <a:spcPts val="600"/>
              </a:spcBef>
              <a:spcAft>
                <a:spcPts val="600"/>
              </a:spcAft>
              <a:buFont typeface="Wingdings" panose="05000000000000000000" pitchFamily="2" charset="2"/>
              <a:buChar char="§"/>
            </a:pPr>
            <a:r>
              <a:rPr lang="en-US" sz="2000" b="1" dirty="0">
                <a:latin typeface="Aptos" panose="020B0004020202020204" pitchFamily="34" charset="0"/>
              </a:rPr>
              <a:t>WorldatWork: 3.6% Average Annual Increase</a:t>
            </a:r>
          </a:p>
          <a:p>
            <a:pPr>
              <a:lnSpc>
                <a:spcPct val="100000"/>
              </a:lnSpc>
              <a:spcBef>
                <a:spcPts val="600"/>
              </a:spcBef>
              <a:spcAft>
                <a:spcPts val="600"/>
              </a:spcAft>
              <a:buFont typeface="Wingdings" panose="05000000000000000000" pitchFamily="2" charset="2"/>
              <a:buChar char="§"/>
            </a:pPr>
            <a:r>
              <a:rPr lang="en-US" sz="2000" b="1" dirty="0">
                <a:latin typeface="Aptos" panose="020B0004020202020204" pitchFamily="34" charset="0"/>
              </a:rPr>
              <a:t>Willis Towers Watson: 3.5% Average Annual Increase</a:t>
            </a:r>
          </a:p>
          <a:p>
            <a:pPr>
              <a:lnSpc>
                <a:spcPct val="100000"/>
              </a:lnSpc>
              <a:spcBef>
                <a:spcPts val="600"/>
              </a:spcBef>
              <a:spcAft>
                <a:spcPts val="600"/>
              </a:spcAft>
              <a:buFont typeface="Wingdings" panose="05000000000000000000" pitchFamily="2" charset="2"/>
              <a:buChar char="§"/>
            </a:pPr>
            <a:r>
              <a:rPr lang="en-US" sz="2000" b="1" dirty="0">
                <a:latin typeface="Aptos" panose="020B0004020202020204" pitchFamily="34" charset="0"/>
              </a:rPr>
              <a:t>Gallagher: 3.8% Average Annual Increase </a:t>
            </a:r>
          </a:p>
          <a:p>
            <a:pPr>
              <a:lnSpc>
                <a:spcPct val="100000"/>
              </a:lnSpc>
              <a:spcBef>
                <a:spcPts val="600"/>
              </a:spcBef>
              <a:spcAft>
                <a:spcPts val="600"/>
              </a:spcAft>
              <a:buFont typeface="Wingdings" panose="05000000000000000000" pitchFamily="2" charset="2"/>
              <a:buChar char="§"/>
            </a:pPr>
            <a:r>
              <a:rPr lang="en-US" sz="2000" b="1" dirty="0">
                <a:latin typeface="Aptos" panose="020B0004020202020204" pitchFamily="34" charset="0"/>
              </a:rPr>
              <a:t>Economic Research Institute: 3.6% Average Annual increase</a:t>
            </a:r>
          </a:p>
          <a:p>
            <a:pPr>
              <a:lnSpc>
                <a:spcPct val="100000"/>
              </a:lnSpc>
              <a:spcBef>
                <a:spcPts val="600"/>
              </a:spcBef>
              <a:spcAft>
                <a:spcPts val="600"/>
              </a:spcAft>
              <a:buFont typeface="Wingdings" panose="05000000000000000000" pitchFamily="2" charset="2"/>
              <a:buChar char="§"/>
            </a:pPr>
            <a:r>
              <a:rPr lang="en-US" sz="2000" b="1" dirty="0">
                <a:latin typeface="Aptos" panose="020B0004020202020204" pitchFamily="34" charset="0"/>
              </a:rPr>
              <a:t>Salary. Com/Comp Analyst: 3.5% Average Annual increase </a:t>
            </a:r>
          </a:p>
        </p:txBody>
      </p:sp>
      <p:sp>
        <p:nvSpPr>
          <p:cNvPr id="15" name="Content Placeholder 14">
            <a:extLst>
              <a:ext uri="{FF2B5EF4-FFF2-40B4-BE49-F238E27FC236}">
                <a16:creationId xmlns:a16="http://schemas.microsoft.com/office/drawing/2014/main" id="{BD6FD37E-B738-96FA-FB57-1A370539F33C}"/>
              </a:ext>
            </a:extLst>
          </p:cNvPr>
          <p:cNvSpPr>
            <a:spLocks noGrp="1"/>
          </p:cNvSpPr>
          <p:nvPr>
            <p:ph sz="half" idx="2"/>
          </p:nvPr>
        </p:nvSpPr>
        <p:spPr>
          <a:xfrm>
            <a:off x="6575767" y="1825625"/>
            <a:ext cx="5181600" cy="4351338"/>
          </a:xfrm>
        </p:spPr>
        <p:txBody>
          <a:bodyPr>
            <a:normAutofit/>
          </a:bodyPr>
          <a:lstStyle/>
          <a:p>
            <a:pPr>
              <a:lnSpc>
                <a:spcPct val="100000"/>
              </a:lnSpc>
              <a:spcBef>
                <a:spcPts val="600"/>
              </a:spcBef>
              <a:spcAft>
                <a:spcPts val="600"/>
              </a:spcAft>
              <a:buFont typeface="Wingdings" panose="05000000000000000000" pitchFamily="2" charset="2"/>
              <a:buChar char="§"/>
            </a:pPr>
            <a:r>
              <a:rPr lang="en-US" sz="2000" b="1" dirty="0">
                <a:latin typeface="Aptos" panose="020B0004020202020204" pitchFamily="34" charset="0"/>
              </a:rPr>
              <a:t>Per WorldatWork, highest Budgeted Increases by industry:</a:t>
            </a:r>
          </a:p>
          <a:p>
            <a:pPr lvl="1">
              <a:lnSpc>
                <a:spcPct val="100000"/>
              </a:lnSpc>
              <a:spcBef>
                <a:spcPts val="600"/>
              </a:spcBef>
              <a:spcAft>
                <a:spcPts val="600"/>
              </a:spcAft>
              <a:buFont typeface="Courier New" panose="02070309020205020404" pitchFamily="49" charset="0"/>
              <a:buChar char="o"/>
            </a:pPr>
            <a:r>
              <a:rPr lang="en-US" sz="2000" b="1" dirty="0">
                <a:latin typeface="Aptos" panose="020B0004020202020204" pitchFamily="34" charset="0"/>
              </a:rPr>
              <a:t>Business Services:	4.0%</a:t>
            </a:r>
          </a:p>
          <a:p>
            <a:pPr lvl="1">
              <a:lnSpc>
                <a:spcPct val="100000"/>
              </a:lnSpc>
              <a:spcBef>
                <a:spcPts val="600"/>
              </a:spcBef>
              <a:spcAft>
                <a:spcPts val="600"/>
              </a:spcAft>
              <a:buFont typeface="Courier New" panose="02070309020205020404" pitchFamily="49" charset="0"/>
              <a:buChar char="o"/>
            </a:pPr>
            <a:r>
              <a:rPr lang="en-US" sz="2000" b="1" dirty="0">
                <a:latin typeface="Aptos" panose="020B0004020202020204" pitchFamily="34" charset="0"/>
              </a:rPr>
              <a:t>Engineering:		4.2%</a:t>
            </a:r>
          </a:p>
          <a:p>
            <a:pPr marL="457200" lvl="1" indent="0">
              <a:buNone/>
            </a:pPr>
            <a:endParaRPr lang="en-US" sz="2600" b="1" dirty="0"/>
          </a:p>
          <a:p>
            <a:pPr marL="457200" lvl="1" indent="0">
              <a:buNone/>
            </a:pPr>
            <a:endParaRPr lang="en-US" b="1" dirty="0"/>
          </a:p>
          <a:p>
            <a:pPr marL="457200" lvl="1" indent="0">
              <a:buNone/>
            </a:pPr>
            <a:endParaRPr lang="en-US" b="1" dirty="0"/>
          </a:p>
        </p:txBody>
      </p:sp>
      <p:grpSp>
        <p:nvGrpSpPr>
          <p:cNvPr id="6" name="Group 5">
            <a:extLst>
              <a:ext uri="{FF2B5EF4-FFF2-40B4-BE49-F238E27FC236}">
                <a16:creationId xmlns:a16="http://schemas.microsoft.com/office/drawing/2014/main" id="{DCCBDF20-59B4-CD55-B42F-5F8566D499EA}"/>
              </a:ext>
            </a:extLst>
          </p:cNvPr>
          <p:cNvGrpSpPr/>
          <p:nvPr/>
        </p:nvGrpSpPr>
        <p:grpSpPr>
          <a:xfrm rot="10800000">
            <a:off x="8834650" y="4824485"/>
            <a:ext cx="3357350" cy="2033515"/>
            <a:chOff x="-1" y="1"/>
            <a:chExt cx="6334302" cy="3208715"/>
          </a:xfrm>
        </p:grpSpPr>
        <p:sp>
          <p:nvSpPr>
            <p:cNvPr id="7" name="Right Triangle 6">
              <a:extLst>
                <a:ext uri="{FF2B5EF4-FFF2-40B4-BE49-F238E27FC236}">
                  <a16:creationId xmlns:a16="http://schemas.microsoft.com/office/drawing/2014/main" id="{6C247797-5A84-86DE-68B7-DACC66AC880F}"/>
                </a:ext>
              </a:extLst>
            </p:cNvPr>
            <p:cNvSpPr/>
            <p:nvPr/>
          </p:nvSpPr>
          <p:spPr>
            <a:xfrm rot="5400000">
              <a:off x="1562792" y="-1562792"/>
              <a:ext cx="3208715" cy="6334302"/>
            </a:xfrm>
            <a:prstGeom prst="rtTriangle">
              <a:avLst/>
            </a:prstGeom>
            <a:solidFill>
              <a:srgbClr val="C20F2F"/>
            </a:solidFill>
            <a:ln>
              <a:noFill/>
            </a:ln>
            <a:effectLst>
              <a:outerShdw blurRad="304800" dist="50800" sx="103000" sy="103000" algn="tl" rotWithShape="0">
                <a:prstClr val="black">
                  <a:alpha val="3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631338B7-D77B-07B2-ED17-76B3037D090B}"/>
                </a:ext>
              </a:extLst>
            </p:cNvPr>
            <p:cNvSpPr/>
            <p:nvPr/>
          </p:nvSpPr>
          <p:spPr>
            <a:xfrm rot="5400000">
              <a:off x="1576054" y="-1576054"/>
              <a:ext cx="1929740" cy="5081849"/>
            </a:xfrm>
            <a:prstGeom prst="rtTriangle">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descr="A logo for a company&#10;&#10;AI-generated content may be incorrect.">
            <a:extLst>
              <a:ext uri="{FF2B5EF4-FFF2-40B4-BE49-F238E27FC236}">
                <a16:creationId xmlns:a16="http://schemas.microsoft.com/office/drawing/2014/main" id="{B23FD309-8C5E-34BE-3574-C6CC152544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778" y="5984804"/>
            <a:ext cx="565043" cy="6575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93309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D3B5B8-55F8-749E-1AB2-B0947CDAF088}"/>
            </a:ext>
          </a:extLst>
        </p:cNvPr>
        <p:cNvGrpSpPr/>
        <p:nvPr/>
      </p:nvGrpSpPr>
      <p:grpSpPr>
        <a:xfrm>
          <a:off x="0" y="0"/>
          <a:ext cx="0" cy="0"/>
          <a:chOff x="0" y="0"/>
          <a:chExt cx="0" cy="0"/>
        </a:xfrm>
      </p:grpSpPr>
      <p:sp>
        <p:nvSpPr>
          <p:cNvPr id="21" name="Half Frame 20">
            <a:extLst>
              <a:ext uri="{FF2B5EF4-FFF2-40B4-BE49-F238E27FC236}">
                <a16:creationId xmlns:a16="http://schemas.microsoft.com/office/drawing/2014/main" id="{5D001EFC-38C0-F644-F397-2393D61A3E71}"/>
              </a:ext>
            </a:extLst>
          </p:cNvPr>
          <p:cNvSpPr/>
          <p:nvPr/>
        </p:nvSpPr>
        <p:spPr>
          <a:xfrm rot="5400000">
            <a:off x="8849274" y="1795854"/>
            <a:ext cx="4697004" cy="1533388"/>
          </a:xfrm>
          <a:prstGeom prst="halfFrame">
            <a:avLst>
              <a:gd name="adj1" fmla="val 1075"/>
              <a:gd name="adj2" fmla="val 905"/>
            </a:avLst>
          </a:prstGeom>
          <a:solidFill>
            <a:srgbClr val="C9082A"/>
          </a:solidFill>
          <a:ln>
            <a:solidFill>
              <a:srgbClr val="C908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 name="Group 6">
            <a:extLst>
              <a:ext uri="{FF2B5EF4-FFF2-40B4-BE49-F238E27FC236}">
                <a16:creationId xmlns:a16="http://schemas.microsoft.com/office/drawing/2014/main" id="{9B9473F8-53F9-22A0-4053-198EDDC7EF25}"/>
              </a:ext>
            </a:extLst>
          </p:cNvPr>
          <p:cNvGrpSpPr/>
          <p:nvPr/>
        </p:nvGrpSpPr>
        <p:grpSpPr>
          <a:xfrm>
            <a:off x="155173" y="2928134"/>
            <a:ext cx="1717963" cy="3780343"/>
            <a:chOff x="155173" y="2928134"/>
            <a:chExt cx="1717963" cy="3780343"/>
          </a:xfrm>
        </p:grpSpPr>
        <p:sp>
          <p:nvSpPr>
            <p:cNvPr id="15" name="Half Frame 14">
              <a:extLst>
                <a:ext uri="{FF2B5EF4-FFF2-40B4-BE49-F238E27FC236}">
                  <a16:creationId xmlns:a16="http://schemas.microsoft.com/office/drawing/2014/main" id="{D1617498-56AF-BC34-F7FC-3A0E12E90208}"/>
                </a:ext>
              </a:extLst>
            </p:cNvPr>
            <p:cNvSpPr/>
            <p:nvPr/>
          </p:nvSpPr>
          <p:spPr>
            <a:xfrm rot="16200000">
              <a:off x="-876016" y="3959324"/>
              <a:ext cx="3780342" cy="1717963"/>
            </a:xfrm>
            <a:prstGeom prst="halfFrame">
              <a:avLst>
                <a:gd name="adj1" fmla="val 1075"/>
                <a:gd name="adj2" fmla="val 905"/>
              </a:avLst>
            </a:prstGeom>
            <a:solidFill>
              <a:srgbClr val="A70D2A"/>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Half Frame 18">
              <a:extLst>
                <a:ext uri="{FF2B5EF4-FFF2-40B4-BE49-F238E27FC236}">
                  <a16:creationId xmlns:a16="http://schemas.microsoft.com/office/drawing/2014/main" id="{7BE91961-E7DA-3249-3172-AE98C54A0854}"/>
                </a:ext>
              </a:extLst>
            </p:cNvPr>
            <p:cNvSpPr/>
            <p:nvPr/>
          </p:nvSpPr>
          <p:spPr>
            <a:xfrm rot="16200000">
              <a:off x="-862831" y="4018496"/>
              <a:ext cx="3714111" cy="1533388"/>
            </a:xfrm>
            <a:prstGeom prst="halfFrame">
              <a:avLst>
                <a:gd name="adj1" fmla="val 1075"/>
                <a:gd name="adj2" fmla="val 905"/>
              </a:avLst>
            </a:prstGeom>
            <a:solidFill>
              <a:srgbClr val="C9082A"/>
            </a:solidFill>
            <a:ln>
              <a:solidFill>
                <a:srgbClr val="C908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8" name="Half Frame 17">
            <a:extLst>
              <a:ext uri="{FF2B5EF4-FFF2-40B4-BE49-F238E27FC236}">
                <a16:creationId xmlns:a16="http://schemas.microsoft.com/office/drawing/2014/main" id="{2F807F37-008D-863C-3033-F4C1A20889B5}"/>
              </a:ext>
            </a:extLst>
          </p:cNvPr>
          <p:cNvSpPr/>
          <p:nvPr/>
        </p:nvSpPr>
        <p:spPr>
          <a:xfrm rot="5400000">
            <a:off x="8874534" y="1598047"/>
            <a:ext cx="4608853" cy="1715730"/>
          </a:xfrm>
          <a:prstGeom prst="halfFrame">
            <a:avLst>
              <a:gd name="adj1" fmla="val 1075"/>
              <a:gd name="adj2" fmla="val 905"/>
            </a:avLst>
          </a:prstGeom>
          <a:solidFill>
            <a:srgbClr val="A70D2A"/>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E84602D3-2D05-1972-DF8B-88EFB73E64D9}"/>
              </a:ext>
            </a:extLst>
          </p:cNvPr>
          <p:cNvSpPr>
            <a:spLocks noGrp="1"/>
          </p:cNvSpPr>
          <p:nvPr>
            <p:ph type="ctrTitle"/>
          </p:nvPr>
        </p:nvSpPr>
        <p:spPr>
          <a:xfrm>
            <a:off x="1525116" y="2812041"/>
            <a:ext cx="9144000" cy="1138065"/>
          </a:xfrm>
        </p:spPr>
        <p:txBody>
          <a:bodyPr>
            <a:normAutofit/>
          </a:bodyPr>
          <a:lstStyle/>
          <a:p>
            <a:r>
              <a:rPr lang="en-US" sz="7000" dirty="0">
                <a:solidFill>
                  <a:srgbClr val="C00000"/>
                </a:solidFill>
                <a:latin typeface="Aptos" panose="020B0004020202020204" pitchFamily="34" charset="0"/>
              </a:rPr>
              <a:t>Discussion</a:t>
            </a:r>
            <a:endParaRPr lang="en-US" sz="7000" dirty="0">
              <a:solidFill>
                <a:srgbClr val="C00000"/>
              </a:solidFill>
              <a:latin typeface="Aptos" panose="020B0004020202020204" pitchFamily="34" charset="0"/>
              <a:ea typeface="Gulim" panose="020B0503020000020004" pitchFamily="34" charset="-127"/>
              <a:cs typeface="Arial" panose="020B0604020202020204" pitchFamily="34" charset="0"/>
            </a:endParaRPr>
          </a:p>
        </p:txBody>
      </p:sp>
      <p:pic>
        <p:nvPicPr>
          <p:cNvPr id="8" name="Picture 7" descr="A red and black logo&#10;&#10;Description automatically generated">
            <a:extLst>
              <a:ext uri="{FF2B5EF4-FFF2-40B4-BE49-F238E27FC236}">
                <a16:creationId xmlns:a16="http://schemas.microsoft.com/office/drawing/2014/main" id="{CFFBE3D0-A340-811F-2424-4930E7846E9E}"/>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9102" r="1338"/>
          <a:stretch/>
        </p:blipFill>
        <p:spPr>
          <a:xfrm>
            <a:off x="9951868" y="371575"/>
            <a:ext cx="1888798" cy="544559"/>
          </a:xfrm>
          <a:prstGeom prst="rect">
            <a:avLst/>
          </a:prstGeom>
        </p:spPr>
      </p:pic>
      <p:grpSp>
        <p:nvGrpSpPr>
          <p:cNvPr id="4" name="Group 3">
            <a:extLst>
              <a:ext uri="{FF2B5EF4-FFF2-40B4-BE49-F238E27FC236}">
                <a16:creationId xmlns:a16="http://schemas.microsoft.com/office/drawing/2014/main" id="{AD15F790-D042-E8CC-AD12-F9CED7D62F0B}"/>
              </a:ext>
            </a:extLst>
          </p:cNvPr>
          <p:cNvGrpSpPr/>
          <p:nvPr/>
        </p:nvGrpSpPr>
        <p:grpSpPr>
          <a:xfrm>
            <a:off x="-1" y="1"/>
            <a:ext cx="6334302" cy="3208715"/>
            <a:chOff x="-1" y="1"/>
            <a:chExt cx="6334302" cy="3208715"/>
          </a:xfrm>
        </p:grpSpPr>
        <p:sp>
          <p:nvSpPr>
            <p:cNvPr id="6" name="Right Triangle 5">
              <a:extLst>
                <a:ext uri="{FF2B5EF4-FFF2-40B4-BE49-F238E27FC236}">
                  <a16:creationId xmlns:a16="http://schemas.microsoft.com/office/drawing/2014/main" id="{F93F564A-9540-AB4B-CAE3-346D24D7C5C7}"/>
                </a:ext>
              </a:extLst>
            </p:cNvPr>
            <p:cNvSpPr/>
            <p:nvPr/>
          </p:nvSpPr>
          <p:spPr>
            <a:xfrm rot="5400000">
              <a:off x="1562792" y="-1562792"/>
              <a:ext cx="3208715" cy="6334302"/>
            </a:xfrm>
            <a:prstGeom prst="rtTriangle">
              <a:avLst/>
            </a:prstGeom>
            <a:solidFill>
              <a:srgbClr val="C20F2F"/>
            </a:solidFill>
            <a:ln>
              <a:noFill/>
            </a:ln>
            <a:effectLst>
              <a:outerShdw blurRad="304800" dist="50800" sx="103000" sy="103000" algn="tl" rotWithShape="0">
                <a:prstClr val="black">
                  <a:alpha val="3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Triangle 11">
              <a:extLst>
                <a:ext uri="{FF2B5EF4-FFF2-40B4-BE49-F238E27FC236}">
                  <a16:creationId xmlns:a16="http://schemas.microsoft.com/office/drawing/2014/main" id="{EF5C0EDD-289B-3230-0158-22D7118CAD65}"/>
                </a:ext>
              </a:extLst>
            </p:cNvPr>
            <p:cNvSpPr/>
            <p:nvPr/>
          </p:nvSpPr>
          <p:spPr>
            <a:xfrm rot="5400000">
              <a:off x="1576054" y="-1576054"/>
              <a:ext cx="1929740" cy="5081849"/>
            </a:xfrm>
            <a:prstGeom prst="rtTriangle">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a:extLst>
              <a:ext uri="{FF2B5EF4-FFF2-40B4-BE49-F238E27FC236}">
                <a16:creationId xmlns:a16="http://schemas.microsoft.com/office/drawing/2014/main" id="{78C477D5-DDB6-0E06-512F-C233EBBB2954}"/>
              </a:ext>
            </a:extLst>
          </p:cNvPr>
          <p:cNvGrpSpPr/>
          <p:nvPr/>
        </p:nvGrpSpPr>
        <p:grpSpPr>
          <a:xfrm>
            <a:off x="8063347" y="4550419"/>
            <a:ext cx="4128654" cy="2307581"/>
            <a:chOff x="8063347" y="4550419"/>
            <a:chExt cx="4128654" cy="2307581"/>
          </a:xfrm>
        </p:grpSpPr>
        <p:sp>
          <p:nvSpPr>
            <p:cNvPr id="9" name="Right Triangle 8">
              <a:extLst>
                <a:ext uri="{FF2B5EF4-FFF2-40B4-BE49-F238E27FC236}">
                  <a16:creationId xmlns:a16="http://schemas.microsoft.com/office/drawing/2014/main" id="{9FD9B4D9-BEDC-2B8B-478F-01073CD3009A}"/>
                </a:ext>
              </a:extLst>
            </p:cNvPr>
            <p:cNvSpPr/>
            <p:nvPr/>
          </p:nvSpPr>
          <p:spPr>
            <a:xfrm rot="16200000">
              <a:off x="8973884" y="3639882"/>
              <a:ext cx="2307579" cy="4128654"/>
            </a:xfrm>
            <a:prstGeom prst="rtTriangle">
              <a:avLst/>
            </a:prstGeom>
            <a:solidFill>
              <a:srgbClr val="C20F2F"/>
            </a:solidFill>
            <a:ln>
              <a:noFill/>
            </a:ln>
            <a:effectLst>
              <a:outerShdw blurRad="266700" dist="38100" dir="6780000" sx="103000" sy="103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Triangle 13">
              <a:extLst>
                <a:ext uri="{FF2B5EF4-FFF2-40B4-BE49-F238E27FC236}">
                  <a16:creationId xmlns:a16="http://schemas.microsoft.com/office/drawing/2014/main" id="{5E15E7A4-97C8-0A86-466B-5C5D0A5822DB}"/>
                </a:ext>
              </a:extLst>
            </p:cNvPr>
            <p:cNvSpPr/>
            <p:nvPr/>
          </p:nvSpPr>
          <p:spPr>
            <a:xfrm rot="16200000">
              <a:off x="9843654" y="4509652"/>
              <a:ext cx="1393770" cy="3302925"/>
            </a:xfrm>
            <a:prstGeom prst="rtTriangle">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descr="A logo for a company&#10;&#10;AI-generated content may be incorrect.">
            <a:extLst>
              <a:ext uri="{FF2B5EF4-FFF2-40B4-BE49-F238E27FC236}">
                <a16:creationId xmlns:a16="http://schemas.microsoft.com/office/drawing/2014/main" id="{FEE7F737-F352-A4E7-9E62-276C9A5F59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112" y="5755245"/>
            <a:ext cx="565043" cy="6575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58534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close-up of a magnifying glass&#10;&#10;AI-generated content may be incorrect.">
            <a:extLst>
              <a:ext uri="{FF2B5EF4-FFF2-40B4-BE49-F238E27FC236}">
                <a16:creationId xmlns:a16="http://schemas.microsoft.com/office/drawing/2014/main" id="{47905548-DA97-58E2-DF81-0C243F37FE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33" y="1174797"/>
            <a:ext cx="3537446" cy="5306169"/>
          </a:xfrm>
          <a:prstGeom prst="rect">
            <a:avLst/>
          </a:prstGeom>
        </p:spPr>
      </p:pic>
      <p:cxnSp>
        <p:nvCxnSpPr>
          <p:cNvPr id="28" name="Straight Connector 27">
            <a:extLst>
              <a:ext uri="{FF2B5EF4-FFF2-40B4-BE49-F238E27FC236}">
                <a16:creationId xmlns:a16="http://schemas.microsoft.com/office/drawing/2014/main" id="{B069EDB9-ECE7-0ACE-8A0B-605FFE05CC51}"/>
              </a:ext>
            </a:extLst>
          </p:cNvPr>
          <p:cNvCxnSpPr>
            <a:cxnSpLocks/>
          </p:cNvCxnSpPr>
          <p:nvPr/>
        </p:nvCxnSpPr>
        <p:spPr>
          <a:xfrm>
            <a:off x="3336237" y="6633092"/>
            <a:ext cx="70713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827E61-CD9F-5E91-1A26-5AF66294E7EB}"/>
              </a:ext>
            </a:extLst>
          </p:cNvPr>
          <p:cNvCxnSpPr>
            <a:cxnSpLocks/>
          </p:cNvCxnSpPr>
          <p:nvPr/>
        </p:nvCxnSpPr>
        <p:spPr>
          <a:xfrm flipV="1">
            <a:off x="3561579" y="6705880"/>
            <a:ext cx="7272451" cy="4094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C4A4FA0F-FAFD-EA2B-6A65-94E1CF6200DA}"/>
              </a:ext>
            </a:extLst>
          </p:cNvPr>
          <p:cNvSpPr/>
          <p:nvPr/>
        </p:nvSpPr>
        <p:spPr>
          <a:xfrm>
            <a:off x="3631499" y="18319"/>
            <a:ext cx="583674" cy="6858000"/>
          </a:xfrm>
          <a:prstGeom prst="rect">
            <a:avLst/>
          </a:prstGeom>
          <a:solidFill>
            <a:schemeClr val="tx1"/>
          </a:solidFill>
          <a:ln>
            <a:solidFill>
              <a:schemeClr val="tx1"/>
            </a:solidFill>
          </a:ln>
          <a:effectLst>
            <a:outerShdw blurRad="228600" dist="1524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9082A"/>
              </a:solidFill>
            </a:endParaRPr>
          </a:p>
        </p:txBody>
      </p:sp>
      <p:sp>
        <p:nvSpPr>
          <p:cNvPr id="7" name="Rectangle 6">
            <a:extLst>
              <a:ext uri="{FF2B5EF4-FFF2-40B4-BE49-F238E27FC236}">
                <a16:creationId xmlns:a16="http://schemas.microsoft.com/office/drawing/2014/main" id="{D5795906-9716-BC1B-5AC7-AD5FC2BB33A4}"/>
              </a:ext>
            </a:extLst>
          </p:cNvPr>
          <p:cNvSpPr/>
          <p:nvPr/>
        </p:nvSpPr>
        <p:spPr>
          <a:xfrm>
            <a:off x="3315954" y="-18289"/>
            <a:ext cx="688115" cy="6894608"/>
          </a:xfrm>
          <a:prstGeom prst="rect">
            <a:avLst/>
          </a:prstGeom>
          <a:solidFill>
            <a:srgbClr val="C908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9082A"/>
              </a:solidFill>
            </a:endParaRPr>
          </a:p>
        </p:txBody>
      </p:sp>
      <p:sp>
        <p:nvSpPr>
          <p:cNvPr id="2" name="Title 1">
            <a:extLst>
              <a:ext uri="{FF2B5EF4-FFF2-40B4-BE49-F238E27FC236}">
                <a16:creationId xmlns:a16="http://schemas.microsoft.com/office/drawing/2014/main" id="{BC9E70B6-DDA8-98BB-2395-0CCC7FC9B512}"/>
              </a:ext>
            </a:extLst>
          </p:cNvPr>
          <p:cNvSpPr>
            <a:spLocks noGrp="1"/>
          </p:cNvSpPr>
          <p:nvPr>
            <p:ph type="title"/>
          </p:nvPr>
        </p:nvSpPr>
        <p:spPr>
          <a:xfrm>
            <a:off x="4412038" y="2518984"/>
            <a:ext cx="7539235" cy="1595119"/>
          </a:xfrm>
        </p:spPr>
        <p:txBody>
          <a:bodyPr>
            <a:noAutofit/>
          </a:bodyPr>
          <a:lstStyle/>
          <a:p>
            <a:pPr algn="ctr"/>
            <a:r>
              <a:rPr lang="en-US" sz="5000" dirty="0">
                <a:solidFill>
                  <a:srgbClr val="C00000"/>
                </a:solidFill>
                <a:latin typeface="Aptos" panose="020B0004020202020204" pitchFamily="34" charset="0"/>
              </a:rPr>
              <a:t>Six Compensation Checklist for Your Use to Audit Current Programs </a:t>
            </a:r>
            <a:br>
              <a:rPr lang="en-US" sz="6000" dirty="0">
                <a:solidFill>
                  <a:srgbClr val="C00000"/>
                </a:solidFill>
                <a:latin typeface="Aptos" panose="020B0004020202020204" pitchFamily="34" charset="0"/>
              </a:rPr>
            </a:br>
            <a:r>
              <a:rPr lang="en-US" sz="6000" dirty="0">
                <a:latin typeface="Aptos" panose="020B0004020202020204" pitchFamily="34" charset="0"/>
              </a:rPr>
              <a:t> </a:t>
            </a:r>
            <a:r>
              <a:rPr lang="en-US" sz="2000" dirty="0">
                <a:latin typeface="Aptos" panose="020B0004020202020204" pitchFamily="34" charset="0"/>
              </a:rPr>
              <a:t>See Excel File Provide</a:t>
            </a:r>
          </a:p>
        </p:txBody>
      </p:sp>
      <p:pic>
        <p:nvPicPr>
          <p:cNvPr id="22" name="Picture 21" descr="A logo for a company&#10;&#10;AI-generated content may be incorrect.">
            <a:extLst>
              <a:ext uri="{FF2B5EF4-FFF2-40B4-BE49-F238E27FC236}">
                <a16:creationId xmlns:a16="http://schemas.microsoft.com/office/drawing/2014/main" id="{40A78277-D192-F058-CAD1-F14F117248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86230" y="5975527"/>
            <a:ext cx="565043" cy="6575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76606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44867-DAA1-F38F-E3CF-845E7B536413}"/>
            </a:ext>
          </a:extLst>
        </p:cNvPr>
        <p:cNvGrpSpPr/>
        <p:nvPr/>
      </p:nvGrpSpPr>
      <p:grpSpPr>
        <a:xfrm>
          <a:off x="0" y="0"/>
          <a:ext cx="0" cy="0"/>
          <a:chOff x="0" y="0"/>
          <a:chExt cx="0" cy="0"/>
        </a:xfrm>
      </p:grpSpPr>
      <p:pic>
        <p:nvPicPr>
          <p:cNvPr id="6" name="Picture 5" descr="A hand holding a pen and writing on a checklist&#10;&#10;AI-generated content may be incorrect.">
            <a:extLst>
              <a:ext uri="{FF2B5EF4-FFF2-40B4-BE49-F238E27FC236}">
                <a16:creationId xmlns:a16="http://schemas.microsoft.com/office/drawing/2014/main" id="{B04229F6-AF97-BB9A-7CEC-168CEDB735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7482" y="13658"/>
            <a:ext cx="4370595" cy="6858000"/>
          </a:xfrm>
          <a:prstGeom prst="rect">
            <a:avLst/>
          </a:prstGeom>
        </p:spPr>
      </p:pic>
      <p:cxnSp>
        <p:nvCxnSpPr>
          <p:cNvPr id="28" name="Straight Connector 27">
            <a:extLst>
              <a:ext uri="{FF2B5EF4-FFF2-40B4-BE49-F238E27FC236}">
                <a16:creationId xmlns:a16="http://schemas.microsoft.com/office/drawing/2014/main" id="{54A36874-0964-BE62-240C-3500FD325AB9}"/>
              </a:ext>
            </a:extLst>
          </p:cNvPr>
          <p:cNvCxnSpPr>
            <a:cxnSpLocks/>
          </p:cNvCxnSpPr>
          <p:nvPr/>
        </p:nvCxnSpPr>
        <p:spPr>
          <a:xfrm>
            <a:off x="2888805" y="6661535"/>
            <a:ext cx="43851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F263A6C-1DE5-F2D9-C66D-A4EC66CD6A8E}"/>
              </a:ext>
            </a:extLst>
          </p:cNvPr>
          <p:cNvCxnSpPr>
            <a:cxnSpLocks/>
          </p:cNvCxnSpPr>
          <p:nvPr/>
        </p:nvCxnSpPr>
        <p:spPr>
          <a:xfrm>
            <a:off x="2326382" y="6748963"/>
            <a:ext cx="486506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0C4ED1D2-0723-535F-E23B-8B97B5831388}"/>
              </a:ext>
            </a:extLst>
          </p:cNvPr>
          <p:cNvSpPr/>
          <p:nvPr/>
        </p:nvSpPr>
        <p:spPr>
          <a:xfrm flipH="1">
            <a:off x="7106815" y="13658"/>
            <a:ext cx="583674" cy="6837502"/>
          </a:xfrm>
          <a:prstGeom prst="rect">
            <a:avLst/>
          </a:prstGeom>
          <a:solidFill>
            <a:schemeClr val="tx1"/>
          </a:solidFill>
          <a:ln>
            <a:solidFill>
              <a:schemeClr val="tx1"/>
            </a:solidFill>
          </a:ln>
          <a:effectLst>
            <a:outerShdw blurRad="228600" dist="1524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9082A"/>
              </a:solidFill>
            </a:endParaRPr>
          </a:p>
        </p:txBody>
      </p:sp>
      <p:sp>
        <p:nvSpPr>
          <p:cNvPr id="7" name="Rectangle 6">
            <a:extLst>
              <a:ext uri="{FF2B5EF4-FFF2-40B4-BE49-F238E27FC236}">
                <a16:creationId xmlns:a16="http://schemas.microsoft.com/office/drawing/2014/main" id="{714D5136-BEFC-E674-8D92-B7BE60B30597}"/>
              </a:ext>
            </a:extLst>
          </p:cNvPr>
          <p:cNvSpPr/>
          <p:nvPr/>
        </p:nvSpPr>
        <p:spPr>
          <a:xfrm flipH="1">
            <a:off x="7273977" y="6841"/>
            <a:ext cx="761971" cy="6858000"/>
          </a:xfrm>
          <a:prstGeom prst="rect">
            <a:avLst/>
          </a:prstGeom>
          <a:solidFill>
            <a:srgbClr val="C908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9082A"/>
              </a:solidFill>
            </a:endParaRPr>
          </a:p>
        </p:txBody>
      </p:sp>
      <p:sp>
        <p:nvSpPr>
          <p:cNvPr id="2" name="Title 1">
            <a:extLst>
              <a:ext uri="{FF2B5EF4-FFF2-40B4-BE49-F238E27FC236}">
                <a16:creationId xmlns:a16="http://schemas.microsoft.com/office/drawing/2014/main" id="{CF41D267-9A13-4DFE-480F-C886F1080295}"/>
              </a:ext>
            </a:extLst>
          </p:cNvPr>
          <p:cNvSpPr>
            <a:spLocks noGrp="1"/>
          </p:cNvSpPr>
          <p:nvPr>
            <p:ph type="title"/>
          </p:nvPr>
        </p:nvSpPr>
        <p:spPr>
          <a:xfrm>
            <a:off x="531444" y="498864"/>
            <a:ext cx="5800367" cy="1595119"/>
          </a:xfrm>
        </p:spPr>
        <p:txBody>
          <a:bodyPr>
            <a:noAutofit/>
          </a:bodyPr>
          <a:lstStyle/>
          <a:p>
            <a:pPr algn="ctr"/>
            <a:r>
              <a:rPr lang="en-US" sz="6000" dirty="0">
                <a:solidFill>
                  <a:srgbClr val="C00000"/>
                </a:solidFill>
                <a:latin typeface="Aptos" panose="020B0004020202020204" pitchFamily="34" charset="0"/>
              </a:rPr>
              <a:t>Check List Provided</a:t>
            </a:r>
            <a:endParaRPr lang="en-US" sz="4800" dirty="0">
              <a:solidFill>
                <a:srgbClr val="C00000"/>
              </a:solidFill>
              <a:latin typeface="Aptos" panose="020B0004020202020204" pitchFamily="34" charset="0"/>
            </a:endParaRPr>
          </a:p>
        </p:txBody>
      </p:sp>
      <p:sp>
        <p:nvSpPr>
          <p:cNvPr id="5" name="TextBox 4">
            <a:extLst>
              <a:ext uri="{FF2B5EF4-FFF2-40B4-BE49-F238E27FC236}">
                <a16:creationId xmlns:a16="http://schemas.microsoft.com/office/drawing/2014/main" id="{ED63DBDD-6443-844B-61D6-42591312FCAA}"/>
              </a:ext>
            </a:extLst>
          </p:cNvPr>
          <p:cNvSpPr txBox="1"/>
          <p:nvPr/>
        </p:nvSpPr>
        <p:spPr>
          <a:xfrm>
            <a:off x="802817" y="2490788"/>
            <a:ext cx="5855606" cy="3139321"/>
          </a:xfrm>
          <a:prstGeom prst="rect">
            <a:avLst/>
          </a:prstGeom>
          <a:noFill/>
        </p:spPr>
        <p:txBody>
          <a:bodyPr wrap="square">
            <a:spAutoFit/>
          </a:bodyPr>
          <a:lstStyle/>
          <a:p>
            <a:pPr marL="342900" indent="-342900">
              <a:spcBef>
                <a:spcPts val="600"/>
              </a:spcBef>
              <a:buFont typeface="Wingdings" panose="05000000000000000000" pitchFamily="2" charset="2"/>
              <a:buChar char="§"/>
            </a:pPr>
            <a:r>
              <a:rPr lang="en-US" sz="2400" dirty="0">
                <a:latin typeface="Aptos" panose="020B0004020202020204" pitchFamily="34" charset="0"/>
              </a:rPr>
              <a:t>Compensation Program Audit Checklist</a:t>
            </a:r>
          </a:p>
          <a:p>
            <a:pPr marL="342900" indent="-342900">
              <a:spcBef>
                <a:spcPts val="600"/>
              </a:spcBef>
              <a:buFont typeface="Wingdings" panose="05000000000000000000" pitchFamily="2" charset="2"/>
              <a:buChar char="§"/>
            </a:pPr>
            <a:r>
              <a:rPr lang="en-US" sz="2400" dirty="0">
                <a:latin typeface="Aptos" panose="020B0004020202020204" pitchFamily="34" charset="0"/>
              </a:rPr>
              <a:t>Pay Equity Audit Checklist</a:t>
            </a:r>
          </a:p>
          <a:p>
            <a:pPr marL="342900" indent="-342900">
              <a:spcBef>
                <a:spcPts val="600"/>
              </a:spcBef>
              <a:buFont typeface="Wingdings" panose="05000000000000000000" pitchFamily="2" charset="2"/>
              <a:buChar char="§"/>
            </a:pPr>
            <a:r>
              <a:rPr lang="en-US" sz="2400" dirty="0">
                <a:latin typeface="Aptos" panose="020B0004020202020204" pitchFamily="34" charset="0"/>
              </a:rPr>
              <a:t>Salary Benchmarking Checklist</a:t>
            </a:r>
          </a:p>
          <a:p>
            <a:pPr marL="342900" indent="-342900">
              <a:spcBef>
                <a:spcPts val="600"/>
              </a:spcBef>
              <a:buFont typeface="Wingdings" panose="05000000000000000000" pitchFamily="2" charset="2"/>
              <a:buChar char="§"/>
            </a:pPr>
            <a:r>
              <a:rPr lang="en-US" sz="2400" dirty="0">
                <a:latin typeface="Aptos" panose="020B0004020202020204" pitchFamily="34" charset="0"/>
              </a:rPr>
              <a:t>Pay Transparency Checklist</a:t>
            </a:r>
          </a:p>
          <a:p>
            <a:pPr marL="342900" indent="-342900">
              <a:spcBef>
                <a:spcPts val="600"/>
              </a:spcBef>
              <a:buFont typeface="Wingdings" panose="05000000000000000000" pitchFamily="2" charset="2"/>
              <a:buChar char="§"/>
            </a:pPr>
            <a:r>
              <a:rPr lang="en-US" sz="2400" dirty="0">
                <a:latin typeface="Aptos" panose="020B0004020202020204" pitchFamily="34" charset="0"/>
              </a:rPr>
              <a:t>Performance Review Audit Checklist</a:t>
            </a:r>
          </a:p>
          <a:p>
            <a:pPr marL="342900" indent="-342900">
              <a:spcBef>
                <a:spcPts val="600"/>
              </a:spcBef>
              <a:buFont typeface="Wingdings" panose="05000000000000000000" pitchFamily="2" charset="2"/>
              <a:buChar char="§"/>
            </a:pPr>
            <a:r>
              <a:rPr lang="en-US" sz="2400" dirty="0">
                <a:latin typeface="Aptos" panose="020B0004020202020204" pitchFamily="34" charset="0"/>
              </a:rPr>
              <a:t>Learning &amp; Development Audit Checklist</a:t>
            </a:r>
          </a:p>
          <a:p>
            <a:pPr marL="342900" indent="-342900">
              <a:spcBef>
                <a:spcPts val="600"/>
              </a:spcBef>
              <a:buFont typeface="Wingdings" panose="05000000000000000000" pitchFamily="2" charset="2"/>
              <a:buChar char="§"/>
            </a:pPr>
            <a:r>
              <a:rPr lang="en-US" sz="2400" dirty="0">
                <a:latin typeface="Aptos" panose="020B0004020202020204" pitchFamily="34" charset="0"/>
              </a:rPr>
              <a:t>Career Progression Program Checklist</a:t>
            </a:r>
          </a:p>
        </p:txBody>
      </p:sp>
      <p:pic>
        <p:nvPicPr>
          <p:cNvPr id="9" name="Picture 8" descr="A logo for a company&#10;&#10;AI-generated content may be incorrect.">
            <a:extLst>
              <a:ext uri="{FF2B5EF4-FFF2-40B4-BE49-F238E27FC236}">
                <a16:creationId xmlns:a16="http://schemas.microsoft.com/office/drawing/2014/main" id="{2C53AC4D-FE93-4578-146D-594B344C5A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774" y="5937092"/>
            <a:ext cx="565043" cy="6575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02220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2634A-2728-C9E1-D84E-117ACF4121C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FE4D6EA-4032-5720-729F-76A7C530CC53}"/>
              </a:ext>
            </a:extLst>
          </p:cNvPr>
          <p:cNvSpPr/>
          <p:nvPr/>
        </p:nvSpPr>
        <p:spPr>
          <a:xfrm>
            <a:off x="0" y="4851780"/>
            <a:ext cx="12192000" cy="2033516"/>
          </a:xfrm>
          <a:prstGeom prst="rect">
            <a:avLst/>
          </a:prstGeom>
          <a:solidFill>
            <a:srgbClr val="B408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descr="Receiver with solid fill">
            <a:extLst>
              <a:ext uri="{FF2B5EF4-FFF2-40B4-BE49-F238E27FC236}">
                <a16:creationId xmlns:a16="http://schemas.microsoft.com/office/drawing/2014/main" id="{824F10C5-45C8-E366-A9ED-F0AEB95F14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2878" y="5267631"/>
            <a:ext cx="827394" cy="827394"/>
          </a:xfrm>
          <a:prstGeom prst="rect">
            <a:avLst/>
          </a:prstGeom>
        </p:spPr>
      </p:pic>
      <p:pic>
        <p:nvPicPr>
          <p:cNvPr id="8" name="Picture 7" descr="Icon&#10;&#10;Description automatically generated">
            <a:extLst>
              <a:ext uri="{FF2B5EF4-FFF2-40B4-BE49-F238E27FC236}">
                <a16:creationId xmlns:a16="http://schemas.microsoft.com/office/drawing/2014/main" id="{0F933F3B-58F1-2A2F-A9C7-92CED94734E2}"/>
              </a:ext>
            </a:extLst>
          </p:cNvPr>
          <p:cNvPicPr>
            <a:picLocks noChangeAspect="1"/>
          </p:cNvPicPr>
          <p:nvPr/>
        </p:nvPicPr>
        <p:blipFill rotWithShape="1">
          <a:blip r:embed="rId5">
            <a:grayscl/>
            <a:extLst>
              <a:ext uri="{28A0092B-C50C-407E-A947-70E740481C1C}">
                <a14:useLocalDpi xmlns:a14="http://schemas.microsoft.com/office/drawing/2010/main" val="0"/>
              </a:ext>
            </a:extLst>
          </a:blip>
          <a:srcRect b="2344"/>
          <a:stretch/>
        </p:blipFill>
        <p:spPr>
          <a:xfrm>
            <a:off x="9625395" y="5071396"/>
            <a:ext cx="1078841" cy="1141814"/>
          </a:xfrm>
          <a:prstGeom prst="rect">
            <a:avLst/>
          </a:prstGeom>
        </p:spPr>
      </p:pic>
      <p:pic>
        <p:nvPicPr>
          <p:cNvPr id="10" name="Graphic 9" descr="Envelope with solid fill">
            <a:extLst>
              <a:ext uri="{FF2B5EF4-FFF2-40B4-BE49-F238E27FC236}">
                <a16:creationId xmlns:a16="http://schemas.microsoft.com/office/drawing/2014/main" id="{E5D34ABC-290A-7E7F-3B5C-9CFE3B5DD1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61543" y="5228606"/>
            <a:ext cx="952318" cy="952318"/>
          </a:xfrm>
          <a:prstGeom prst="rect">
            <a:avLst/>
          </a:prstGeom>
        </p:spPr>
      </p:pic>
      <p:sp>
        <p:nvSpPr>
          <p:cNvPr id="11" name="TextBox 10">
            <a:extLst>
              <a:ext uri="{FF2B5EF4-FFF2-40B4-BE49-F238E27FC236}">
                <a16:creationId xmlns:a16="http://schemas.microsoft.com/office/drawing/2014/main" id="{A6E542A8-ABAD-6C25-C7A9-4755D76EE9A7}"/>
              </a:ext>
            </a:extLst>
          </p:cNvPr>
          <p:cNvSpPr txBox="1"/>
          <p:nvPr/>
        </p:nvSpPr>
        <p:spPr>
          <a:xfrm>
            <a:off x="-178755" y="6133000"/>
            <a:ext cx="3117796" cy="400110"/>
          </a:xfrm>
          <a:prstGeom prst="rect">
            <a:avLst/>
          </a:prstGeom>
          <a:noFill/>
        </p:spPr>
        <p:txBody>
          <a:bodyPr wrap="square" rtlCol="0">
            <a:spAutoFit/>
          </a:bodyPr>
          <a:lstStyle/>
          <a:p>
            <a:pPr algn="ctr"/>
            <a:r>
              <a:rPr lang="en-US" sz="2000" dirty="0">
                <a:solidFill>
                  <a:schemeClr val="bg1"/>
                </a:solidFill>
                <a:latin typeface="Arial Nova" panose="020B0504020202020204" pitchFamily="34" charset="0"/>
              </a:rPr>
              <a:t>212.792.8886</a:t>
            </a:r>
          </a:p>
        </p:txBody>
      </p:sp>
      <p:sp>
        <p:nvSpPr>
          <p:cNvPr id="12" name="TextBox 11">
            <a:extLst>
              <a:ext uri="{FF2B5EF4-FFF2-40B4-BE49-F238E27FC236}">
                <a16:creationId xmlns:a16="http://schemas.microsoft.com/office/drawing/2014/main" id="{12BA30EF-D8DE-8ED8-4158-F305B5231674}"/>
              </a:ext>
            </a:extLst>
          </p:cNvPr>
          <p:cNvSpPr txBox="1"/>
          <p:nvPr/>
        </p:nvSpPr>
        <p:spPr>
          <a:xfrm>
            <a:off x="3254652" y="6119582"/>
            <a:ext cx="4805756" cy="400110"/>
          </a:xfrm>
          <a:prstGeom prst="rect">
            <a:avLst/>
          </a:prstGeom>
          <a:noFill/>
        </p:spPr>
        <p:txBody>
          <a:bodyPr wrap="square" rtlCol="0">
            <a:spAutoFit/>
          </a:bodyPr>
          <a:lstStyle/>
          <a:p>
            <a:pPr algn="ctr"/>
            <a:r>
              <a:rPr lang="en-US" sz="2000" dirty="0">
                <a:solidFill>
                  <a:schemeClr val="bg1"/>
                </a:solidFill>
                <a:latin typeface="Arial Nova" panose="020B0504020202020204" pitchFamily="34" charset="0"/>
              </a:rPr>
              <a:t>michaelm@astronsolutions.info</a:t>
            </a:r>
          </a:p>
        </p:txBody>
      </p:sp>
      <p:sp>
        <p:nvSpPr>
          <p:cNvPr id="13" name="TextBox 12">
            <a:extLst>
              <a:ext uri="{FF2B5EF4-FFF2-40B4-BE49-F238E27FC236}">
                <a16:creationId xmlns:a16="http://schemas.microsoft.com/office/drawing/2014/main" id="{310C4261-0584-84CC-25BA-8F96A83BC54F}"/>
              </a:ext>
            </a:extLst>
          </p:cNvPr>
          <p:cNvSpPr txBox="1"/>
          <p:nvPr/>
        </p:nvSpPr>
        <p:spPr>
          <a:xfrm>
            <a:off x="8451202" y="6133000"/>
            <a:ext cx="3532250" cy="400110"/>
          </a:xfrm>
          <a:prstGeom prst="rect">
            <a:avLst/>
          </a:prstGeom>
          <a:noFill/>
        </p:spPr>
        <p:txBody>
          <a:bodyPr wrap="square" rtlCol="0">
            <a:spAutoFit/>
          </a:bodyPr>
          <a:lstStyle/>
          <a:p>
            <a:pPr algn="ctr"/>
            <a:r>
              <a:rPr lang="en-US" sz="2000" dirty="0">
                <a:solidFill>
                  <a:schemeClr val="bg1"/>
                </a:solidFill>
                <a:latin typeface="Arial Nova" panose="020B0504020202020204" pitchFamily="34" charset="0"/>
              </a:rPr>
              <a:t>/michaelmaciekowichastron/</a:t>
            </a:r>
          </a:p>
        </p:txBody>
      </p:sp>
      <p:cxnSp>
        <p:nvCxnSpPr>
          <p:cNvPr id="15" name="Straight Connector 14">
            <a:extLst>
              <a:ext uri="{FF2B5EF4-FFF2-40B4-BE49-F238E27FC236}">
                <a16:creationId xmlns:a16="http://schemas.microsoft.com/office/drawing/2014/main" id="{B8270082-4691-1E48-0CD7-67B527A1F55B}"/>
              </a:ext>
            </a:extLst>
          </p:cNvPr>
          <p:cNvCxnSpPr>
            <a:cxnSpLocks/>
          </p:cNvCxnSpPr>
          <p:nvPr/>
        </p:nvCxnSpPr>
        <p:spPr>
          <a:xfrm>
            <a:off x="0" y="4851780"/>
            <a:ext cx="12192000" cy="0"/>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1C472BB-EB52-A66A-6EE2-B10D6B254332}"/>
              </a:ext>
            </a:extLst>
          </p:cNvPr>
          <p:cNvSpPr txBox="1"/>
          <p:nvPr/>
        </p:nvSpPr>
        <p:spPr>
          <a:xfrm>
            <a:off x="3129926" y="946345"/>
            <a:ext cx="5932148" cy="1446550"/>
          </a:xfrm>
          <a:prstGeom prst="rect">
            <a:avLst/>
          </a:prstGeom>
          <a:noFill/>
        </p:spPr>
        <p:txBody>
          <a:bodyPr wrap="square" rtlCol="0">
            <a:spAutoFit/>
          </a:bodyPr>
          <a:lstStyle/>
          <a:p>
            <a:r>
              <a:rPr lang="en-US" sz="8800" dirty="0">
                <a:solidFill>
                  <a:srgbClr val="C00000"/>
                </a:solidFill>
                <a:latin typeface="Arial Nova" panose="020B0504020202020204" pitchFamily="34" charset="0"/>
              </a:rPr>
              <a:t>Thank You!</a:t>
            </a:r>
          </a:p>
        </p:txBody>
      </p:sp>
      <p:sp>
        <p:nvSpPr>
          <p:cNvPr id="2" name="Subtitle 2">
            <a:extLst>
              <a:ext uri="{FF2B5EF4-FFF2-40B4-BE49-F238E27FC236}">
                <a16:creationId xmlns:a16="http://schemas.microsoft.com/office/drawing/2014/main" id="{4EA337FD-37C0-7703-76FE-33CF1A36CE80}"/>
              </a:ext>
            </a:extLst>
          </p:cNvPr>
          <p:cNvSpPr txBox="1">
            <a:spLocks/>
          </p:cNvSpPr>
          <p:nvPr/>
        </p:nvSpPr>
        <p:spPr>
          <a:xfrm>
            <a:off x="3129926" y="2264942"/>
            <a:ext cx="5932148" cy="10496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None/>
            </a:pPr>
            <a:r>
              <a:rPr lang="en-US" sz="4400" dirty="0">
                <a:latin typeface="Aptos" panose="020B0004020202020204" pitchFamily="34" charset="0"/>
              </a:rPr>
              <a:t>Michael Maciekowich</a:t>
            </a:r>
          </a:p>
        </p:txBody>
      </p:sp>
      <p:pic>
        <p:nvPicPr>
          <p:cNvPr id="4" name="Picture 3" descr="A logo for a company&#10;&#10;AI-generated content may be incorrect.">
            <a:extLst>
              <a:ext uri="{FF2B5EF4-FFF2-40B4-BE49-F238E27FC236}">
                <a16:creationId xmlns:a16="http://schemas.microsoft.com/office/drawing/2014/main" id="{75AC5D06-9B5C-E8A5-96FB-C42AC901506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44008" y="3159852"/>
            <a:ext cx="1139706" cy="13263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70592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92211"/>
            <a:ext cx="12192000" cy="1219191"/>
          </a:xfrm>
        </p:spPr>
        <p:txBody>
          <a:bodyPr>
            <a:noAutofit/>
          </a:bodyPr>
          <a:lstStyle/>
          <a:p>
            <a:r>
              <a:rPr lang="en-US" sz="4267" cap="small" dirty="0">
                <a:solidFill>
                  <a:schemeClr val="bg1"/>
                </a:solidFill>
              </a:rPr>
              <a:t>Migration Trends</a:t>
            </a:r>
            <a:br>
              <a:rPr lang="en-US" sz="4267" cap="small" dirty="0">
                <a:solidFill>
                  <a:schemeClr val="bg1"/>
                </a:solidFill>
              </a:rPr>
            </a:br>
            <a:endParaRPr lang="en-US" sz="2400" b="1" cap="small" dirty="0">
              <a:solidFill>
                <a:schemeClr val="bg1"/>
              </a:solidFill>
            </a:endParaRPr>
          </a:p>
        </p:txBody>
      </p:sp>
      <p:sp>
        <p:nvSpPr>
          <p:cNvPr id="3" name="Subtitle 2"/>
          <p:cNvSpPr>
            <a:spLocks noGrp="1"/>
          </p:cNvSpPr>
          <p:nvPr>
            <p:ph type="subTitle" idx="1"/>
          </p:nvPr>
        </p:nvSpPr>
        <p:spPr>
          <a:xfrm>
            <a:off x="2228588" y="1905012"/>
            <a:ext cx="7500795" cy="3171482"/>
          </a:xfrm>
        </p:spPr>
        <p:txBody>
          <a:bodyPr>
            <a:normAutofit/>
          </a:bodyPr>
          <a:lstStyle/>
          <a:p>
            <a:r>
              <a:rPr lang="en-US" sz="4667" dirty="0"/>
              <a:t>Ness</a:t>
            </a:r>
            <a:r>
              <a:rPr lang="en-US" sz="4667" b="1" dirty="0"/>
              <a:t> Sándoval</a:t>
            </a:r>
            <a:br>
              <a:rPr lang="en-US" sz="6133" b="1" dirty="0"/>
            </a:br>
            <a:r>
              <a:rPr lang="en-US" sz="2533" dirty="0"/>
              <a:t>Professor of Demography and Sociology</a:t>
            </a:r>
          </a:p>
          <a:p>
            <a:r>
              <a:rPr lang="en-US" sz="2533" dirty="0"/>
              <a:t>Saint Louis University</a:t>
            </a:r>
          </a:p>
          <a:p>
            <a:endParaRPr lang="en-US" sz="2533" dirty="0"/>
          </a:p>
          <a:p>
            <a:r>
              <a:rPr lang="en-US" sz="3600" b="1" dirty="0"/>
              <a:t>Migration Trends</a:t>
            </a:r>
          </a:p>
        </p:txBody>
      </p:sp>
      <p:cxnSp>
        <p:nvCxnSpPr>
          <p:cNvPr id="5" name="Straight Connector 4"/>
          <p:cNvCxnSpPr/>
          <p:nvPr/>
        </p:nvCxnSpPr>
        <p:spPr>
          <a:xfrm>
            <a:off x="1196001" y="2514600"/>
            <a:ext cx="9799999"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pic>
        <p:nvPicPr>
          <p:cNvPr id="11" name="Picture 10">
            <a:extLst>
              <a:ext uri="{FF2B5EF4-FFF2-40B4-BE49-F238E27FC236}">
                <a16:creationId xmlns:a16="http://schemas.microsoft.com/office/drawing/2014/main" id="{488E66C7-9689-F989-53C1-E64401F589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3777" y="76212"/>
            <a:ext cx="1563735" cy="1828800"/>
          </a:xfrm>
          <a:prstGeom prst="rect">
            <a:avLst/>
          </a:prstGeom>
        </p:spPr>
      </p:pic>
      <p:pic>
        <p:nvPicPr>
          <p:cNvPr id="6" name="Picture 5" descr="A blue background with text&#10;&#10;Description automatically generated">
            <a:extLst>
              <a:ext uri="{FF2B5EF4-FFF2-40B4-BE49-F238E27FC236}">
                <a16:creationId xmlns:a16="http://schemas.microsoft.com/office/drawing/2014/main" id="{3CD0254D-B79D-F876-C988-A26DF913BC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9750" y="5455920"/>
            <a:ext cx="4152503" cy="1402080"/>
          </a:xfrm>
          <a:prstGeom prst="rect">
            <a:avLst/>
          </a:prstGeom>
        </p:spPr>
      </p:pic>
    </p:spTree>
    <p:extLst>
      <p:ext uri="{BB962C8B-B14F-4D97-AF65-F5344CB8AC3E}">
        <p14:creationId xmlns:p14="http://schemas.microsoft.com/office/powerpoint/2010/main" val="3490381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graph&#10;&#10;AI-generated content may be incorrect.">
            <a:extLst>
              <a:ext uri="{FF2B5EF4-FFF2-40B4-BE49-F238E27FC236}">
                <a16:creationId xmlns:a16="http://schemas.microsoft.com/office/drawing/2014/main" id="{32568A43-7D35-1EFB-48B8-9946001D65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83"/>
            <a:ext cx="12192000" cy="6849035"/>
          </a:xfrm>
          <a:prstGeom prst="rect">
            <a:avLst/>
          </a:prstGeom>
        </p:spPr>
      </p:pic>
    </p:spTree>
    <p:extLst>
      <p:ext uri="{BB962C8B-B14F-4D97-AF65-F5344CB8AC3E}">
        <p14:creationId xmlns:p14="http://schemas.microsoft.com/office/powerpoint/2010/main" val="1315169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computer screen&#10;&#10;AI-generated content may be incorrect.">
            <a:extLst>
              <a:ext uri="{FF2B5EF4-FFF2-40B4-BE49-F238E27FC236}">
                <a16:creationId xmlns:a16="http://schemas.microsoft.com/office/drawing/2014/main" id="{8E7DE26A-FCE5-533E-1B12-FDA12A8F13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51819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076AC7F-1669-B4C2-E727-EF08B98FB887}"/>
              </a:ext>
            </a:extLst>
          </p:cNvPr>
          <p:cNvPicPr>
            <a:picLocks noChangeAspect="1"/>
          </p:cNvPicPr>
          <p:nvPr/>
        </p:nvPicPr>
        <p:blipFill>
          <a:blip r:embed="rId3"/>
          <a:stretch>
            <a:fillRect/>
          </a:stretch>
        </p:blipFill>
        <p:spPr>
          <a:xfrm>
            <a:off x="1304818" y="1017143"/>
            <a:ext cx="9390580" cy="4788566"/>
          </a:xfrm>
          <a:prstGeom prst="rect">
            <a:avLst/>
          </a:prstGeom>
        </p:spPr>
      </p:pic>
      <p:sp>
        <p:nvSpPr>
          <p:cNvPr id="2" name="Title 1">
            <a:extLst>
              <a:ext uri="{FF2B5EF4-FFF2-40B4-BE49-F238E27FC236}">
                <a16:creationId xmlns:a16="http://schemas.microsoft.com/office/drawing/2014/main" id="{CC86B5FF-2AF7-4FD9-2FAE-BCE3F0EFE104}"/>
              </a:ext>
            </a:extLst>
          </p:cNvPr>
          <p:cNvSpPr>
            <a:spLocks noGrp="1"/>
          </p:cNvSpPr>
          <p:nvPr>
            <p:ph type="title"/>
          </p:nvPr>
        </p:nvSpPr>
        <p:spPr>
          <a:xfrm>
            <a:off x="381000" y="101639"/>
            <a:ext cx="9390580" cy="812762"/>
          </a:xfrm>
        </p:spPr>
        <p:txBody>
          <a:bodyPr>
            <a:noAutofit/>
          </a:bodyPr>
          <a:lstStyle/>
          <a:p>
            <a:r>
              <a:rPr lang="en-US" dirty="0">
                <a:solidFill>
                  <a:srgbClr val="C00000"/>
                </a:solidFill>
                <a:latin typeface="Aptos" panose="020B0004020202020204" pitchFamily="34" charset="0"/>
              </a:rPr>
              <a:t>U.S. POPULATION (Age 15-64)</a:t>
            </a:r>
          </a:p>
        </p:txBody>
      </p:sp>
      <p:sp>
        <p:nvSpPr>
          <p:cNvPr id="18" name="TextBox 17">
            <a:extLst>
              <a:ext uri="{FF2B5EF4-FFF2-40B4-BE49-F238E27FC236}">
                <a16:creationId xmlns:a16="http://schemas.microsoft.com/office/drawing/2014/main" id="{0FB615F6-D9F9-E874-CA30-7BD1250F6523}"/>
              </a:ext>
            </a:extLst>
          </p:cNvPr>
          <p:cNvSpPr txBox="1"/>
          <p:nvPr/>
        </p:nvSpPr>
        <p:spPr>
          <a:xfrm>
            <a:off x="932807" y="5712640"/>
            <a:ext cx="11901057" cy="523220"/>
          </a:xfrm>
          <a:prstGeom prst="rect">
            <a:avLst/>
          </a:prstGeom>
          <a:noFill/>
        </p:spPr>
        <p:txBody>
          <a:bodyPr wrap="square" rtlCol="0">
            <a:spAutoFit/>
          </a:bodyPr>
          <a:lstStyle/>
          <a:p>
            <a:pPr marL="285750" marR="0" lvl="0" indent="-2857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Transitioning from 60 consecutive years of annual population growth of approximately 2,000,000 people to an increase of </a:t>
            </a: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250,000 people per year for the next 20 years (120 million vs. 5 million)</a:t>
            </a:r>
          </a:p>
        </p:txBody>
      </p:sp>
      <p:cxnSp>
        <p:nvCxnSpPr>
          <p:cNvPr id="19" name="Straight Connector 18">
            <a:extLst>
              <a:ext uri="{FF2B5EF4-FFF2-40B4-BE49-F238E27FC236}">
                <a16:creationId xmlns:a16="http://schemas.microsoft.com/office/drawing/2014/main" id="{DD861CDE-F54E-D022-9D47-58FAED4A6A2C}"/>
              </a:ext>
            </a:extLst>
          </p:cNvPr>
          <p:cNvCxnSpPr>
            <a:cxnSpLocks/>
          </p:cNvCxnSpPr>
          <p:nvPr/>
        </p:nvCxnSpPr>
        <p:spPr>
          <a:xfrm>
            <a:off x="6162176" y="2887036"/>
            <a:ext cx="0" cy="371220"/>
          </a:xfrm>
          <a:prstGeom prst="line">
            <a:avLst/>
          </a:prstGeom>
          <a:noFill/>
          <a:ln w="31750" cap="flat" cmpd="sng" algn="ctr">
            <a:solidFill>
              <a:srgbClr val="262626"/>
            </a:solidFill>
            <a:prstDash val="solid"/>
          </a:ln>
          <a:effectLst/>
        </p:spPr>
      </p:cxnSp>
      <p:sp>
        <p:nvSpPr>
          <p:cNvPr id="20" name="TextBox 19">
            <a:extLst>
              <a:ext uri="{FF2B5EF4-FFF2-40B4-BE49-F238E27FC236}">
                <a16:creationId xmlns:a16="http://schemas.microsoft.com/office/drawing/2014/main" id="{BDBF4EBE-A88E-ED0F-879F-1FCFD546996B}"/>
              </a:ext>
            </a:extLst>
          </p:cNvPr>
          <p:cNvSpPr txBox="1"/>
          <p:nvPr/>
        </p:nvSpPr>
        <p:spPr>
          <a:xfrm>
            <a:off x="5910126" y="2644291"/>
            <a:ext cx="580585" cy="254044"/>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051" b="1" i="0" u="none" strike="noStrike" kern="0" cap="none" spc="0" normalizeH="0" baseline="0" noProof="0" dirty="0">
                <a:ln>
                  <a:noFill/>
                </a:ln>
                <a:solidFill>
                  <a:prstClr val="black"/>
                </a:solidFill>
                <a:effectLst/>
                <a:uLnTx/>
                <a:uFillTx/>
                <a:latin typeface="Calibri" panose="020F0502020204030204"/>
                <a:ea typeface="+mn-ea"/>
                <a:cs typeface="+mn-cs"/>
              </a:rPr>
              <a:t>2025</a:t>
            </a:r>
          </a:p>
        </p:txBody>
      </p:sp>
      <p:cxnSp>
        <p:nvCxnSpPr>
          <p:cNvPr id="21" name="Straight Connector 20">
            <a:extLst>
              <a:ext uri="{FF2B5EF4-FFF2-40B4-BE49-F238E27FC236}">
                <a16:creationId xmlns:a16="http://schemas.microsoft.com/office/drawing/2014/main" id="{C915A554-499E-B0F7-206A-8A4A8AA664CF}"/>
              </a:ext>
            </a:extLst>
          </p:cNvPr>
          <p:cNvCxnSpPr>
            <a:cxnSpLocks/>
          </p:cNvCxnSpPr>
          <p:nvPr/>
        </p:nvCxnSpPr>
        <p:spPr>
          <a:xfrm>
            <a:off x="7020270" y="2771313"/>
            <a:ext cx="0" cy="371220"/>
          </a:xfrm>
          <a:prstGeom prst="line">
            <a:avLst/>
          </a:prstGeom>
          <a:noFill/>
          <a:ln w="31750" cap="flat" cmpd="sng" algn="ctr">
            <a:solidFill>
              <a:srgbClr val="262626"/>
            </a:solidFill>
            <a:prstDash val="solid"/>
          </a:ln>
          <a:effectLst/>
        </p:spPr>
      </p:cxnSp>
      <p:sp>
        <p:nvSpPr>
          <p:cNvPr id="22" name="TextBox 21">
            <a:extLst>
              <a:ext uri="{FF2B5EF4-FFF2-40B4-BE49-F238E27FC236}">
                <a16:creationId xmlns:a16="http://schemas.microsoft.com/office/drawing/2014/main" id="{1C9E765F-38D9-21C8-6554-2F548825B9B9}"/>
              </a:ext>
            </a:extLst>
          </p:cNvPr>
          <p:cNvSpPr txBox="1"/>
          <p:nvPr/>
        </p:nvSpPr>
        <p:spPr>
          <a:xfrm>
            <a:off x="6780928" y="2581044"/>
            <a:ext cx="478684" cy="254044"/>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051" b="1" i="0" u="none" strike="noStrike" kern="0" cap="none" spc="0" normalizeH="0" baseline="0" noProof="0" dirty="0">
                <a:ln>
                  <a:noFill/>
                </a:ln>
                <a:solidFill>
                  <a:prstClr val="black"/>
                </a:solidFill>
                <a:effectLst/>
                <a:uLnTx/>
                <a:uFillTx/>
                <a:latin typeface="Calibri" panose="020F0502020204030204"/>
                <a:ea typeface="+mn-ea"/>
                <a:cs typeface="+mn-cs"/>
              </a:rPr>
              <a:t>2040</a:t>
            </a:r>
          </a:p>
        </p:txBody>
      </p:sp>
      <p:sp>
        <p:nvSpPr>
          <p:cNvPr id="28" name="TextBox 27">
            <a:extLst>
              <a:ext uri="{FF2B5EF4-FFF2-40B4-BE49-F238E27FC236}">
                <a16:creationId xmlns:a16="http://schemas.microsoft.com/office/drawing/2014/main" id="{74483844-911C-F2DA-B51D-7E6801822367}"/>
              </a:ext>
            </a:extLst>
          </p:cNvPr>
          <p:cNvSpPr txBox="1"/>
          <p:nvPr/>
        </p:nvSpPr>
        <p:spPr>
          <a:xfrm>
            <a:off x="3994489" y="1053681"/>
            <a:ext cx="4541177"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386737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5B1A7-C397-97E6-41F0-7352FF2F7BD1}"/>
            </a:ext>
          </a:extLst>
        </p:cNvPr>
        <p:cNvGrpSpPr/>
        <p:nvPr/>
      </p:nvGrpSpPr>
      <p:grpSpPr>
        <a:xfrm>
          <a:off x="0" y="0"/>
          <a:ext cx="0" cy="0"/>
          <a:chOff x="0" y="0"/>
          <a:chExt cx="0" cy="0"/>
        </a:xfrm>
      </p:grpSpPr>
      <p:pic>
        <p:nvPicPr>
          <p:cNvPr id="13" name="Picture 12" descr="Several hands holding money in the air&#10;&#10;AI-generated content may be incorrect.">
            <a:extLst>
              <a:ext uri="{FF2B5EF4-FFF2-40B4-BE49-F238E27FC236}">
                <a16:creationId xmlns:a16="http://schemas.microsoft.com/office/drawing/2014/main" id="{0644F120-BE69-04EF-CBB1-031A74D3D2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0271" y="402689"/>
            <a:ext cx="4474464" cy="6224016"/>
          </a:xfrm>
          <a:prstGeom prst="rect">
            <a:avLst/>
          </a:prstGeom>
        </p:spPr>
      </p:pic>
      <p:cxnSp>
        <p:nvCxnSpPr>
          <p:cNvPr id="28" name="Straight Connector 27">
            <a:extLst>
              <a:ext uri="{FF2B5EF4-FFF2-40B4-BE49-F238E27FC236}">
                <a16:creationId xmlns:a16="http://schemas.microsoft.com/office/drawing/2014/main" id="{ED8BF0D4-4837-2548-08ED-949318BB7084}"/>
              </a:ext>
            </a:extLst>
          </p:cNvPr>
          <p:cNvCxnSpPr>
            <a:cxnSpLocks/>
          </p:cNvCxnSpPr>
          <p:nvPr/>
        </p:nvCxnSpPr>
        <p:spPr>
          <a:xfrm>
            <a:off x="2888805" y="6661535"/>
            <a:ext cx="7539236" cy="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357BC19-615F-4A1D-D757-9E86FD1408AC}"/>
              </a:ext>
            </a:extLst>
          </p:cNvPr>
          <p:cNvCxnSpPr>
            <a:cxnSpLocks/>
          </p:cNvCxnSpPr>
          <p:nvPr/>
        </p:nvCxnSpPr>
        <p:spPr>
          <a:xfrm>
            <a:off x="2326382" y="6748963"/>
            <a:ext cx="7539236" cy="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4DA44FDC-294F-0E14-62A8-9CCF2B3628C7}"/>
              </a:ext>
            </a:extLst>
          </p:cNvPr>
          <p:cNvSpPr/>
          <p:nvPr/>
        </p:nvSpPr>
        <p:spPr>
          <a:xfrm flipH="1">
            <a:off x="7106815" y="13658"/>
            <a:ext cx="583674" cy="6837502"/>
          </a:xfrm>
          <a:prstGeom prst="rect">
            <a:avLst/>
          </a:prstGeom>
          <a:solidFill>
            <a:schemeClr val="tx1"/>
          </a:solidFill>
          <a:ln>
            <a:solidFill>
              <a:schemeClr val="tx1"/>
            </a:solidFill>
          </a:ln>
          <a:effectLst>
            <a:outerShdw blurRad="228600" dist="1524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9082A"/>
              </a:solidFill>
            </a:endParaRPr>
          </a:p>
        </p:txBody>
      </p:sp>
      <p:sp>
        <p:nvSpPr>
          <p:cNvPr id="7" name="Rectangle 6">
            <a:extLst>
              <a:ext uri="{FF2B5EF4-FFF2-40B4-BE49-F238E27FC236}">
                <a16:creationId xmlns:a16="http://schemas.microsoft.com/office/drawing/2014/main" id="{D919F895-E848-C31E-641C-9A115101FB6B}"/>
              </a:ext>
            </a:extLst>
          </p:cNvPr>
          <p:cNvSpPr/>
          <p:nvPr/>
        </p:nvSpPr>
        <p:spPr>
          <a:xfrm flipH="1">
            <a:off x="7273977" y="6841"/>
            <a:ext cx="761971" cy="6858000"/>
          </a:xfrm>
          <a:prstGeom prst="rect">
            <a:avLst/>
          </a:prstGeom>
          <a:solidFill>
            <a:srgbClr val="C908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9082A"/>
              </a:solidFill>
            </a:endParaRPr>
          </a:p>
        </p:txBody>
      </p:sp>
      <p:sp>
        <p:nvSpPr>
          <p:cNvPr id="5" name="Title 4">
            <a:extLst>
              <a:ext uri="{FF2B5EF4-FFF2-40B4-BE49-F238E27FC236}">
                <a16:creationId xmlns:a16="http://schemas.microsoft.com/office/drawing/2014/main" id="{C884B7DD-0058-A93F-D74F-4916E4246AA4}"/>
              </a:ext>
            </a:extLst>
          </p:cNvPr>
          <p:cNvSpPr>
            <a:spLocks noGrp="1"/>
          </p:cNvSpPr>
          <p:nvPr>
            <p:ph type="title"/>
          </p:nvPr>
        </p:nvSpPr>
        <p:spPr>
          <a:xfrm>
            <a:off x="-342917" y="2414959"/>
            <a:ext cx="7846715" cy="1325563"/>
          </a:xfrm>
        </p:spPr>
        <p:txBody>
          <a:bodyPr>
            <a:noAutofit/>
          </a:bodyPr>
          <a:lstStyle/>
          <a:p>
            <a:pPr algn="ctr"/>
            <a:r>
              <a:rPr lang="en-US" sz="6000" dirty="0">
                <a:solidFill>
                  <a:srgbClr val="C00000"/>
                </a:solidFill>
                <a:latin typeface="Aptos" panose="020B0004020202020204" pitchFamily="34" charset="0"/>
              </a:rPr>
              <a:t>Hour 1 </a:t>
            </a:r>
            <a:br>
              <a:rPr lang="en-US" sz="6000" b="1" dirty="0">
                <a:latin typeface="Aptos" panose="020B0004020202020204" pitchFamily="34" charset="0"/>
              </a:rPr>
            </a:br>
            <a:r>
              <a:rPr lang="en-US" sz="4000" dirty="0">
                <a:latin typeface="Aptos" panose="020B0004020202020204" pitchFamily="34" charset="0"/>
              </a:rPr>
              <a:t>Compensation Confessions: </a:t>
            </a:r>
            <a:br>
              <a:rPr lang="en-US" sz="4000" dirty="0">
                <a:latin typeface="Aptos" panose="020B0004020202020204" pitchFamily="34" charset="0"/>
              </a:rPr>
            </a:br>
            <a:r>
              <a:rPr lang="en-US" sz="4000" dirty="0">
                <a:latin typeface="Aptos" panose="020B0004020202020204" pitchFamily="34" charset="0"/>
              </a:rPr>
              <a:t>The Wage Wars Reality</a:t>
            </a:r>
          </a:p>
        </p:txBody>
      </p:sp>
      <p:sp>
        <p:nvSpPr>
          <p:cNvPr id="11" name="TextBox 10">
            <a:extLst>
              <a:ext uri="{FF2B5EF4-FFF2-40B4-BE49-F238E27FC236}">
                <a16:creationId xmlns:a16="http://schemas.microsoft.com/office/drawing/2014/main" id="{326928A7-DCE3-112E-3275-82ADA6475C47}"/>
              </a:ext>
            </a:extLst>
          </p:cNvPr>
          <p:cNvSpPr txBox="1"/>
          <p:nvPr/>
        </p:nvSpPr>
        <p:spPr>
          <a:xfrm>
            <a:off x="8035949" y="6460679"/>
            <a:ext cx="2462464" cy="369332"/>
          </a:xfrm>
          <a:prstGeom prst="rect">
            <a:avLst/>
          </a:prstGeom>
          <a:solidFill>
            <a:schemeClr val="bg1"/>
          </a:solidFill>
        </p:spPr>
        <p:txBody>
          <a:bodyPr wrap="square" rtlCol="0">
            <a:spAutoFit/>
          </a:bodyPr>
          <a:lstStyle/>
          <a:p>
            <a:endParaRPr lang="en-US" dirty="0"/>
          </a:p>
        </p:txBody>
      </p:sp>
      <p:pic>
        <p:nvPicPr>
          <p:cNvPr id="14" name="Picture 13" descr="A logo for a company&#10;&#10;AI-generated content may be incorrect.">
            <a:extLst>
              <a:ext uri="{FF2B5EF4-FFF2-40B4-BE49-F238E27FC236}">
                <a16:creationId xmlns:a16="http://schemas.microsoft.com/office/drawing/2014/main" id="{3E5787ED-C85E-86AC-5F28-1644EC16DE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757" y="6003970"/>
            <a:ext cx="565043" cy="6575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42814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828CD-90C6-C4E6-D218-836773BC0C2F}"/>
            </a:ext>
          </a:extLst>
        </p:cNvPr>
        <p:cNvGrpSpPr/>
        <p:nvPr/>
      </p:nvGrpSpPr>
      <p:grpSpPr>
        <a:xfrm>
          <a:off x="0" y="0"/>
          <a:ext cx="0" cy="0"/>
          <a:chOff x="0" y="0"/>
          <a:chExt cx="0" cy="0"/>
        </a:xfrm>
      </p:grpSpPr>
      <p:pic>
        <p:nvPicPr>
          <p:cNvPr id="6" name="Picture 5" descr="A group of people working on a table with laptops and papers&#10;&#10;AI-generated content may be incorrect.">
            <a:extLst>
              <a:ext uri="{FF2B5EF4-FFF2-40B4-BE49-F238E27FC236}">
                <a16:creationId xmlns:a16="http://schemas.microsoft.com/office/drawing/2014/main" id="{D0E114AF-23CC-AE45-345A-2EEDB5F54D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757" y="-18"/>
            <a:ext cx="4006603" cy="6858012"/>
          </a:xfrm>
          <a:prstGeom prst="rect">
            <a:avLst/>
          </a:prstGeom>
        </p:spPr>
      </p:pic>
      <p:cxnSp>
        <p:nvCxnSpPr>
          <p:cNvPr id="28" name="Straight Connector 27">
            <a:extLst>
              <a:ext uri="{FF2B5EF4-FFF2-40B4-BE49-F238E27FC236}">
                <a16:creationId xmlns:a16="http://schemas.microsoft.com/office/drawing/2014/main" id="{61F43949-6C78-6F22-42DA-6CC434862B67}"/>
              </a:ext>
            </a:extLst>
          </p:cNvPr>
          <p:cNvCxnSpPr>
            <a:cxnSpLocks/>
          </p:cNvCxnSpPr>
          <p:nvPr/>
        </p:nvCxnSpPr>
        <p:spPr>
          <a:xfrm>
            <a:off x="4283242" y="6633086"/>
            <a:ext cx="6124327" cy="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496017B-007B-CB72-EA5B-C93D0AED732E}"/>
              </a:ext>
            </a:extLst>
          </p:cNvPr>
          <p:cNvCxnSpPr>
            <a:cxnSpLocks/>
          </p:cNvCxnSpPr>
          <p:nvPr/>
        </p:nvCxnSpPr>
        <p:spPr>
          <a:xfrm>
            <a:off x="4459428" y="6705874"/>
            <a:ext cx="6374602" cy="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5500EE49-4AFB-6A3C-CBCB-151A9E8920C1}"/>
              </a:ext>
            </a:extLst>
          </p:cNvPr>
          <p:cNvSpPr/>
          <p:nvPr/>
        </p:nvSpPr>
        <p:spPr>
          <a:xfrm>
            <a:off x="4167591" y="-42"/>
            <a:ext cx="583674" cy="6858000"/>
          </a:xfrm>
          <a:prstGeom prst="rect">
            <a:avLst/>
          </a:prstGeom>
          <a:solidFill>
            <a:schemeClr val="tx1"/>
          </a:solidFill>
          <a:ln>
            <a:solidFill>
              <a:schemeClr val="tx1"/>
            </a:solidFill>
          </a:ln>
          <a:effectLst>
            <a:outerShdw blurRad="228600" dist="1524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9082A"/>
              </a:solidFill>
            </a:endParaRPr>
          </a:p>
        </p:txBody>
      </p:sp>
      <p:sp>
        <p:nvSpPr>
          <p:cNvPr id="7" name="Rectangle 6">
            <a:extLst>
              <a:ext uri="{FF2B5EF4-FFF2-40B4-BE49-F238E27FC236}">
                <a16:creationId xmlns:a16="http://schemas.microsoft.com/office/drawing/2014/main" id="{DBC514BD-EE93-4B6D-BCC6-4E5F14CC7A94}"/>
              </a:ext>
            </a:extLst>
          </p:cNvPr>
          <p:cNvSpPr/>
          <p:nvPr/>
        </p:nvSpPr>
        <p:spPr>
          <a:xfrm>
            <a:off x="3772847" y="-1798"/>
            <a:ext cx="761971" cy="6858012"/>
          </a:xfrm>
          <a:prstGeom prst="rect">
            <a:avLst/>
          </a:prstGeom>
          <a:solidFill>
            <a:srgbClr val="C908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9082A"/>
              </a:solidFill>
            </a:endParaRPr>
          </a:p>
        </p:txBody>
      </p:sp>
      <p:sp>
        <p:nvSpPr>
          <p:cNvPr id="2" name="Title 1">
            <a:extLst>
              <a:ext uri="{FF2B5EF4-FFF2-40B4-BE49-F238E27FC236}">
                <a16:creationId xmlns:a16="http://schemas.microsoft.com/office/drawing/2014/main" id="{3CA0F1B9-4359-E526-5966-0289DD757F26}"/>
              </a:ext>
            </a:extLst>
          </p:cNvPr>
          <p:cNvSpPr>
            <a:spLocks noGrp="1"/>
          </p:cNvSpPr>
          <p:nvPr>
            <p:ph type="title"/>
          </p:nvPr>
        </p:nvSpPr>
        <p:spPr>
          <a:xfrm>
            <a:off x="4534818" y="2631416"/>
            <a:ext cx="7539235" cy="1595119"/>
          </a:xfrm>
        </p:spPr>
        <p:txBody>
          <a:bodyPr>
            <a:noAutofit/>
          </a:bodyPr>
          <a:lstStyle/>
          <a:p>
            <a:pPr algn="ctr"/>
            <a:r>
              <a:rPr lang="en-US" sz="6000" dirty="0">
                <a:solidFill>
                  <a:srgbClr val="C00000"/>
                </a:solidFill>
                <a:latin typeface="Aptos" panose="020B0004020202020204" pitchFamily="34" charset="0"/>
              </a:rPr>
              <a:t>Segment 1</a:t>
            </a:r>
            <a:br>
              <a:rPr lang="en-US" sz="7200" b="1" dirty="0">
                <a:latin typeface="Aptos" panose="020B0004020202020204" pitchFamily="34" charset="0"/>
              </a:rPr>
            </a:br>
            <a:r>
              <a:rPr lang="en-US" sz="4000" dirty="0">
                <a:latin typeface="Aptos" panose="020B0004020202020204" pitchFamily="34" charset="0"/>
              </a:rPr>
              <a:t>The Ugly Truth </a:t>
            </a:r>
            <a:br>
              <a:rPr lang="en-US" sz="4000" dirty="0">
                <a:latin typeface="Aptos" panose="020B0004020202020204" pitchFamily="34" charset="0"/>
              </a:rPr>
            </a:br>
            <a:r>
              <a:rPr lang="en-US" sz="4000" dirty="0">
                <a:latin typeface="Aptos" panose="020B0004020202020204" pitchFamily="34" charset="0"/>
              </a:rPr>
              <a:t>About Wage Strategy                                         </a:t>
            </a:r>
            <a:br>
              <a:rPr lang="en-US" sz="4000" dirty="0">
                <a:latin typeface="Aptos" panose="020B0004020202020204" pitchFamily="34" charset="0"/>
              </a:rPr>
            </a:br>
            <a:br>
              <a:rPr lang="en-US" sz="4000" dirty="0">
                <a:latin typeface="Aptos" panose="020B0004020202020204" pitchFamily="34" charset="0"/>
              </a:rPr>
            </a:br>
            <a:r>
              <a:rPr lang="en-US" sz="2000" dirty="0">
                <a:latin typeface="Aptos" panose="020B0004020202020204" pitchFamily="34" charset="0"/>
              </a:rPr>
              <a:t>(30 Minutes)</a:t>
            </a:r>
          </a:p>
        </p:txBody>
      </p:sp>
      <p:pic>
        <p:nvPicPr>
          <p:cNvPr id="18" name="Picture 17" descr="A logo for a company&#10;&#10;AI-generated content may be incorrect.">
            <a:extLst>
              <a:ext uri="{FF2B5EF4-FFF2-40B4-BE49-F238E27FC236}">
                <a16:creationId xmlns:a16="http://schemas.microsoft.com/office/drawing/2014/main" id="{8A5F5C72-408F-7B96-DC4E-9A91CDEB51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42783" y="5975521"/>
            <a:ext cx="565043" cy="6575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14255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94BDA-A5E5-C2AB-48EB-ADBE4C607345}"/>
              </a:ext>
            </a:extLst>
          </p:cNvPr>
          <p:cNvSpPr>
            <a:spLocks noGrp="1"/>
          </p:cNvSpPr>
          <p:nvPr>
            <p:ph type="title"/>
          </p:nvPr>
        </p:nvSpPr>
        <p:spPr>
          <a:xfrm>
            <a:off x="1030705" y="514787"/>
            <a:ext cx="10515600" cy="1325563"/>
          </a:xfrm>
        </p:spPr>
        <p:txBody>
          <a:bodyPr/>
          <a:lstStyle/>
          <a:p>
            <a:pPr algn="ctr"/>
            <a:r>
              <a:rPr lang="en-US" dirty="0">
                <a:solidFill>
                  <a:srgbClr val="C00000"/>
                </a:solidFill>
                <a:latin typeface="Aptos" panose="020B0004020202020204" pitchFamily="34" charset="0"/>
              </a:rPr>
              <a:t>Inflation Response Disasters </a:t>
            </a:r>
            <a:br>
              <a:rPr lang="en-US" dirty="0">
                <a:solidFill>
                  <a:srgbClr val="C00000"/>
                </a:solidFill>
                <a:latin typeface="Aptos" panose="020B0004020202020204" pitchFamily="34" charset="0"/>
              </a:rPr>
            </a:br>
            <a:r>
              <a:rPr lang="en-US" dirty="0">
                <a:solidFill>
                  <a:srgbClr val="C00000"/>
                </a:solidFill>
                <a:latin typeface="Aptos" panose="020B0004020202020204" pitchFamily="34" charset="0"/>
              </a:rPr>
              <a:t>We’ve Seen Firsthand</a:t>
            </a:r>
          </a:p>
        </p:txBody>
      </p:sp>
      <p:grpSp>
        <p:nvGrpSpPr>
          <p:cNvPr id="5" name="Group 4">
            <a:extLst>
              <a:ext uri="{FF2B5EF4-FFF2-40B4-BE49-F238E27FC236}">
                <a16:creationId xmlns:a16="http://schemas.microsoft.com/office/drawing/2014/main" id="{8EEBA27F-C19B-777E-07E4-64582CB5EDBC}"/>
              </a:ext>
            </a:extLst>
          </p:cNvPr>
          <p:cNvGrpSpPr/>
          <p:nvPr/>
        </p:nvGrpSpPr>
        <p:grpSpPr>
          <a:xfrm>
            <a:off x="0" y="1"/>
            <a:ext cx="3357350" cy="2033515"/>
            <a:chOff x="-1" y="1"/>
            <a:chExt cx="6334302" cy="3208715"/>
          </a:xfrm>
        </p:grpSpPr>
        <p:sp>
          <p:nvSpPr>
            <p:cNvPr id="4" name="Right Triangle 3">
              <a:extLst>
                <a:ext uri="{FF2B5EF4-FFF2-40B4-BE49-F238E27FC236}">
                  <a16:creationId xmlns:a16="http://schemas.microsoft.com/office/drawing/2014/main" id="{5EF18A80-4CA4-633D-8A0E-0675BF34E3A8}"/>
                </a:ext>
              </a:extLst>
            </p:cNvPr>
            <p:cNvSpPr/>
            <p:nvPr/>
          </p:nvSpPr>
          <p:spPr>
            <a:xfrm rot="5400000">
              <a:off x="1562792" y="-1562792"/>
              <a:ext cx="3208715" cy="6334302"/>
            </a:xfrm>
            <a:prstGeom prst="rtTriangle">
              <a:avLst/>
            </a:prstGeom>
            <a:solidFill>
              <a:srgbClr val="C20F2F"/>
            </a:solidFill>
            <a:ln>
              <a:noFill/>
            </a:ln>
            <a:effectLst>
              <a:outerShdw blurRad="304800" dist="50800" sx="103000" sy="103000" algn="tl" rotWithShape="0">
                <a:prstClr val="black">
                  <a:alpha val="3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ight Triangle 2">
              <a:extLst>
                <a:ext uri="{FF2B5EF4-FFF2-40B4-BE49-F238E27FC236}">
                  <a16:creationId xmlns:a16="http://schemas.microsoft.com/office/drawing/2014/main" id="{A1AB7994-F095-6E5F-6261-95EEC3B5CC4B}"/>
                </a:ext>
              </a:extLst>
            </p:cNvPr>
            <p:cNvSpPr/>
            <p:nvPr/>
          </p:nvSpPr>
          <p:spPr>
            <a:xfrm rot="5400000">
              <a:off x="1576054" y="-1576054"/>
              <a:ext cx="1929740" cy="5081849"/>
            </a:xfrm>
            <a:prstGeom prst="rtTriangle">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A99E7C03-7A04-206A-1F4D-69D5692B6A73}"/>
              </a:ext>
            </a:extLst>
          </p:cNvPr>
          <p:cNvSpPr txBox="1"/>
          <p:nvPr/>
        </p:nvSpPr>
        <p:spPr>
          <a:xfrm>
            <a:off x="1346759" y="2165391"/>
            <a:ext cx="10221814" cy="4370427"/>
          </a:xfrm>
          <a:prstGeom prst="rect">
            <a:avLst/>
          </a:prstGeom>
          <a:noFill/>
        </p:spPr>
        <p:txBody>
          <a:bodyPr wrap="square" rtlCol="0">
            <a:spAutoFit/>
          </a:bodyPr>
          <a:lstStyle/>
          <a:p>
            <a:r>
              <a:rPr lang="en-US" sz="2600" dirty="0">
                <a:latin typeface="Aptos" panose="020B0004020202020204" pitchFamily="34" charset="0"/>
              </a:rPr>
              <a:t>In response to the nation’s rising inflation, client organization’s have encountered at least one of these five questions: </a:t>
            </a:r>
          </a:p>
          <a:p>
            <a:pPr marL="800100" lvl="1" indent="-342900">
              <a:buFont typeface="Wingdings" panose="05000000000000000000" pitchFamily="2" charset="2"/>
              <a:buChar char="§"/>
            </a:pPr>
            <a:r>
              <a:rPr lang="en-US" sz="2600" b="1" dirty="0">
                <a:solidFill>
                  <a:srgbClr val="C00000"/>
                </a:solidFill>
                <a:latin typeface="Aptos" panose="020B0004020202020204" pitchFamily="34" charset="0"/>
              </a:rPr>
              <a:t>Should we give non-merit pay raises – like a cost-of-living (COLA) increase – across the board?  </a:t>
            </a:r>
          </a:p>
          <a:p>
            <a:pPr marL="800100" lvl="1" indent="-342900">
              <a:buFont typeface="Wingdings" panose="05000000000000000000" pitchFamily="2" charset="2"/>
              <a:buChar char="§"/>
            </a:pPr>
            <a:r>
              <a:rPr lang="en-US" sz="2600" b="1" dirty="0">
                <a:solidFill>
                  <a:srgbClr val="C00000"/>
                </a:solidFill>
                <a:latin typeface="Aptos" panose="020B0004020202020204" pitchFamily="34" charset="0"/>
              </a:rPr>
              <a:t>How will we handle employee raise requests?  </a:t>
            </a:r>
          </a:p>
          <a:p>
            <a:pPr marL="800100" lvl="1" indent="-342900">
              <a:buFont typeface="Wingdings" panose="05000000000000000000" pitchFamily="2" charset="2"/>
              <a:buChar char="§"/>
            </a:pPr>
            <a:r>
              <a:rPr lang="en-US" sz="2600" b="1" dirty="0">
                <a:solidFill>
                  <a:srgbClr val="C00000"/>
                </a:solidFill>
                <a:latin typeface="Aptos" panose="020B0004020202020204" pitchFamily="34" charset="0"/>
              </a:rPr>
              <a:t>Do we risk losing people if we don’t give raises? </a:t>
            </a:r>
          </a:p>
          <a:p>
            <a:pPr marL="800100" lvl="1" indent="-342900">
              <a:buFont typeface="Wingdings" panose="05000000000000000000" pitchFamily="2" charset="2"/>
              <a:buChar char="§"/>
            </a:pPr>
            <a:r>
              <a:rPr lang="en-US" sz="2600" b="1" dirty="0">
                <a:solidFill>
                  <a:srgbClr val="C00000"/>
                </a:solidFill>
                <a:latin typeface="Aptos" panose="020B0004020202020204" pitchFamily="34" charset="0"/>
              </a:rPr>
              <a:t>How does the decision to raise pay (or not) impact our ability to recruit strong talent (especially in the Great Resignation era)? </a:t>
            </a:r>
          </a:p>
          <a:p>
            <a:pPr marL="800100" lvl="1" indent="-342900">
              <a:buFont typeface="Wingdings" panose="05000000000000000000" pitchFamily="2" charset="2"/>
              <a:buChar char="§"/>
            </a:pPr>
            <a:r>
              <a:rPr lang="en-US" sz="2600" b="1" dirty="0">
                <a:solidFill>
                  <a:srgbClr val="C00000"/>
                </a:solidFill>
                <a:latin typeface="Aptos" panose="020B0004020202020204" pitchFamily="34" charset="0"/>
              </a:rPr>
              <a:t>Will we run into pay compression issues? </a:t>
            </a:r>
          </a:p>
          <a:p>
            <a:pPr marL="285750" indent="-285750">
              <a:buFont typeface="Arial" panose="020B0604020202020204" pitchFamily="34" charset="0"/>
              <a:buChar char="•"/>
            </a:pPr>
            <a:endParaRPr lang="en-US" dirty="0"/>
          </a:p>
        </p:txBody>
      </p:sp>
      <p:pic>
        <p:nvPicPr>
          <p:cNvPr id="6" name="Picture 5" descr="A logo for a company&#10;&#10;AI-generated content may be incorrect.">
            <a:extLst>
              <a:ext uri="{FF2B5EF4-FFF2-40B4-BE49-F238E27FC236}">
                <a16:creationId xmlns:a16="http://schemas.microsoft.com/office/drawing/2014/main" id="{6A6DA451-CDCC-B695-00A9-17917E8793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900" y="6038554"/>
            <a:ext cx="565043" cy="6575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102466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AAIM Powerpoint Template" id="{370DC295-124A-4001-B779-5FBAC5348C9D}" vid="{16F58F61-9BE1-4523-A0BA-259EBAF749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4dd7714-5d3b-4f08-aeb7-4ffa24dfaea1">
      <Terms xmlns="http://schemas.microsoft.com/office/infopath/2007/PartnerControls"/>
    </lcf76f155ced4ddcb4097134ff3c332f>
    <TaxCatchAll xmlns="ae1e6540-5f17-45ce-ac76-c75d29f68c99" xsi:nil="true"/>
    <SharedWithUsers xmlns="ae1e6540-5f17-45ce-ac76-c75d29f68c99">
      <UserInfo>
        <DisplayName>Tim Sater</DisplayName>
        <AccountId>50</AccountId>
        <AccountType/>
      </UserInfo>
      <UserInfo>
        <DisplayName>Allyson Sewester</DisplayName>
        <AccountId>43</AccountId>
        <AccountType/>
      </UserInfo>
      <UserInfo>
        <DisplayName>Debbie Sewester</DisplayName>
        <AccountId>51</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FE71A81D72198488B4C0867877695E0" ma:contentTypeVersion="19" ma:contentTypeDescription="Create a new document." ma:contentTypeScope="" ma:versionID="b78d202390f245f20ab8ad6ca6759590">
  <xsd:schema xmlns:xsd="http://www.w3.org/2001/XMLSchema" xmlns:xs="http://www.w3.org/2001/XMLSchema" xmlns:p="http://schemas.microsoft.com/office/2006/metadata/properties" xmlns:ns2="b4dd7714-5d3b-4f08-aeb7-4ffa24dfaea1" xmlns:ns3="ae1e6540-5f17-45ce-ac76-c75d29f68c99" targetNamespace="http://schemas.microsoft.com/office/2006/metadata/properties" ma:root="true" ma:fieldsID="b78755501a9d4d70bc6f05b3cac91e22" ns2:_="" ns3:_="">
    <xsd:import namespace="b4dd7714-5d3b-4f08-aeb7-4ffa24dfaea1"/>
    <xsd:import namespace="ae1e6540-5f17-45ce-ac76-c75d29f68c9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dd7714-5d3b-4f08-aeb7-4ffa24dfae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53e3dc2-79b4-4fdd-a9a6-f669ca57ba1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e1e6540-5f17-45ce-ac76-c75d29f68c9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8c96abf-cced-47b0-908f-c361fd18f97a}" ma:internalName="TaxCatchAll" ma:showField="CatchAllData" ma:web="ae1e6540-5f17-45ce-ac76-c75d29f68c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5F02C2-73F2-4286-A508-CD7E34394E7C}">
  <ds:schemaRefs>
    <ds:schemaRef ds:uri="http://purl.org/dc/terms/"/>
    <ds:schemaRef ds:uri="http://schemas.microsoft.com/office/2006/metadata/properties"/>
    <ds:schemaRef ds:uri="http://schemas.microsoft.com/office/2006/documentManagement/types"/>
    <ds:schemaRef ds:uri="http://schemas.openxmlformats.org/package/2006/metadata/core-properties"/>
    <ds:schemaRef ds:uri="b4dd7714-5d3b-4f08-aeb7-4ffa24dfaea1"/>
    <ds:schemaRef ds:uri="http://www.w3.org/XML/1998/namespace"/>
    <ds:schemaRef ds:uri="http://purl.org/dc/dcmitype/"/>
    <ds:schemaRef ds:uri="http://purl.org/dc/elements/1.1/"/>
    <ds:schemaRef ds:uri="http://schemas.microsoft.com/office/infopath/2007/PartnerControls"/>
    <ds:schemaRef ds:uri="ae1e6540-5f17-45ce-ac76-c75d29f68c99"/>
  </ds:schemaRefs>
</ds:datastoreItem>
</file>

<file path=customXml/itemProps2.xml><?xml version="1.0" encoding="utf-8"?>
<ds:datastoreItem xmlns:ds="http://schemas.openxmlformats.org/officeDocument/2006/customXml" ds:itemID="{6EEEF41C-C771-4E49-AB7A-EE3CF4EB91DC}">
  <ds:schemaRefs>
    <ds:schemaRef ds:uri="http://schemas.microsoft.com/sharepoint/v3/contenttype/forms"/>
  </ds:schemaRefs>
</ds:datastoreItem>
</file>

<file path=customXml/itemProps3.xml><?xml version="1.0" encoding="utf-8"?>
<ds:datastoreItem xmlns:ds="http://schemas.openxmlformats.org/officeDocument/2006/customXml" ds:itemID="{FA6E42A0-3892-4A58-9C24-C6992004FA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dd7714-5d3b-4f08-aeb7-4ffa24dfaea1"/>
    <ds:schemaRef ds:uri="ae1e6540-5f17-45ce-ac76-c75d29f68c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2023 AAIM Powerpoint Template</Template>
  <TotalTime>302</TotalTime>
  <Words>2466</Words>
  <Application>Microsoft Office PowerPoint</Application>
  <PresentationFormat>Widescreen</PresentationFormat>
  <Paragraphs>152</Paragraphs>
  <Slides>27</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Aptos</vt:lpstr>
      <vt:lpstr>Arial</vt:lpstr>
      <vt:lpstr>Arial Nova</vt:lpstr>
      <vt:lpstr>Calibri</vt:lpstr>
      <vt:lpstr>Calibri Light</vt:lpstr>
      <vt:lpstr>Courier New</vt:lpstr>
      <vt:lpstr>Wingdings</vt:lpstr>
      <vt:lpstr>Office Theme</vt:lpstr>
      <vt:lpstr>Compensation &amp; Benefits Confessions:  What We Learned from Hundreds of Failed Programs</vt:lpstr>
      <vt:lpstr>Forget the Unemployment Rate:  Reality of Population Trends in the United States</vt:lpstr>
      <vt:lpstr>Migration Trends </vt:lpstr>
      <vt:lpstr>PowerPoint Presentation</vt:lpstr>
      <vt:lpstr>PowerPoint Presentation</vt:lpstr>
      <vt:lpstr>U.S. POPULATION (Age 15-64)</vt:lpstr>
      <vt:lpstr>Hour 1  Compensation Confessions:  The Wage Wars Reality</vt:lpstr>
      <vt:lpstr>Segment 1 The Ugly Truth  About Wage Strategy                                           (30 Minutes)</vt:lpstr>
      <vt:lpstr>Inflation Response Disasters  We’ve Seen Firsthand</vt:lpstr>
      <vt:lpstr>AI Wage Disruption: The Companies that  Got Blindsides (Research from Salary.com)</vt:lpstr>
      <vt:lpstr>Pay Transparency Train Wrecks  and Legal Nightmares</vt:lpstr>
      <vt:lpstr>Regional Wage Arbitrage Catastrophes</vt:lpstr>
      <vt:lpstr>Performance Pay Systems the  Destroyed Culture</vt:lpstr>
      <vt:lpstr>Discussion</vt:lpstr>
      <vt:lpstr>Segment 2 Learning from the Wreckage                        (30 Minutes)</vt:lpstr>
      <vt:lpstr>2026 Predictions Base on  Actual Failure Patterns</vt:lpstr>
      <vt:lpstr>Legislative Changes:  Companies the Ignored the Warnings</vt:lpstr>
      <vt:lpstr>Skill-Based Pay Implementations  that Imploded</vt:lpstr>
      <vt:lpstr>Executive Compensation Scandals  We Can’t Name</vt:lpstr>
      <vt:lpstr>Remote Work Pay Strategies that  Triggered Mass Exodus  (Three companies that ended remote work for the wrong reasons)</vt:lpstr>
      <vt:lpstr>2026 Fearless Forecast</vt:lpstr>
      <vt:lpstr>The Latest Numbers from ADP Jobs Report</vt:lpstr>
      <vt:lpstr>Summary of 2026 Compensation Budgeting (Base Pay Only)</vt:lpstr>
      <vt:lpstr>Discussion</vt:lpstr>
      <vt:lpstr>Six Compensation Checklist for Your Use to Audit Current Programs   See Excel File Provide</vt:lpstr>
      <vt:lpstr>Check List Provided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Debbie Sewester</dc:creator>
  <cp:lastModifiedBy>Debbie Sewester</cp:lastModifiedBy>
  <cp:revision>5</cp:revision>
  <dcterms:created xsi:type="dcterms:W3CDTF">2025-09-04T17:10:45Z</dcterms:created>
  <dcterms:modified xsi:type="dcterms:W3CDTF">2025-09-08T19:03:11Z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0x0101002FE71A81D72198488B4C0867877695E0</vt:lpwstr>
  </property>
</Properties>
</file>