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91" r:id="rId5"/>
    <p:sldId id="447" r:id="rId6"/>
    <p:sldId id="2192" r:id="rId7"/>
    <p:sldId id="2179" r:id="rId8"/>
    <p:sldId id="2191" r:id="rId9"/>
    <p:sldId id="2190" r:id="rId10"/>
    <p:sldId id="444" r:id="rId11"/>
    <p:sldId id="2204" r:id="rId12"/>
    <p:sldId id="2194" r:id="rId13"/>
    <p:sldId id="2195" r:id="rId14"/>
    <p:sldId id="2196" r:id="rId15"/>
    <p:sldId id="304" r:id="rId16"/>
    <p:sldId id="305" r:id="rId17"/>
    <p:sldId id="306" r:id="rId18"/>
    <p:sldId id="308" r:id="rId19"/>
    <p:sldId id="309" r:id="rId20"/>
    <p:sldId id="2197" r:id="rId21"/>
    <p:sldId id="310" r:id="rId22"/>
    <p:sldId id="2198" r:id="rId23"/>
    <p:sldId id="2199" r:id="rId24"/>
    <p:sldId id="2200" r:id="rId25"/>
    <p:sldId id="2201" r:id="rId26"/>
    <p:sldId id="445" r:id="rId2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082A"/>
    <a:srgbClr val="000000"/>
    <a:srgbClr val="8C061C"/>
    <a:srgbClr val="C00000"/>
    <a:srgbClr val="FFFFFF"/>
    <a:srgbClr val="BFBFBF"/>
    <a:srgbClr val="E6E6E6"/>
    <a:srgbClr val="740618"/>
    <a:srgbClr val="480000"/>
    <a:srgbClr val="3B03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30" autoAdjust="0"/>
  </p:normalViewPr>
  <p:slideViewPr>
    <p:cSldViewPr snapToGrid="0">
      <p:cViewPr varScale="1">
        <p:scale>
          <a:sx n="84" d="100"/>
          <a:sy n="84" d="100"/>
        </p:scale>
        <p:origin x="498" y="90"/>
      </p:cViewPr>
      <p:guideLst/>
    </p:cSldViewPr>
  </p:slideViewPr>
  <p:notesTextViewPr>
    <p:cViewPr>
      <p:scale>
        <a:sx n="1" d="1"/>
        <a:sy n="1" d="1"/>
      </p:scale>
      <p:origin x="0" y="-60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F8DF08C-6690-43F7-9558-7CF96E63CA72}" type="datetimeFigureOut">
              <a:rPr lang="en-US" smtClean="0"/>
              <a:t>2/5/2025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867582C-C970-4F72-A270-29B1C9772A1B}" type="slidenum">
              <a:rPr lang="en-US" smtClean="0"/>
              <a:t>‹#›</a:t>
            </a:fld>
            <a:endParaRPr lang="en-US"/>
          </a:p>
        </p:txBody>
      </p:sp>
    </p:spTree>
    <p:extLst>
      <p:ext uri="{BB962C8B-B14F-4D97-AF65-F5344CB8AC3E}">
        <p14:creationId xmlns:p14="http://schemas.microsoft.com/office/powerpoint/2010/main" val="3386929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endParaRPr lang="en-US" dirty="0"/>
          </a:p>
          <a:p>
            <a:pPr>
              <a:buFont typeface="Arial" panose="020B0604020202020204" pitchFamily="34" charset="0"/>
              <a:buChar char="•"/>
            </a:pPr>
            <a:r>
              <a:rPr lang="en-US" dirty="0"/>
              <a:t>Welcome everyone and thank you for joining today’s roundtable.</a:t>
            </a:r>
          </a:p>
          <a:p>
            <a:pPr>
              <a:buFont typeface="Arial" panose="020B0604020202020204" pitchFamily="34" charset="0"/>
              <a:buChar char="•"/>
            </a:pPr>
            <a:r>
              <a:rPr lang="en-US" dirty="0"/>
              <a:t>I’m [Your Name], and I’m excited to lead this discussion on employee engagement strategies for 2025.</a:t>
            </a:r>
          </a:p>
          <a:p>
            <a:pPr>
              <a:buFont typeface="Arial" panose="020B0604020202020204" pitchFamily="34" charset="0"/>
              <a:buChar char="•"/>
            </a:pPr>
            <a:r>
              <a:rPr lang="en-US" dirty="0"/>
              <a:t>Before we dive in, a quick reminder: this is an interactive session—your insights and experiences are just as valuable as the content I’ll share.</a:t>
            </a:r>
          </a:p>
          <a:p>
            <a:pPr>
              <a:buFont typeface="Arial" panose="020B0604020202020204" pitchFamily="34" charset="0"/>
              <a:buChar char="•"/>
            </a:pPr>
            <a:r>
              <a:rPr lang="en-US" dirty="0"/>
              <a:t>Let’s start with a quick introduction—name, role, and one workplace challenge you’d love to solve.</a:t>
            </a:r>
          </a:p>
          <a:p>
            <a:endParaRPr lang="en-US" dirty="0"/>
          </a:p>
        </p:txBody>
      </p:sp>
      <p:sp>
        <p:nvSpPr>
          <p:cNvPr id="4" name="Slide Number Placeholder 3"/>
          <p:cNvSpPr>
            <a:spLocks noGrp="1"/>
          </p:cNvSpPr>
          <p:nvPr>
            <p:ph type="sldNum" sz="quarter" idx="5"/>
          </p:nvPr>
        </p:nvSpPr>
        <p:spPr/>
        <p:txBody>
          <a:bodyPr/>
          <a:lstStyle/>
          <a:p>
            <a:fld id="{F867582C-C970-4F72-A270-29B1C9772A1B}" type="slidenum">
              <a:rPr lang="en-US" smtClean="0"/>
              <a:t>1</a:t>
            </a:fld>
            <a:endParaRPr lang="en-US"/>
          </a:p>
        </p:txBody>
      </p:sp>
    </p:spTree>
    <p:extLst>
      <p:ext uri="{BB962C8B-B14F-4D97-AF65-F5344CB8AC3E}">
        <p14:creationId xmlns:p14="http://schemas.microsoft.com/office/powerpoint/2010/main" val="3490539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FC82D-A2DA-A217-E784-9D02CEAAB1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8BF779-8B48-67BA-1D74-611766AB0A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0C7708-C885-E376-8343-AD8D1F9C3E59}"/>
              </a:ext>
            </a:extLst>
          </p:cNvPr>
          <p:cNvSpPr>
            <a:spLocks noGrp="1"/>
          </p:cNvSpPr>
          <p:nvPr>
            <p:ph type="body" idx="1"/>
          </p:nvPr>
        </p:nvSpPr>
        <p:spPr/>
        <p:txBody>
          <a:bodyPr/>
          <a:lstStyle/>
          <a:p>
            <a:r>
              <a:rPr lang="en-US" dirty="0"/>
              <a:t>Engagement and measuring the people aspects of the organizations helps you to drill down and the real issues, it helps you to identify your populations and it opens up a broader conversation among all leaders of the organization.  It matters because it identifies root causes of problems and allow you to act, responsibly to stabilizing and engaging your current workforce so that you can focus on all of the other challenges headed are way.</a:t>
            </a:r>
          </a:p>
          <a:p>
            <a:endParaRPr lang="en-US" dirty="0"/>
          </a:p>
          <a:p>
            <a:r>
              <a:rPr lang="en-US" dirty="0"/>
              <a:t>An engaged workforce is easier to recruit into</a:t>
            </a:r>
          </a:p>
          <a:p>
            <a:r>
              <a:rPr lang="en-US" dirty="0"/>
              <a:t>An engaged workforce creates retention</a:t>
            </a:r>
          </a:p>
          <a:p>
            <a:r>
              <a:rPr lang="en-US" dirty="0"/>
              <a:t>An engaged workforce is and efficient workforce because there is trust and alignment</a:t>
            </a:r>
          </a:p>
        </p:txBody>
      </p:sp>
      <p:sp>
        <p:nvSpPr>
          <p:cNvPr id="4" name="Slide Number Placeholder 3">
            <a:extLst>
              <a:ext uri="{FF2B5EF4-FFF2-40B4-BE49-F238E27FC236}">
                <a16:creationId xmlns:a16="http://schemas.microsoft.com/office/drawing/2014/main" id="{06B6EB0D-1149-BF31-9F2D-F1AE61471DDE}"/>
              </a:ext>
            </a:extLst>
          </p:cNvPr>
          <p:cNvSpPr>
            <a:spLocks noGrp="1"/>
          </p:cNvSpPr>
          <p:nvPr>
            <p:ph type="sldNum" sz="quarter" idx="5"/>
          </p:nvPr>
        </p:nvSpPr>
        <p:spPr/>
        <p:txBody>
          <a:bodyPr/>
          <a:lstStyle/>
          <a:p>
            <a:fld id="{F867582C-C970-4F72-A270-29B1C9772A1B}" type="slidenum">
              <a:rPr lang="en-US" smtClean="0"/>
              <a:t>10</a:t>
            </a:fld>
            <a:endParaRPr lang="en-US"/>
          </a:p>
        </p:txBody>
      </p:sp>
    </p:spTree>
    <p:extLst>
      <p:ext uri="{BB962C8B-B14F-4D97-AF65-F5344CB8AC3E}">
        <p14:creationId xmlns:p14="http://schemas.microsoft.com/office/powerpoint/2010/main" val="2186733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37CD8-7825-1979-C245-1782C7B0A6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ED4E02-33A8-6639-40ED-BAC4BE9887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EDFDAD-4826-B37C-E9E4-0B17AB503BA1}"/>
              </a:ext>
            </a:extLst>
          </p:cNvPr>
          <p:cNvSpPr>
            <a:spLocks noGrp="1"/>
          </p:cNvSpPr>
          <p:nvPr>
            <p:ph type="body" idx="1"/>
          </p:nvPr>
        </p:nvSpPr>
        <p:spPr/>
        <p:txBody>
          <a:bodyPr/>
          <a:lstStyle/>
          <a:p>
            <a:r>
              <a:rPr lang="en-US" sz="1300" b="1" dirty="0"/>
              <a:t>1. Improves Performance and Productivity</a:t>
            </a:r>
          </a:p>
          <a:p>
            <a:r>
              <a:rPr lang="en-US" sz="1300" dirty="0"/>
              <a:t>Engaged employees are more motivated, focused, and committed to their work. They tend to go above and beyond, leading to increased productivity and higher-quality outcomes.</a:t>
            </a:r>
          </a:p>
          <a:p>
            <a:r>
              <a:rPr lang="en-US" sz="1300" b="1" dirty="0"/>
              <a:t>2. Drives Innovation</a:t>
            </a:r>
          </a:p>
          <a:p>
            <a:r>
              <a:rPr lang="en-US" sz="1300" dirty="0"/>
              <a:t>Engaged employees feel a strong connection to their work and the company’s mission. This connection fosters creativity and encourages them to contribute innovative ideas that align with strategic goals.</a:t>
            </a:r>
          </a:p>
          <a:p>
            <a:r>
              <a:rPr lang="en-US" sz="1300" b="1" dirty="0"/>
              <a:t>3. Enhances Customer Satisfaction</a:t>
            </a:r>
          </a:p>
          <a:p>
            <a:r>
              <a:rPr lang="en-US" sz="1300" dirty="0"/>
              <a:t>When employees are engaged, they deliver better customer service and experiences, which strengthens brand loyalty and reputation—key components of any successful business strategy.</a:t>
            </a:r>
          </a:p>
          <a:p>
            <a:r>
              <a:rPr lang="en-US" sz="1300" b="1" dirty="0"/>
              <a:t>4. Strengthens Retention and Reduces Costs</a:t>
            </a:r>
          </a:p>
          <a:p>
            <a:r>
              <a:rPr lang="en-US" sz="1300" dirty="0"/>
              <a:t>Engaged employees are less likely to leave, reducing turnover-related costs like hiring, onboarding, and training. Retaining top talent also ensures continuity in executing the business strategy.</a:t>
            </a:r>
          </a:p>
          <a:p>
            <a:r>
              <a:rPr lang="en-US" sz="1300" b="1" dirty="0"/>
              <a:t>5. Aligns Employees with Organizational Goals</a:t>
            </a:r>
          </a:p>
          <a:p>
            <a:r>
              <a:rPr lang="en-US" sz="1300" dirty="0"/>
              <a:t>Engaged employees understand and believe in the company’s strategic direction. They’re more likely to align their daily efforts with the organization’s long-term objectives, ensuring a cohesive and coordinated approach.</a:t>
            </a:r>
          </a:p>
          <a:p>
            <a:r>
              <a:rPr lang="en-US" sz="1300" b="1" dirty="0"/>
              <a:t>6. Builds a Resilient Culture</a:t>
            </a:r>
          </a:p>
          <a:p>
            <a:r>
              <a:rPr lang="en-US" sz="1300" dirty="0"/>
              <a:t>A culture of engagement fosters trust, collaboration, and adaptability—qualities that are essential for navigating challenges and sustaining long-term success.</a:t>
            </a:r>
          </a:p>
          <a:p>
            <a:r>
              <a:rPr lang="en-US" sz="1300" b="1" dirty="0"/>
              <a:t>7. Boosts Financial Performance</a:t>
            </a:r>
          </a:p>
          <a:p>
            <a:r>
              <a:rPr lang="en-US" sz="1300" dirty="0"/>
              <a:t>Research consistently shows that companies with highly engaged workforces outperform their competitors in profitability, revenue growth, and shareholder value.</a:t>
            </a:r>
          </a:p>
          <a:p>
            <a:r>
              <a:rPr lang="en-US" sz="1300" dirty="0"/>
              <a:t>When engagement is integrated into the business strategy, it not only boosts operational efficiency but also ensures that the organization remains agile, innovative, and aligned with its mission.</a:t>
            </a:r>
          </a:p>
          <a:p>
            <a:endParaRPr lang="en-US" dirty="0"/>
          </a:p>
        </p:txBody>
      </p:sp>
      <p:sp>
        <p:nvSpPr>
          <p:cNvPr id="4" name="Slide Number Placeholder 3">
            <a:extLst>
              <a:ext uri="{FF2B5EF4-FFF2-40B4-BE49-F238E27FC236}">
                <a16:creationId xmlns:a16="http://schemas.microsoft.com/office/drawing/2014/main" id="{90C41E08-9A4D-9613-504D-69E73E97D74C}"/>
              </a:ext>
            </a:extLst>
          </p:cNvPr>
          <p:cNvSpPr>
            <a:spLocks noGrp="1"/>
          </p:cNvSpPr>
          <p:nvPr>
            <p:ph type="sldNum" sz="quarter" idx="5"/>
          </p:nvPr>
        </p:nvSpPr>
        <p:spPr/>
        <p:txBody>
          <a:bodyPr/>
          <a:lstStyle/>
          <a:p>
            <a:fld id="{F867582C-C970-4F72-A270-29B1C9772A1B}" type="slidenum">
              <a:rPr lang="en-US" smtClean="0"/>
              <a:t>11</a:t>
            </a:fld>
            <a:endParaRPr lang="en-US"/>
          </a:p>
        </p:txBody>
      </p:sp>
    </p:spTree>
    <p:extLst>
      <p:ext uri="{BB962C8B-B14F-4D97-AF65-F5344CB8AC3E}">
        <p14:creationId xmlns:p14="http://schemas.microsoft.com/office/powerpoint/2010/main" val="3200043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67582C-C970-4F72-A270-29B1C9772A1B}" type="slidenum">
              <a:rPr lang="en-US" smtClean="0"/>
              <a:t>12</a:t>
            </a:fld>
            <a:endParaRPr lang="en-US"/>
          </a:p>
        </p:txBody>
      </p:sp>
    </p:spTree>
    <p:extLst>
      <p:ext uri="{BB962C8B-B14F-4D97-AF65-F5344CB8AC3E}">
        <p14:creationId xmlns:p14="http://schemas.microsoft.com/office/powerpoint/2010/main" val="4270102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67582C-C970-4F72-A270-29B1C9772A1B}" type="slidenum">
              <a:rPr lang="en-US" smtClean="0"/>
              <a:t>13</a:t>
            </a:fld>
            <a:endParaRPr lang="en-US"/>
          </a:p>
        </p:txBody>
      </p:sp>
    </p:spTree>
    <p:extLst>
      <p:ext uri="{BB962C8B-B14F-4D97-AF65-F5344CB8AC3E}">
        <p14:creationId xmlns:p14="http://schemas.microsoft.com/office/powerpoint/2010/main" val="3135444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67582C-C970-4F72-A270-29B1C9772A1B}" type="slidenum">
              <a:rPr lang="en-US" smtClean="0"/>
              <a:t>14</a:t>
            </a:fld>
            <a:endParaRPr lang="en-US"/>
          </a:p>
        </p:txBody>
      </p:sp>
    </p:spTree>
    <p:extLst>
      <p:ext uri="{BB962C8B-B14F-4D97-AF65-F5344CB8AC3E}">
        <p14:creationId xmlns:p14="http://schemas.microsoft.com/office/powerpoint/2010/main" val="3314151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67582C-C970-4F72-A270-29B1C9772A1B}" type="slidenum">
              <a:rPr lang="en-US" smtClean="0"/>
              <a:t>15</a:t>
            </a:fld>
            <a:endParaRPr lang="en-US"/>
          </a:p>
        </p:txBody>
      </p:sp>
    </p:spTree>
    <p:extLst>
      <p:ext uri="{BB962C8B-B14F-4D97-AF65-F5344CB8AC3E}">
        <p14:creationId xmlns:p14="http://schemas.microsoft.com/office/powerpoint/2010/main" val="970538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67582C-C970-4F72-A270-29B1C9772A1B}" type="slidenum">
              <a:rPr lang="en-US" smtClean="0"/>
              <a:t>16</a:t>
            </a:fld>
            <a:endParaRPr lang="en-US"/>
          </a:p>
        </p:txBody>
      </p:sp>
    </p:spTree>
    <p:extLst>
      <p:ext uri="{BB962C8B-B14F-4D97-AF65-F5344CB8AC3E}">
        <p14:creationId xmlns:p14="http://schemas.microsoft.com/office/powerpoint/2010/main" val="2700080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E5D83-25BA-0617-7693-B848DE1E9E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E25A1A-4B6E-7CCA-0DAF-0BEFC1783B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0C49D0-08EA-7E89-9737-E21668D56269}"/>
              </a:ext>
            </a:extLst>
          </p:cNvPr>
          <p:cNvSpPr>
            <a:spLocks noGrp="1"/>
          </p:cNvSpPr>
          <p:nvPr>
            <p:ph type="body" idx="1"/>
          </p:nvPr>
        </p:nvSpPr>
        <p:spPr/>
        <p:txBody>
          <a:bodyPr/>
          <a:lstStyle/>
          <a:p>
            <a:r>
              <a:rPr lang="en-US" dirty="0" err="1"/>
              <a:t>Tranisiton</a:t>
            </a:r>
            <a:r>
              <a:rPr lang="en-US" dirty="0"/>
              <a:t> slide</a:t>
            </a:r>
          </a:p>
        </p:txBody>
      </p:sp>
      <p:sp>
        <p:nvSpPr>
          <p:cNvPr id="4" name="Slide Number Placeholder 3">
            <a:extLst>
              <a:ext uri="{FF2B5EF4-FFF2-40B4-BE49-F238E27FC236}">
                <a16:creationId xmlns:a16="http://schemas.microsoft.com/office/drawing/2014/main" id="{A48F4D41-CBF6-4064-17C4-6129CCE3B67D}"/>
              </a:ext>
            </a:extLst>
          </p:cNvPr>
          <p:cNvSpPr>
            <a:spLocks noGrp="1"/>
          </p:cNvSpPr>
          <p:nvPr>
            <p:ph type="sldNum" sz="quarter" idx="5"/>
          </p:nvPr>
        </p:nvSpPr>
        <p:spPr/>
        <p:txBody>
          <a:bodyPr/>
          <a:lstStyle/>
          <a:p>
            <a:fld id="{F867582C-C970-4F72-A270-29B1C9772A1B}" type="slidenum">
              <a:rPr lang="en-US" smtClean="0"/>
              <a:t>17</a:t>
            </a:fld>
            <a:endParaRPr lang="en-US"/>
          </a:p>
        </p:txBody>
      </p:sp>
    </p:spTree>
    <p:extLst>
      <p:ext uri="{BB962C8B-B14F-4D97-AF65-F5344CB8AC3E}">
        <p14:creationId xmlns:p14="http://schemas.microsoft.com/office/powerpoint/2010/main" val="1512087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began working with this organization, employees described a culture of fear, distrust, and misalignment. Leadership transitions had created instability, and employees felt like they were walking on eggshells, unsure of expectations or the organization’s future.</a:t>
            </a:r>
          </a:p>
          <a:p>
            <a:r>
              <a:rPr lang="en-US" dirty="0"/>
              <a:t>Key challenges included:</a:t>
            </a:r>
          </a:p>
          <a:p>
            <a:r>
              <a:rPr lang="en-US" dirty="0"/>
              <a:t>Lack of trust in leadership: Employees felt that leaders were unresponsive, inconsistent, and failed to follow through.</a:t>
            </a:r>
          </a:p>
          <a:p>
            <a:r>
              <a:rPr lang="en-US" dirty="0"/>
              <a:t>Fear-based management: Many employees hesitated to speak up, fearing retaliation or being ignored.</a:t>
            </a:r>
          </a:p>
          <a:p>
            <a:r>
              <a:rPr lang="en-US" dirty="0"/>
              <a:t>Silos &amp; poor collaboration: Departments operated independently, limiting transparency and cross-functional teamwork.</a:t>
            </a:r>
          </a:p>
          <a:p>
            <a:r>
              <a:rPr lang="en-US" dirty="0"/>
              <a:t>Unclear strategic direction: The organization went through leadership changes, implemented a return-to-work policy, and introduced a new member offering, creating additional stress.</a:t>
            </a:r>
          </a:p>
          <a:p>
            <a:r>
              <a:rPr lang="en-US" dirty="0"/>
              <a:t>Compensation concerns: Employees perceived pay structures as unclear and uncompetitive.</a:t>
            </a:r>
          </a:p>
          <a:p>
            <a:r>
              <a:rPr lang="en-US" dirty="0"/>
              <a:t>Turnover Risk: Many key positions at risk.</a:t>
            </a:r>
          </a:p>
          <a:p>
            <a:endParaRPr lang="en-US" dirty="0"/>
          </a:p>
          <a:p>
            <a:r>
              <a:rPr lang="en-US" dirty="0"/>
              <a:t>These issues led to low engagement scores, high frustration, and uncertainty—all of which put </a:t>
            </a:r>
          </a:p>
          <a:p>
            <a:r>
              <a:rPr lang="en-US" dirty="0"/>
              <a:t>long-term retention and organizational success at risk.  Once we gained a clear understanding of the underlying issues, we focused on targeted strategies that would drive real change.</a:t>
            </a:r>
          </a:p>
        </p:txBody>
      </p:sp>
      <p:sp>
        <p:nvSpPr>
          <p:cNvPr id="4" name="Slide Number Placeholder 3"/>
          <p:cNvSpPr>
            <a:spLocks noGrp="1"/>
          </p:cNvSpPr>
          <p:nvPr>
            <p:ph type="sldNum" sz="quarter" idx="5"/>
          </p:nvPr>
        </p:nvSpPr>
        <p:spPr/>
        <p:txBody>
          <a:bodyPr/>
          <a:lstStyle/>
          <a:p>
            <a:fld id="{F867582C-C970-4F72-A270-29B1C9772A1B}" type="slidenum">
              <a:rPr lang="en-US" smtClean="0"/>
              <a:t>18</a:t>
            </a:fld>
            <a:endParaRPr lang="en-US"/>
          </a:p>
        </p:txBody>
      </p:sp>
    </p:spTree>
    <p:extLst>
      <p:ext uri="{BB962C8B-B14F-4D97-AF65-F5344CB8AC3E}">
        <p14:creationId xmlns:p14="http://schemas.microsoft.com/office/powerpoint/2010/main" val="4277607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5E8F7-25D3-B177-EF6A-CC6D281D98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4999B9-01E6-D94D-B204-ADFC81BE83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1791E6-E715-ED49-3CD5-618D5AAC2F3F}"/>
              </a:ext>
            </a:extLst>
          </p:cNvPr>
          <p:cNvSpPr>
            <a:spLocks noGrp="1"/>
          </p:cNvSpPr>
          <p:nvPr>
            <p:ph type="body" idx="1"/>
          </p:nvPr>
        </p:nvSpPr>
        <p:spPr/>
        <p:txBody>
          <a:bodyPr/>
          <a:lstStyle/>
          <a:p>
            <a:pPr>
              <a:lnSpc>
                <a:spcPts val="1586"/>
              </a:lnSpc>
            </a:pPr>
            <a:r>
              <a:rPr lang="en-US" b="0" i="0" dirty="0">
                <a:solidFill>
                  <a:srgbClr val="000000"/>
                </a:solidFill>
                <a:effectLst/>
                <a:latin typeface="YAFdJj8NdaU 0"/>
              </a:rPr>
              <a:t>Recognizing the need for lasting change, the </a:t>
            </a:r>
            <a:r>
              <a:rPr lang="en-US" b="1" i="0" dirty="0">
                <a:solidFill>
                  <a:srgbClr val="000000"/>
                </a:solidFill>
                <a:effectLst/>
                <a:latin typeface="YAFdJj8NdaU 0"/>
              </a:rPr>
              <a:t>leadership team made a critical decision</a:t>
            </a:r>
            <a:r>
              <a:rPr lang="en-US" b="0" i="0" dirty="0">
                <a:solidFill>
                  <a:srgbClr val="000000"/>
                </a:solidFill>
                <a:effectLst/>
                <a:latin typeface="YAFdJj8NdaU 0"/>
              </a:rPr>
              <a:t>—to consistently take action over time and rebuild trust through transparency, accountability, and engagement.</a:t>
            </a:r>
            <a:endParaRPr lang="en-US" dirty="0">
              <a:solidFill>
                <a:srgbClr val="000000"/>
              </a:solidFill>
              <a:effectLst/>
              <a:latin typeface="YAFdJj8NdaU 0"/>
            </a:endParaRPr>
          </a:p>
          <a:p>
            <a:pPr>
              <a:lnSpc>
                <a:spcPts val="1586"/>
              </a:lnSpc>
            </a:pPr>
            <a:r>
              <a:rPr lang="en-US" b="0" i="0" dirty="0">
                <a:solidFill>
                  <a:srgbClr val="000000"/>
                </a:solidFill>
                <a:effectLst/>
                <a:latin typeface="YAFdJj8NdaU 0"/>
              </a:rPr>
              <a:t>We partnered with them to implement a </a:t>
            </a:r>
            <a:r>
              <a:rPr lang="en-US" b="1" i="0" dirty="0">
                <a:solidFill>
                  <a:srgbClr val="000000"/>
                </a:solidFill>
                <a:effectLst/>
                <a:latin typeface="YAFdJj8NdaU 0"/>
              </a:rPr>
              <a:t>multi-layered strategy</a:t>
            </a:r>
            <a:r>
              <a:rPr lang="en-US" b="0" i="0" dirty="0">
                <a:solidFill>
                  <a:srgbClr val="000000"/>
                </a:solidFill>
                <a:effectLst/>
                <a:latin typeface="YAFdJj8NdaU 0"/>
              </a:rPr>
              <a:t> focused on </a:t>
            </a:r>
            <a:r>
              <a:rPr lang="en-US" b="1" i="0" dirty="0">
                <a:solidFill>
                  <a:srgbClr val="000000"/>
                </a:solidFill>
                <a:effectLst/>
                <a:latin typeface="YAFdJj8NdaU 0"/>
              </a:rPr>
              <a:t>data-driven insights and ongoing leadership development.</a:t>
            </a:r>
            <a:endParaRPr lang="en-US" dirty="0">
              <a:solidFill>
                <a:srgbClr val="000000"/>
              </a:solidFill>
              <a:effectLst/>
              <a:latin typeface="YAFdJj8NdaU 0"/>
            </a:endParaRPr>
          </a:p>
          <a:p>
            <a:pPr>
              <a:lnSpc>
                <a:spcPts val="1586"/>
              </a:lnSpc>
            </a:pPr>
            <a:r>
              <a:rPr lang="en-US" b="1" i="0" dirty="0">
                <a:solidFill>
                  <a:srgbClr val="000000"/>
                </a:solidFill>
                <a:effectLst/>
                <a:latin typeface="YAFdJj8NdaU 0"/>
              </a:rPr>
              <a:t>Our Approach</a:t>
            </a:r>
            <a:endParaRPr lang="en-US" dirty="0">
              <a:solidFill>
                <a:srgbClr val="000000"/>
              </a:solidFill>
              <a:effectLst/>
              <a:latin typeface="YAFdJj8NdaU 0"/>
            </a:endParaRPr>
          </a:p>
          <a:p>
            <a:pPr>
              <a:buFont typeface="Arial" panose="020B0604020202020204" pitchFamily="34" charset="0"/>
              <a:buChar char="•"/>
            </a:pPr>
            <a:r>
              <a:rPr lang="en-US" b="1" i="0" dirty="0">
                <a:solidFill>
                  <a:srgbClr val="000000"/>
                </a:solidFill>
                <a:effectLst/>
              </a:rPr>
              <a:t>Employee Opinion &amp; Engagement Survey (EOES)</a:t>
            </a:r>
            <a:r>
              <a:rPr lang="en-US" b="0" i="0" dirty="0">
                <a:solidFill>
                  <a:srgbClr val="000000"/>
                </a:solidFill>
                <a:effectLst/>
              </a:rPr>
              <a:t>: Measured key issues and provided a clear starting point for action.</a:t>
            </a:r>
            <a:endParaRPr lang="en-US" dirty="0"/>
          </a:p>
          <a:p>
            <a:pPr>
              <a:buFont typeface="Arial" panose="020B0604020202020204" pitchFamily="34" charset="0"/>
              <a:buChar char="•"/>
            </a:pPr>
            <a:r>
              <a:rPr lang="en-US" b="1" i="0" dirty="0">
                <a:solidFill>
                  <a:srgbClr val="000000"/>
                </a:solidFill>
                <a:effectLst/>
              </a:rPr>
              <a:t>Employee Focus Groups</a:t>
            </a:r>
            <a:r>
              <a:rPr lang="en-US" b="0" i="0" dirty="0">
                <a:solidFill>
                  <a:srgbClr val="000000"/>
                </a:solidFill>
                <a:effectLst/>
              </a:rPr>
              <a:t>: Gave employees a voice and helped diagnose root causes of disengagement.</a:t>
            </a:r>
            <a:endParaRPr lang="en-US" dirty="0"/>
          </a:p>
          <a:p>
            <a:pPr>
              <a:buFont typeface="Arial" panose="020B0604020202020204" pitchFamily="34" charset="0"/>
              <a:buChar char="•"/>
            </a:pPr>
            <a:r>
              <a:rPr lang="en-US" b="1" i="0" dirty="0">
                <a:solidFill>
                  <a:srgbClr val="000000"/>
                </a:solidFill>
                <a:effectLst/>
              </a:rPr>
              <a:t>Leadership Development &amp; Coaching</a:t>
            </a:r>
            <a:r>
              <a:rPr lang="en-US" b="0" i="0" dirty="0">
                <a:solidFill>
                  <a:srgbClr val="000000"/>
                </a:solidFill>
                <a:effectLst/>
              </a:rPr>
              <a:t>: Equipped leaders with the tools and skills to lead with integrity, consistency, and accountability.</a:t>
            </a:r>
            <a:endParaRPr lang="en-US" dirty="0"/>
          </a:p>
          <a:p>
            <a:pPr>
              <a:buFont typeface="Arial" panose="020B0604020202020204" pitchFamily="34" charset="0"/>
              <a:buChar char="•"/>
            </a:pPr>
            <a:r>
              <a:rPr lang="en-US" b="1" i="0" dirty="0">
                <a:solidFill>
                  <a:srgbClr val="000000"/>
                </a:solidFill>
                <a:effectLst/>
              </a:rPr>
              <a:t>Culture-Building Initiatives</a:t>
            </a:r>
            <a:r>
              <a:rPr lang="en-US" b="0" i="0" dirty="0">
                <a:solidFill>
                  <a:srgbClr val="000000"/>
                </a:solidFill>
                <a:effectLst/>
              </a:rPr>
              <a:t>:</a:t>
            </a:r>
            <a:endParaRPr lang="en-US" dirty="0"/>
          </a:p>
          <a:p>
            <a:pPr marL="785372" lvl="1" indent="-302066">
              <a:buFont typeface="Arial" panose="020B0604020202020204" pitchFamily="34" charset="0"/>
              <a:buChar char="•"/>
            </a:pPr>
            <a:r>
              <a:rPr lang="en-US" b="0" i="0" dirty="0">
                <a:solidFill>
                  <a:srgbClr val="000000"/>
                </a:solidFill>
                <a:effectLst/>
              </a:rPr>
              <a:t>Monthly executive leadership meetings focused on trust, communication, and decision-making transparency.</a:t>
            </a:r>
            <a:endParaRPr lang="en-US" dirty="0"/>
          </a:p>
          <a:p>
            <a:pPr marL="785372" lvl="1" indent="-302066">
              <a:buFont typeface="Arial" panose="020B0604020202020204" pitchFamily="34" charset="0"/>
              <a:buChar char="•"/>
            </a:pPr>
            <a:r>
              <a:rPr lang="en-US" b="0" i="0" dirty="0">
                <a:solidFill>
                  <a:srgbClr val="000000"/>
                </a:solidFill>
                <a:effectLst/>
              </a:rPr>
              <a:t>Monthly all-employee meetings reinforced core values and encouraged open dialogue.</a:t>
            </a:r>
            <a:endParaRPr lang="en-US" dirty="0"/>
          </a:p>
          <a:p>
            <a:pPr>
              <a:buFont typeface="Arial" panose="020B0604020202020204" pitchFamily="34" charset="0"/>
              <a:buChar char="•"/>
            </a:pPr>
            <a:r>
              <a:rPr lang="en-US" b="1" i="0" dirty="0">
                <a:solidFill>
                  <a:srgbClr val="000000"/>
                </a:solidFill>
                <a:effectLst/>
              </a:rPr>
              <a:t>Compensation Benchmarking Study</a:t>
            </a:r>
            <a:r>
              <a:rPr lang="en-US" b="0" i="0" dirty="0">
                <a:solidFill>
                  <a:srgbClr val="000000"/>
                </a:solidFill>
                <a:effectLst/>
              </a:rPr>
              <a:t>: Ensured that pay structures were fair, transparent, and market-competitive.</a:t>
            </a:r>
            <a:endParaRPr lang="en-US" dirty="0"/>
          </a:p>
          <a:p>
            <a:pPr>
              <a:lnSpc>
                <a:spcPts val="1586"/>
              </a:lnSpc>
            </a:pPr>
            <a:r>
              <a:rPr lang="en-US" b="0" i="0" dirty="0">
                <a:solidFill>
                  <a:srgbClr val="000000"/>
                </a:solidFill>
                <a:effectLst/>
                <a:latin typeface="YAFdJj8NdaU 0"/>
              </a:rPr>
              <a:t>Importantly, these weren’t one-time initiatives. Leadership committed to ongoing action, engagement, and transparency, which allowed employees to see, believe in, and trust the change</a:t>
            </a:r>
            <a:endParaRPr lang="en-US" dirty="0">
              <a:solidFill>
                <a:srgbClr val="000000"/>
              </a:solidFill>
              <a:effectLst/>
              <a:latin typeface="YAFdJj8NdaU 0"/>
            </a:endParaRPr>
          </a:p>
          <a:p>
            <a:endParaRPr lang="en-US" dirty="0"/>
          </a:p>
        </p:txBody>
      </p:sp>
      <p:sp>
        <p:nvSpPr>
          <p:cNvPr id="4" name="Slide Number Placeholder 3">
            <a:extLst>
              <a:ext uri="{FF2B5EF4-FFF2-40B4-BE49-F238E27FC236}">
                <a16:creationId xmlns:a16="http://schemas.microsoft.com/office/drawing/2014/main" id="{59C3BA36-68E3-FB47-7015-20DCE0DEE2E8}"/>
              </a:ext>
            </a:extLst>
          </p:cNvPr>
          <p:cNvSpPr>
            <a:spLocks noGrp="1"/>
          </p:cNvSpPr>
          <p:nvPr>
            <p:ph type="sldNum" sz="quarter" idx="5"/>
          </p:nvPr>
        </p:nvSpPr>
        <p:spPr/>
        <p:txBody>
          <a:bodyPr/>
          <a:lstStyle/>
          <a:p>
            <a:fld id="{F867582C-C970-4F72-A270-29B1C9772A1B}" type="slidenum">
              <a:rPr lang="en-US" smtClean="0"/>
              <a:t>19</a:t>
            </a:fld>
            <a:endParaRPr lang="en-US"/>
          </a:p>
        </p:txBody>
      </p:sp>
    </p:spTree>
    <p:extLst>
      <p:ext uri="{BB962C8B-B14F-4D97-AF65-F5344CB8AC3E}">
        <p14:creationId xmlns:p14="http://schemas.microsoft.com/office/powerpoint/2010/main" val="1261761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DECF1-86A8-A5FD-9F12-462C0048DA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DF7410-981C-2710-3C32-610490BF72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6E5694-8F11-1132-1AC9-3451E49FD441}"/>
              </a:ext>
            </a:extLst>
          </p:cNvPr>
          <p:cNvSpPr>
            <a:spLocks noGrp="1"/>
          </p:cNvSpPr>
          <p:nvPr>
            <p:ph type="body" idx="1"/>
          </p:nvPr>
        </p:nvSpPr>
        <p:spPr/>
        <p:txBody>
          <a:bodyPr/>
          <a:lstStyle/>
          <a:p>
            <a:pPr>
              <a:buFont typeface="Arial" panose="020B0604020202020204" pitchFamily="34" charset="0"/>
              <a:buChar char="•"/>
            </a:pPr>
            <a:r>
              <a:rPr lang="en-US" dirty="0"/>
              <a:t>Engagement is the key driver of retention, productivity, and business success.</a:t>
            </a:r>
          </a:p>
          <a:p>
            <a:pPr>
              <a:buFont typeface="Arial" panose="020B0604020202020204" pitchFamily="34" charset="0"/>
              <a:buChar char="•"/>
            </a:pPr>
            <a:r>
              <a:rPr lang="en-US" dirty="0"/>
              <a:t>Organizations with high engagement report </a:t>
            </a:r>
            <a:r>
              <a:rPr lang="en-US" b="1" dirty="0"/>
              <a:t>23% higher profitability</a:t>
            </a:r>
            <a:r>
              <a:rPr lang="en-US" dirty="0"/>
              <a:t> (Gallup, 2023).</a:t>
            </a:r>
          </a:p>
          <a:p>
            <a:pPr>
              <a:buFont typeface="Arial" panose="020B0604020202020204" pitchFamily="34" charset="0"/>
              <a:buChar char="•"/>
            </a:pPr>
            <a:r>
              <a:rPr lang="en-US" dirty="0"/>
              <a:t>The workforce is shifting—Gen Z and Millennials demand </a:t>
            </a:r>
            <a:r>
              <a:rPr lang="en-US" b="1" dirty="0"/>
              <a:t>purpose, flexibility, and recognition</a:t>
            </a:r>
            <a:r>
              <a:rPr lang="en-US" dirty="0"/>
              <a:t>.</a:t>
            </a:r>
          </a:p>
          <a:p>
            <a:pPr>
              <a:buFont typeface="Arial" panose="020B0604020202020204" pitchFamily="34" charset="0"/>
              <a:buChar char="•"/>
            </a:pPr>
            <a:r>
              <a:rPr lang="en-US" dirty="0"/>
              <a:t>AI and automation are changing job roles, making human-centered engagement even more critical.</a:t>
            </a:r>
          </a:p>
          <a:p>
            <a:pPr>
              <a:buFont typeface="Arial" panose="020B0604020202020204" pitchFamily="34" charset="0"/>
              <a:buChar char="•"/>
            </a:pPr>
            <a:r>
              <a:rPr lang="en-US" dirty="0"/>
              <a:t>The rise of remote and hybrid work has challenged traditional engagement strategies—leaders must rethink how to keep employees connected and motivated.</a:t>
            </a:r>
          </a:p>
          <a:p>
            <a:pPr>
              <a:buFont typeface="Arial" panose="020B0604020202020204" pitchFamily="34" charset="0"/>
              <a:buChar char="•"/>
            </a:pPr>
            <a:r>
              <a:rPr lang="en-US" dirty="0"/>
              <a:t>Today’s employees have </a:t>
            </a:r>
            <a:r>
              <a:rPr lang="en-US" b="1" dirty="0"/>
              <a:t>more choices than ever</a:t>
            </a:r>
            <a:r>
              <a:rPr lang="en-US" dirty="0"/>
              <a:t>; disengaged employees will leave for better opportunities.</a:t>
            </a:r>
          </a:p>
          <a:p>
            <a:pPr>
              <a:buFont typeface="Arial" panose="020B0604020202020204" pitchFamily="34" charset="0"/>
              <a:buChar char="•"/>
            </a:pPr>
            <a:r>
              <a:rPr lang="en-US" dirty="0"/>
              <a:t>Engagement isn’t just about surveys and perks—it’s about </a:t>
            </a:r>
            <a:r>
              <a:rPr lang="en-US" b="1" dirty="0"/>
              <a:t>daily experiences, leadership, and culture</a:t>
            </a:r>
            <a:r>
              <a:rPr lang="en-US" dirty="0"/>
              <a:t>.</a:t>
            </a:r>
          </a:p>
          <a:p>
            <a:endParaRPr lang="en-US" dirty="0"/>
          </a:p>
        </p:txBody>
      </p:sp>
      <p:sp>
        <p:nvSpPr>
          <p:cNvPr id="4" name="Slide Number Placeholder 3">
            <a:extLst>
              <a:ext uri="{FF2B5EF4-FFF2-40B4-BE49-F238E27FC236}">
                <a16:creationId xmlns:a16="http://schemas.microsoft.com/office/drawing/2014/main" id="{FAB969F5-4261-85E0-DA20-C02604C44B43}"/>
              </a:ext>
            </a:extLst>
          </p:cNvPr>
          <p:cNvSpPr>
            <a:spLocks noGrp="1"/>
          </p:cNvSpPr>
          <p:nvPr>
            <p:ph type="sldNum" sz="quarter" idx="5"/>
          </p:nvPr>
        </p:nvSpPr>
        <p:spPr/>
        <p:txBody>
          <a:bodyPr/>
          <a:lstStyle/>
          <a:p>
            <a:fld id="{F867582C-C970-4F72-A270-29B1C9772A1B}" type="slidenum">
              <a:rPr lang="en-US" smtClean="0"/>
              <a:t>2</a:t>
            </a:fld>
            <a:endParaRPr lang="en-US"/>
          </a:p>
        </p:txBody>
      </p:sp>
    </p:spTree>
    <p:extLst>
      <p:ext uri="{BB962C8B-B14F-4D97-AF65-F5344CB8AC3E}">
        <p14:creationId xmlns:p14="http://schemas.microsoft.com/office/powerpoint/2010/main" val="1756174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5457D-BD35-916E-6BC3-645DF1CD90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B21F66-8B02-8603-A0A1-259A94775C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C5CFDA-6A49-0287-E9A2-3516AC2B20C9}"/>
              </a:ext>
            </a:extLst>
          </p:cNvPr>
          <p:cNvSpPr>
            <a:spLocks noGrp="1"/>
          </p:cNvSpPr>
          <p:nvPr>
            <p:ph type="body" idx="1"/>
          </p:nvPr>
        </p:nvSpPr>
        <p:spPr/>
        <p:txBody>
          <a:bodyPr/>
          <a:lstStyle/>
          <a:p>
            <a:pPr>
              <a:lnSpc>
                <a:spcPts val="1586"/>
              </a:lnSpc>
            </a:pPr>
            <a:r>
              <a:rPr lang="en-US" b="0" i="0" dirty="0">
                <a:solidFill>
                  <a:srgbClr val="000000"/>
                </a:solidFill>
                <a:effectLst/>
                <a:latin typeface="YAFdJj8NdaU 0"/>
              </a:rPr>
              <a:t>Recognizing the need for lasting change, the </a:t>
            </a:r>
            <a:r>
              <a:rPr lang="en-US" b="1" i="0" dirty="0">
                <a:solidFill>
                  <a:srgbClr val="000000"/>
                </a:solidFill>
                <a:effectLst/>
                <a:latin typeface="YAFdJj8NdaU 0"/>
              </a:rPr>
              <a:t>leadership team made a critical decision</a:t>
            </a:r>
            <a:r>
              <a:rPr lang="en-US" b="0" i="0" dirty="0">
                <a:solidFill>
                  <a:srgbClr val="000000"/>
                </a:solidFill>
                <a:effectLst/>
                <a:latin typeface="YAFdJj8NdaU 0"/>
              </a:rPr>
              <a:t>—to consistently take action over time and rebuild trust through transparency, accountability, and engagement.</a:t>
            </a:r>
            <a:endParaRPr lang="en-US" dirty="0">
              <a:solidFill>
                <a:srgbClr val="000000"/>
              </a:solidFill>
              <a:effectLst/>
              <a:latin typeface="YAFdJj8NdaU 0"/>
            </a:endParaRPr>
          </a:p>
          <a:p>
            <a:pPr>
              <a:lnSpc>
                <a:spcPts val="1586"/>
              </a:lnSpc>
            </a:pPr>
            <a:r>
              <a:rPr lang="en-US" b="0" i="0" dirty="0">
                <a:solidFill>
                  <a:srgbClr val="000000"/>
                </a:solidFill>
                <a:effectLst/>
                <a:latin typeface="YAFdJj8NdaU 0"/>
              </a:rPr>
              <a:t>We partnered with them to implement a </a:t>
            </a:r>
            <a:r>
              <a:rPr lang="en-US" b="1" i="0" dirty="0">
                <a:solidFill>
                  <a:srgbClr val="000000"/>
                </a:solidFill>
                <a:effectLst/>
                <a:latin typeface="YAFdJj8NdaU 0"/>
              </a:rPr>
              <a:t>multi-layered strategy</a:t>
            </a:r>
            <a:r>
              <a:rPr lang="en-US" b="0" i="0" dirty="0">
                <a:solidFill>
                  <a:srgbClr val="000000"/>
                </a:solidFill>
                <a:effectLst/>
                <a:latin typeface="YAFdJj8NdaU 0"/>
              </a:rPr>
              <a:t> focused on </a:t>
            </a:r>
            <a:r>
              <a:rPr lang="en-US" b="1" i="0" dirty="0">
                <a:solidFill>
                  <a:srgbClr val="000000"/>
                </a:solidFill>
                <a:effectLst/>
                <a:latin typeface="YAFdJj8NdaU 0"/>
              </a:rPr>
              <a:t>data-driven insights and ongoing leadership development.</a:t>
            </a:r>
            <a:endParaRPr lang="en-US" dirty="0">
              <a:solidFill>
                <a:srgbClr val="000000"/>
              </a:solidFill>
              <a:effectLst/>
              <a:latin typeface="YAFdJj8NdaU 0"/>
            </a:endParaRPr>
          </a:p>
          <a:p>
            <a:pPr>
              <a:lnSpc>
                <a:spcPts val="1586"/>
              </a:lnSpc>
            </a:pPr>
            <a:r>
              <a:rPr lang="en-US" b="1" i="0" dirty="0">
                <a:solidFill>
                  <a:srgbClr val="000000"/>
                </a:solidFill>
                <a:effectLst/>
                <a:latin typeface="YAFdJj8NdaU 0"/>
              </a:rPr>
              <a:t>Our Approach</a:t>
            </a:r>
            <a:endParaRPr lang="en-US" dirty="0">
              <a:solidFill>
                <a:srgbClr val="000000"/>
              </a:solidFill>
              <a:effectLst/>
              <a:latin typeface="YAFdJj8NdaU 0"/>
            </a:endParaRPr>
          </a:p>
          <a:p>
            <a:pPr>
              <a:buFont typeface="Arial" panose="020B0604020202020204" pitchFamily="34" charset="0"/>
              <a:buChar char="•"/>
            </a:pPr>
            <a:r>
              <a:rPr lang="en-US" b="1" i="0" dirty="0">
                <a:solidFill>
                  <a:srgbClr val="000000"/>
                </a:solidFill>
                <a:effectLst/>
              </a:rPr>
              <a:t>Employee Opinion &amp; Engagement Survey (EOES)</a:t>
            </a:r>
            <a:r>
              <a:rPr lang="en-US" b="0" i="0" dirty="0">
                <a:solidFill>
                  <a:srgbClr val="000000"/>
                </a:solidFill>
                <a:effectLst/>
              </a:rPr>
              <a:t>: Measured key issues and provided a clear starting point for action.</a:t>
            </a:r>
            <a:endParaRPr lang="en-US" dirty="0"/>
          </a:p>
          <a:p>
            <a:pPr>
              <a:buFont typeface="Arial" panose="020B0604020202020204" pitchFamily="34" charset="0"/>
              <a:buChar char="•"/>
            </a:pPr>
            <a:r>
              <a:rPr lang="en-US" b="1" i="0" dirty="0">
                <a:solidFill>
                  <a:srgbClr val="000000"/>
                </a:solidFill>
                <a:effectLst/>
              </a:rPr>
              <a:t>Employee Focus Groups</a:t>
            </a:r>
            <a:r>
              <a:rPr lang="en-US" b="0" i="0" dirty="0">
                <a:solidFill>
                  <a:srgbClr val="000000"/>
                </a:solidFill>
                <a:effectLst/>
              </a:rPr>
              <a:t>: Gave employees a voice and helped diagnose root causes of disengagement.</a:t>
            </a:r>
            <a:endParaRPr lang="en-US" dirty="0"/>
          </a:p>
          <a:p>
            <a:pPr>
              <a:buFont typeface="Arial" panose="020B0604020202020204" pitchFamily="34" charset="0"/>
              <a:buChar char="•"/>
            </a:pPr>
            <a:r>
              <a:rPr lang="en-US" b="1" i="0" dirty="0">
                <a:solidFill>
                  <a:srgbClr val="000000"/>
                </a:solidFill>
                <a:effectLst/>
              </a:rPr>
              <a:t>Leadership Development &amp; Coaching</a:t>
            </a:r>
            <a:r>
              <a:rPr lang="en-US" b="0" i="0" dirty="0">
                <a:solidFill>
                  <a:srgbClr val="000000"/>
                </a:solidFill>
                <a:effectLst/>
              </a:rPr>
              <a:t>: Equipped leaders with the tools and skills to lead with integrity, consistency, and accountability.</a:t>
            </a:r>
            <a:endParaRPr lang="en-US" dirty="0"/>
          </a:p>
          <a:p>
            <a:pPr>
              <a:buFont typeface="Arial" panose="020B0604020202020204" pitchFamily="34" charset="0"/>
              <a:buChar char="•"/>
            </a:pPr>
            <a:r>
              <a:rPr lang="en-US" b="1" i="0" dirty="0">
                <a:solidFill>
                  <a:srgbClr val="000000"/>
                </a:solidFill>
                <a:effectLst/>
              </a:rPr>
              <a:t>Culture-Building Initiatives</a:t>
            </a:r>
            <a:r>
              <a:rPr lang="en-US" b="0" i="0" dirty="0">
                <a:solidFill>
                  <a:srgbClr val="000000"/>
                </a:solidFill>
                <a:effectLst/>
              </a:rPr>
              <a:t>:</a:t>
            </a:r>
            <a:endParaRPr lang="en-US" dirty="0"/>
          </a:p>
          <a:p>
            <a:pPr marL="785372" lvl="1" indent="-302066">
              <a:buFont typeface="Arial" panose="020B0604020202020204" pitchFamily="34" charset="0"/>
              <a:buChar char="•"/>
            </a:pPr>
            <a:r>
              <a:rPr lang="en-US" b="0" i="0" dirty="0">
                <a:solidFill>
                  <a:srgbClr val="000000"/>
                </a:solidFill>
                <a:effectLst/>
              </a:rPr>
              <a:t>Monthly executive leadership meetings focused on trust, communication, and decision-making transparency.</a:t>
            </a:r>
            <a:endParaRPr lang="en-US" dirty="0"/>
          </a:p>
          <a:p>
            <a:pPr marL="785372" lvl="1" indent="-302066">
              <a:buFont typeface="Arial" panose="020B0604020202020204" pitchFamily="34" charset="0"/>
              <a:buChar char="•"/>
            </a:pPr>
            <a:r>
              <a:rPr lang="en-US" b="0" i="0" dirty="0">
                <a:solidFill>
                  <a:srgbClr val="000000"/>
                </a:solidFill>
                <a:effectLst/>
              </a:rPr>
              <a:t>Monthly all-employee meetings reinforced core values and encouraged open dialogue.</a:t>
            </a:r>
            <a:endParaRPr lang="en-US" dirty="0"/>
          </a:p>
          <a:p>
            <a:pPr>
              <a:buFont typeface="Arial" panose="020B0604020202020204" pitchFamily="34" charset="0"/>
              <a:buChar char="•"/>
            </a:pPr>
            <a:r>
              <a:rPr lang="en-US" b="1" i="0" dirty="0">
                <a:solidFill>
                  <a:srgbClr val="000000"/>
                </a:solidFill>
                <a:effectLst/>
              </a:rPr>
              <a:t>Compensation Benchmarking Study</a:t>
            </a:r>
            <a:r>
              <a:rPr lang="en-US" b="0" i="0" dirty="0">
                <a:solidFill>
                  <a:srgbClr val="000000"/>
                </a:solidFill>
                <a:effectLst/>
              </a:rPr>
              <a:t>: Ensured that pay structures were fair, transparent, and market-competitive.</a:t>
            </a:r>
            <a:endParaRPr lang="en-US" dirty="0"/>
          </a:p>
          <a:p>
            <a:pPr>
              <a:lnSpc>
                <a:spcPts val="1586"/>
              </a:lnSpc>
            </a:pPr>
            <a:r>
              <a:rPr lang="en-US" b="0" i="0" dirty="0">
                <a:solidFill>
                  <a:srgbClr val="000000"/>
                </a:solidFill>
                <a:effectLst/>
                <a:latin typeface="YAFdJj8NdaU 0"/>
              </a:rPr>
              <a:t>Importantly, these weren’t one-time initiatives. Leadership committed to ongoing action, engagement, and transparency, which allowed employees to see, believe in, and trust the change</a:t>
            </a:r>
            <a:endParaRPr lang="en-US" dirty="0">
              <a:solidFill>
                <a:srgbClr val="000000"/>
              </a:solidFill>
              <a:effectLst/>
              <a:latin typeface="YAFdJj8NdaU 0"/>
            </a:endParaRPr>
          </a:p>
          <a:p>
            <a:endParaRPr lang="en-US" dirty="0"/>
          </a:p>
        </p:txBody>
      </p:sp>
      <p:sp>
        <p:nvSpPr>
          <p:cNvPr id="4" name="Slide Number Placeholder 3">
            <a:extLst>
              <a:ext uri="{FF2B5EF4-FFF2-40B4-BE49-F238E27FC236}">
                <a16:creationId xmlns:a16="http://schemas.microsoft.com/office/drawing/2014/main" id="{97EE1325-9B21-FA97-A90D-30B8BD603654}"/>
              </a:ext>
            </a:extLst>
          </p:cNvPr>
          <p:cNvSpPr>
            <a:spLocks noGrp="1"/>
          </p:cNvSpPr>
          <p:nvPr>
            <p:ph type="sldNum" sz="quarter" idx="5"/>
          </p:nvPr>
        </p:nvSpPr>
        <p:spPr/>
        <p:txBody>
          <a:bodyPr/>
          <a:lstStyle/>
          <a:p>
            <a:fld id="{F867582C-C970-4F72-A270-29B1C9772A1B}" type="slidenum">
              <a:rPr lang="en-US" smtClean="0"/>
              <a:t>20</a:t>
            </a:fld>
            <a:endParaRPr lang="en-US"/>
          </a:p>
        </p:txBody>
      </p:sp>
    </p:spTree>
    <p:extLst>
      <p:ext uri="{BB962C8B-B14F-4D97-AF65-F5344CB8AC3E}">
        <p14:creationId xmlns:p14="http://schemas.microsoft.com/office/powerpoint/2010/main" val="4002990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EE18F-D612-00AC-53F4-1214BCBACE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60268-4800-70A9-44F6-86BC8BC466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92B4AD-F66A-4F2E-2758-F2903BD49870}"/>
              </a:ext>
            </a:extLst>
          </p:cNvPr>
          <p:cNvSpPr>
            <a:spLocks noGrp="1"/>
          </p:cNvSpPr>
          <p:nvPr>
            <p:ph type="body" idx="1"/>
          </p:nvPr>
        </p:nvSpPr>
        <p:spPr/>
        <p:txBody>
          <a:bodyPr/>
          <a:lstStyle/>
          <a:p>
            <a:r>
              <a:rPr lang="en-US" dirty="0"/>
              <a:t>The numerical gains are significant but perhaps even more so were the employee comments</a:t>
            </a:r>
          </a:p>
          <a:p>
            <a:endParaRPr lang="en-US" dirty="0"/>
          </a:p>
          <a:p>
            <a:pPr defTabSz="966612">
              <a:defRPr/>
            </a:pPr>
            <a:r>
              <a:rPr lang="en-US" sz="1900" i="1" kern="0" dirty="0">
                <a:latin typeface="Times New Roman" panose="02020603050405020304" pitchFamily="18" charset="0"/>
                <a:ea typeface="Times New Roman" panose="02020603050405020304" pitchFamily="18" charset="0"/>
                <a:cs typeface="Times New Roman" panose="02020603050405020304" pitchFamily="18" charset="0"/>
              </a:rPr>
              <a:t>"Leadership is now transparent. I feel heard and included in decisions that impact my job."</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defTabSz="966612">
              <a:defRPr/>
            </a:pPr>
            <a:r>
              <a:rPr lang="en-US" sz="1900" i="1" kern="0" dirty="0">
                <a:latin typeface="Times New Roman" panose="02020603050405020304" pitchFamily="18" charset="0"/>
                <a:ea typeface="Times New Roman" panose="02020603050405020304" pitchFamily="18" charset="0"/>
                <a:cs typeface="Times New Roman" panose="02020603050405020304" pitchFamily="18" charset="0"/>
              </a:rPr>
              <a:t>"Our leadership team is committed to self-evaluation, vulnerability, and real change. They are listening to employees and acting on feedback."</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defTabSz="966612">
              <a:defRPr/>
            </a:pPr>
            <a:r>
              <a:rPr lang="en-US" sz="1900" i="1" kern="0" dirty="0">
                <a:latin typeface="Times New Roman" panose="02020603050405020304" pitchFamily="18" charset="0"/>
                <a:ea typeface="Times New Roman" panose="02020603050405020304" pitchFamily="18" charset="0"/>
                <a:cs typeface="Times New Roman" panose="02020603050405020304" pitchFamily="18" charset="0"/>
              </a:rPr>
              <a:t>"For the first time, I feel like we have a clear direction and strategy. Departments are working together, not against each other."</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defTabSz="966612">
              <a:defRPr/>
            </a:pPr>
            <a:r>
              <a:rPr lang="en-US" sz="1900" i="1" kern="0" dirty="0">
                <a:latin typeface="Times New Roman" panose="02020603050405020304" pitchFamily="18" charset="0"/>
                <a:ea typeface="Times New Roman" panose="02020603050405020304" pitchFamily="18" charset="0"/>
                <a:cs typeface="Times New Roman" panose="02020603050405020304" pitchFamily="18" charset="0"/>
              </a:rPr>
              <a:t>"Leadership finally prioritized fair pay. The salary adjustments showed they value us."</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DA4DAB13-6538-B102-A533-776BCA62F0BC}"/>
              </a:ext>
            </a:extLst>
          </p:cNvPr>
          <p:cNvSpPr>
            <a:spLocks noGrp="1"/>
          </p:cNvSpPr>
          <p:nvPr>
            <p:ph type="sldNum" sz="quarter" idx="5"/>
          </p:nvPr>
        </p:nvSpPr>
        <p:spPr/>
        <p:txBody>
          <a:bodyPr/>
          <a:lstStyle/>
          <a:p>
            <a:fld id="{F867582C-C970-4F72-A270-29B1C9772A1B}" type="slidenum">
              <a:rPr lang="en-US" smtClean="0"/>
              <a:t>21</a:t>
            </a:fld>
            <a:endParaRPr lang="en-US"/>
          </a:p>
        </p:txBody>
      </p:sp>
    </p:spTree>
    <p:extLst>
      <p:ext uri="{BB962C8B-B14F-4D97-AF65-F5344CB8AC3E}">
        <p14:creationId xmlns:p14="http://schemas.microsoft.com/office/powerpoint/2010/main" val="614588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445BC-F69A-288F-385F-FE10FB088B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13CD06-1D7B-05EC-1A60-D424A333FE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F2091E-8B91-1DFF-D183-62F8A1AD9811}"/>
              </a:ext>
            </a:extLst>
          </p:cNvPr>
          <p:cNvSpPr>
            <a:spLocks noGrp="1"/>
          </p:cNvSpPr>
          <p:nvPr>
            <p:ph type="body" idx="1"/>
          </p:nvPr>
        </p:nvSpPr>
        <p:spPr/>
        <p:txBody>
          <a:bodyPr/>
          <a:lstStyle/>
          <a:p>
            <a:pPr>
              <a:lnSpc>
                <a:spcPct val="115000"/>
              </a:lnSpc>
              <a:spcAft>
                <a:spcPts val="846"/>
              </a:spcAft>
            </a:pPr>
            <a:r>
              <a:rPr lang="en-US" sz="1900" kern="0" dirty="0">
                <a:latin typeface="Times New Roman" panose="02020603050405020304" pitchFamily="18" charset="0"/>
                <a:ea typeface="Times New Roman" panose="02020603050405020304" pitchFamily="18" charset="0"/>
                <a:cs typeface="Times New Roman" panose="02020603050405020304" pitchFamily="18" charset="0"/>
              </a:rPr>
              <a:t>Many organizations attempt </a:t>
            </a:r>
            <a:r>
              <a:rPr lang="en-US" sz="1900" b="1" kern="0" dirty="0">
                <a:latin typeface="Times New Roman" panose="02020603050405020304" pitchFamily="18" charset="0"/>
                <a:ea typeface="Times New Roman" panose="02020603050405020304" pitchFamily="18" charset="0"/>
                <a:cs typeface="Times New Roman" panose="02020603050405020304" pitchFamily="18" charset="0"/>
              </a:rPr>
              <a:t>quick fixes</a:t>
            </a:r>
            <a:r>
              <a:rPr lang="en-US" sz="1900" kern="0" dirty="0">
                <a:latin typeface="Times New Roman" panose="02020603050405020304" pitchFamily="18" charset="0"/>
                <a:ea typeface="Times New Roman" panose="02020603050405020304" pitchFamily="18" charset="0"/>
                <a:cs typeface="Times New Roman" panose="02020603050405020304" pitchFamily="18" charset="0"/>
              </a:rPr>
              <a:t> for engagement issues, but sustainable change </a:t>
            </a:r>
            <a:r>
              <a:rPr lang="en-US" sz="1900" b="1" kern="0" dirty="0">
                <a:latin typeface="Times New Roman" panose="02020603050405020304" pitchFamily="18" charset="0"/>
                <a:ea typeface="Times New Roman" panose="02020603050405020304" pitchFamily="18" charset="0"/>
                <a:cs typeface="Times New Roman" panose="02020603050405020304" pitchFamily="18" charset="0"/>
              </a:rPr>
              <a:t>only happens when leadership commits to consistent action over time</a:t>
            </a:r>
            <a:r>
              <a:rPr lang="en-US" sz="19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46"/>
              </a:spcAft>
            </a:pPr>
            <a:r>
              <a:rPr lang="en-US" sz="1900" kern="0" dirty="0">
                <a:latin typeface="Times New Roman" panose="02020603050405020304" pitchFamily="18" charset="0"/>
                <a:ea typeface="Times New Roman" panose="02020603050405020304" pitchFamily="18" charset="0"/>
                <a:cs typeface="Times New Roman" panose="02020603050405020304" pitchFamily="18" charset="0"/>
              </a:rPr>
              <a:t>The </a:t>
            </a:r>
            <a:r>
              <a:rPr lang="en-US" sz="1900" b="1" kern="0" dirty="0">
                <a:latin typeface="Times New Roman" panose="02020603050405020304" pitchFamily="18" charset="0"/>
                <a:ea typeface="Times New Roman" panose="02020603050405020304" pitchFamily="18" charset="0"/>
                <a:cs typeface="Times New Roman" panose="02020603050405020304" pitchFamily="18" charset="0"/>
              </a:rPr>
              <a:t>real turning point</a:t>
            </a:r>
            <a:r>
              <a:rPr lang="en-US" sz="1900" kern="0" dirty="0">
                <a:latin typeface="Times New Roman" panose="02020603050405020304" pitchFamily="18" charset="0"/>
                <a:ea typeface="Times New Roman" panose="02020603050405020304" pitchFamily="18" charset="0"/>
                <a:cs typeface="Times New Roman" panose="02020603050405020304" pitchFamily="18" charset="0"/>
              </a:rPr>
              <a:t> wasn’t just the surveys or training—it was </a:t>
            </a:r>
            <a:r>
              <a:rPr lang="en-US" sz="1900" b="1" kern="0" dirty="0">
                <a:latin typeface="Times New Roman" panose="02020603050405020304" pitchFamily="18" charset="0"/>
                <a:ea typeface="Times New Roman" panose="02020603050405020304" pitchFamily="18" charset="0"/>
                <a:cs typeface="Times New Roman" panose="02020603050405020304" pitchFamily="18" charset="0"/>
              </a:rPr>
              <a:t>the leadership team’s decision to show up every month, engage with employees, follow through on commitments, and build trust through action.</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46"/>
              </a:spcAft>
            </a:pPr>
            <a:r>
              <a:rPr lang="en-US" sz="1900" b="1" kern="0" dirty="0">
                <a:latin typeface="Times New Roman" panose="02020603050405020304" pitchFamily="18" charset="0"/>
                <a:ea typeface="Times New Roman" panose="02020603050405020304" pitchFamily="18" charset="0"/>
                <a:cs typeface="Times New Roman" panose="02020603050405020304" pitchFamily="18" charset="0"/>
              </a:rPr>
              <a:t>Key Success Factors:</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46"/>
              </a:spcAft>
            </a:pPr>
            <a:r>
              <a:rPr lang="en-US" sz="1900" b="1" kern="0" dirty="0">
                <a:latin typeface="Times New Roman" panose="02020603050405020304" pitchFamily="18" charset="0"/>
                <a:ea typeface="Times New Roman" panose="02020603050405020304" pitchFamily="18" charset="0"/>
                <a:cs typeface="Times New Roman" panose="02020603050405020304" pitchFamily="18" charset="0"/>
              </a:rPr>
              <a:t>Leadership Alignment:</a:t>
            </a:r>
            <a:r>
              <a:rPr lang="en-US" sz="1900" kern="0" dirty="0">
                <a:latin typeface="Times New Roman" panose="02020603050405020304" pitchFamily="18" charset="0"/>
                <a:ea typeface="Times New Roman" panose="02020603050405020304" pitchFamily="18" charset="0"/>
                <a:cs typeface="Times New Roman" panose="02020603050405020304" pitchFamily="18" charset="0"/>
              </a:rPr>
              <a:t> Regular coaching and </a:t>
            </a:r>
            <a:r>
              <a:rPr lang="en-US" sz="1900" b="1" kern="0" dirty="0">
                <a:latin typeface="Times New Roman" panose="02020603050405020304" pitchFamily="18" charset="0"/>
                <a:ea typeface="Times New Roman" panose="02020603050405020304" pitchFamily="18" charset="0"/>
                <a:cs typeface="Times New Roman" panose="02020603050405020304" pitchFamily="18" charset="0"/>
              </a:rPr>
              <a:t>commitment to transparency</a:t>
            </a:r>
            <a:r>
              <a:rPr lang="en-US" sz="1900" kern="0" dirty="0">
                <a:latin typeface="Times New Roman" panose="02020603050405020304" pitchFamily="18" charset="0"/>
                <a:ea typeface="Times New Roman" panose="02020603050405020304" pitchFamily="18" charset="0"/>
                <a:cs typeface="Times New Roman" panose="02020603050405020304" pitchFamily="18" charset="0"/>
              </a:rPr>
              <a:t> helped leaders communicate and lead more effectively.</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46"/>
              </a:spcAft>
            </a:pPr>
            <a:r>
              <a:rPr lang="en-US" sz="19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b="1" kern="0" dirty="0">
                <a:latin typeface="Times New Roman" panose="02020603050405020304" pitchFamily="18" charset="0"/>
                <a:ea typeface="Times New Roman" panose="02020603050405020304" pitchFamily="18" charset="0"/>
                <a:cs typeface="Times New Roman" panose="02020603050405020304" pitchFamily="18" charset="0"/>
              </a:rPr>
              <a:t>Data-Driven Strategy:</a:t>
            </a:r>
            <a:r>
              <a:rPr lang="en-US" sz="1900" kern="0" dirty="0">
                <a:latin typeface="Times New Roman" panose="02020603050405020304" pitchFamily="18" charset="0"/>
                <a:ea typeface="Times New Roman" panose="02020603050405020304" pitchFamily="18" charset="0"/>
                <a:cs typeface="Times New Roman" panose="02020603050405020304" pitchFamily="18" charset="0"/>
              </a:rPr>
              <a:t> The </a:t>
            </a:r>
            <a:r>
              <a:rPr lang="en-US" sz="1900" b="1" kern="0" dirty="0">
                <a:latin typeface="Times New Roman" panose="02020603050405020304" pitchFamily="18" charset="0"/>
                <a:ea typeface="Times New Roman" panose="02020603050405020304" pitchFamily="18" charset="0"/>
                <a:cs typeface="Times New Roman" panose="02020603050405020304" pitchFamily="18" charset="0"/>
              </a:rPr>
              <a:t>EOES survey</a:t>
            </a:r>
            <a:r>
              <a:rPr lang="en-US" sz="1900" kern="0" dirty="0">
                <a:latin typeface="Times New Roman" panose="02020603050405020304" pitchFamily="18" charset="0"/>
                <a:ea typeface="Times New Roman" panose="02020603050405020304" pitchFamily="18" charset="0"/>
                <a:cs typeface="Times New Roman" panose="02020603050405020304" pitchFamily="18" charset="0"/>
              </a:rPr>
              <a:t> and </a:t>
            </a:r>
            <a:r>
              <a:rPr lang="en-US" sz="1900" b="1" kern="0" dirty="0">
                <a:latin typeface="Times New Roman" panose="02020603050405020304" pitchFamily="18" charset="0"/>
                <a:ea typeface="Times New Roman" panose="02020603050405020304" pitchFamily="18" charset="0"/>
                <a:cs typeface="Times New Roman" panose="02020603050405020304" pitchFamily="18" charset="0"/>
              </a:rPr>
              <a:t>focus groups</a:t>
            </a:r>
            <a:r>
              <a:rPr lang="en-US" sz="1900" kern="0" dirty="0">
                <a:latin typeface="Times New Roman" panose="02020603050405020304" pitchFamily="18" charset="0"/>
                <a:ea typeface="Times New Roman" panose="02020603050405020304" pitchFamily="18" charset="0"/>
                <a:cs typeface="Times New Roman" panose="02020603050405020304" pitchFamily="18" charset="0"/>
              </a:rPr>
              <a:t> pinpointed </a:t>
            </a:r>
            <a:r>
              <a:rPr lang="en-US" sz="1900" b="1" kern="0" dirty="0">
                <a:latin typeface="Times New Roman" panose="02020603050405020304" pitchFamily="18" charset="0"/>
                <a:ea typeface="Times New Roman" panose="02020603050405020304" pitchFamily="18" charset="0"/>
                <a:cs typeface="Times New Roman" panose="02020603050405020304" pitchFamily="18" charset="0"/>
              </a:rPr>
              <a:t>the real issues</a:t>
            </a:r>
            <a:r>
              <a:rPr lang="en-US" sz="1900" kern="0" dirty="0">
                <a:latin typeface="Times New Roman" panose="02020603050405020304" pitchFamily="18" charset="0"/>
                <a:ea typeface="Times New Roman" panose="02020603050405020304" pitchFamily="18" charset="0"/>
                <a:cs typeface="Times New Roman" panose="02020603050405020304" pitchFamily="18" charset="0"/>
              </a:rPr>
              <a:t> and guided targeted actions.</a:t>
            </a:r>
            <a:br>
              <a:rPr lang="en-US" sz="1900" kern="0" dirty="0">
                <a:latin typeface="Times New Roman" panose="02020603050405020304" pitchFamily="18" charset="0"/>
                <a:ea typeface="Times New Roman" panose="02020603050405020304" pitchFamily="18" charset="0"/>
                <a:cs typeface="Times New Roman" panose="02020603050405020304" pitchFamily="18" charset="0"/>
              </a:rPr>
            </a:b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46"/>
              </a:spcAft>
            </a:pPr>
            <a:r>
              <a:rPr lang="en-US" sz="1900" b="1" kern="0" dirty="0">
                <a:latin typeface="Times New Roman" panose="02020603050405020304" pitchFamily="18" charset="0"/>
                <a:ea typeface="Times New Roman" panose="02020603050405020304" pitchFamily="18" charset="0"/>
                <a:cs typeface="Times New Roman" panose="02020603050405020304" pitchFamily="18" charset="0"/>
              </a:rPr>
              <a:t>Employee Involvement:</a:t>
            </a:r>
            <a:r>
              <a:rPr lang="en-US" sz="19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b="1" kern="0" dirty="0">
                <a:latin typeface="Times New Roman" panose="02020603050405020304" pitchFamily="18" charset="0"/>
                <a:ea typeface="Times New Roman" panose="02020603050405020304" pitchFamily="18" charset="0"/>
                <a:cs typeface="Times New Roman" panose="02020603050405020304" pitchFamily="18" charset="0"/>
              </a:rPr>
              <a:t>Consistent monthly meetings</a:t>
            </a:r>
            <a:r>
              <a:rPr lang="en-US" sz="1900" kern="0" dirty="0">
                <a:latin typeface="Times New Roman" panose="02020603050405020304" pitchFamily="18" charset="0"/>
                <a:ea typeface="Times New Roman" panose="02020603050405020304" pitchFamily="18" charset="0"/>
                <a:cs typeface="Times New Roman" panose="02020603050405020304" pitchFamily="18" charset="0"/>
              </a:rPr>
              <a:t> gave employees a </a:t>
            </a:r>
            <a:r>
              <a:rPr lang="en-US" sz="1900" b="1" kern="0" dirty="0">
                <a:latin typeface="Times New Roman" panose="02020603050405020304" pitchFamily="18" charset="0"/>
                <a:ea typeface="Times New Roman" panose="02020603050405020304" pitchFamily="18" charset="0"/>
                <a:cs typeface="Times New Roman" panose="02020603050405020304" pitchFamily="18" charset="0"/>
              </a:rPr>
              <a:t>voice and a clear sense of direction</a:t>
            </a:r>
            <a:r>
              <a:rPr lang="en-US" sz="1900" kern="0" dirty="0">
                <a:latin typeface="Times New Roman" panose="02020603050405020304" pitchFamily="18" charset="0"/>
                <a:ea typeface="Times New Roman" panose="02020603050405020304" pitchFamily="18" charset="0"/>
                <a:cs typeface="Times New Roman" panose="02020603050405020304" pitchFamily="18" charset="0"/>
              </a:rPr>
              <a:t>.</a:t>
            </a:r>
            <a:br>
              <a:rPr lang="en-US" sz="1900" kern="0" dirty="0">
                <a:latin typeface="Times New Roman" panose="02020603050405020304" pitchFamily="18" charset="0"/>
                <a:ea typeface="Times New Roman" panose="02020603050405020304" pitchFamily="18" charset="0"/>
                <a:cs typeface="Times New Roman" panose="02020603050405020304" pitchFamily="18" charset="0"/>
              </a:rPr>
            </a:br>
            <a:r>
              <a:rPr lang="en-US" sz="1900" b="1" kern="0" dirty="0">
                <a:latin typeface="Times New Roman" panose="02020603050405020304" pitchFamily="18" charset="0"/>
                <a:ea typeface="Times New Roman" panose="02020603050405020304" pitchFamily="18" charset="0"/>
                <a:cs typeface="Times New Roman" panose="02020603050405020304" pitchFamily="18" charset="0"/>
              </a:rPr>
              <a:t>Fair Pay Practices:</a:t>
            </a:r>
            <a:r>
              <a:rPr lang="en-US" sz="1900" kern="0" dirty="0">
                <a:latin typeface="Times New Roman" panose="02020603050405020304" pitchFamily="18" charset="0"/>
                <a:ea typeface="Times New Roman" panose="02020603050405020304" pitchFamily="18" charset="0"/>
                <a:cs typeface="Times New Roman" panose="02020603050405020304" pitchFamily="18" charset="0"/>
              </a:rPr>
              <a:t> A </a:t>
            </a:r>
            <a:r>
              <a:rPr lang="en-US" sz="1900" b="1" kern="0" dirty="0">
                <a:latin typeface="Times New Roman" panose="02020603050405020304" pitchFamily="18" charset="0"/>
                <a:ea typeface="Times New Roman" panose="02020603050405020304" pitchFamily="18" charset="0"/>
                <a:cs typeface="Times New Roman" panose="02020603050405020304" pitchFamily="18" charset="0"/>
              </a:rPr>
              <a:t>compensation study ensured competitive pay</a:t>
            </a:r>
            <a:r>
              <a:rPr lang="en-US" sz="1900" kern="0" dirty="0">
                <a:latin typeface="Times New Roman" panose="02020603050405020304" pitchFamily="18" charset="0"/>
                <a:ea typeface="Times New Roman" panose="02020603050405020304" pitchFamily="18" charset="0"/>
                <a:cs typeface="Times New Roman" panose="02020603050405020304" pitchFamily="18" charset="0"/>
              </a:rPr>
              <a:t>, reinforcing trust and retention.</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46"/>
              </a:spcAft>
            </a:pPr>
            <a:r>
              <a:rPr lang="en-US" sz="1900" b="1" kern="0" dirty="0">
                <a:latin typeface="Times New Roman" panose="02020603050405020304" pitchFamily="18" charset="0"/>
                <a:ea typeface="Times New Roman" panose="02020603050405020304" pitchFamily="18" charset="0"/>
              </a:rPr>
              <a:t>Investment:</a:t>
            </a:r>
            <a:r>
              <a:rPr lang="en-US" sz="1900" kern="0" dirty="0">
                <a:latin typeface="Times New Roman" panose="02020603050405020304" pitchFamily="18" charset="0"/>
                <a:ea typeface="Times New Roman" panose="02020603050405020304" pitchFamily="18" charset="0"/>
              </a:rPr>
              <a:t> ~$65,000</a:t>
            </a:r>
            <a:br>
              <a:rPr lang="en-US" sz="1900" kern="0" dirty="0">
                <a:latin typeface="Times New Roman" panose="02020603050405020304" pitchFamily="18" charset="0"/>
                <a:ea typeface="Times New Roman" panose="02020603050405020304" pitchFamily="18" charset="0"/>
              </a:rPr>
            </a:br>
            <a:r>
              <a:rPr lang="en-US" sz="1900" b="1" kern="0" dirty="0">
                <a:latin typeface="Times New Roman" panose="02020603050405020304" pitchFamily="18" charset="0"/>
                <a:ea typeface="Times New Roman" panose="02020603050405020304" pitchFamily="18" charset="0"/>
              </a:rPr>
              <a:t>Impact:</a:t>
            </a:r>
            <a:r>
              <a:rPr lang="en-US" sz="1900" kern="0" dirty="0">
                <a:latin typeface="Times New Roman" panose="02020603050405020304" pitchFamily="18" charset="0"/>
                <a:ea typeface="Times New Roman" panose="02020603050405020304" pitchFamily="18" charset="0"/>
              </a:rPr>
              <a:t> A </a:t>
            </a:r>
            <a:r>
              <a:rPr lang="en-US" sz="1900" b="1" kern="0" dirty="0">
                <a:latin typeface="Times New Roman" panose="02020603050405020304" pitchFamily="18" charset="0"/>
                <a:ea typeface="Times New Roman" panose="02020603050405020304" pitchFamily="18" charset="0"/>
              </a:rPr>
              <a:t>highly engaged workforce, restored trust, and stabilized retention</a:t>
            </a:r>
            <a:r>
              <a:rPr lang="en-US" sz="1900" kern="0" dirty="0">
                <a:latin typeface="Times New Roman" panose="02020603050405020304" pitchFamily="18" charset="0"/>
                <a:ea typeface="Times New Roman" panose="02020603050405020304" pitchFamily="18" charset="0"/>
              </a:rPr>
              <a:t>—all critical </a:t>
            </a:r>
            <a:r>
              <a:rPr lang="en-US" sz="1300" kern="0" dirty="0">
                <a:latin typeface="Times New Roman" panose="02020603050405020304" pitchFamily="18" charset="0"/>
                <a:ea typeface="Times New Roman" panose="02020603050405020304" pitchFamily="18" charset="0"/>
                <a:cs typeface="Times New Roman" panose="02020603050405020304" pitchFamily="18" charset="0"/>
              </a:rPr>
              <a:t>for long-term success.</a:t>
            </a:r>
          </a:p>
          <a:p>
            <a:pPr>
              <a:lnSpc>
                <a:spcPct val="115000"/>
              </a:lnSpc>
              <a:spcAft>
                <a:spcPts val="846"/>
              </a:spcAft>
            </a:pPr>
            <a:endParaRPr lang="en-US" sz="1300" kern="0" dirty="0">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spcAft>
                <a:spcPts val="846"/>
              </a:spcAft>
            </a:pPr>
            <a:r>
              <a:rPr lang="en-US" sz="1300" kern="0" dirty="0">
                <a:latin typeface="Times New Roman" panose="02020603050405020304" pitchFamily="18" charset="0"/>
                <a:ea typeface="Aptos" panose="020B0004020202020204" pitchFamily="34" charset="0"/>
                <a:cs typeface="Times New Roman" panose="02020603050405020304" pitchFamily="18" charset="0"/>
              </a:rPr>
              <a:t>And a year later, their scores continue to trend higher, we are still working with them to provide stabilization.</a:t>
            </a:r>
            <a:endParaRPr lang="en-US" sz="1300" kern="100" dirty="0">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9DB43BB-AC31-838B-3A2E-587C433B0EAD}"/>
              </a:ext>
            </a:extLst>
          </p:cNvPr>
          <p:cNvSpPr>
            <a:spLocks noGrp="1"/>
          </p:cNvSpPr>
          <p:nvPr>
            <p:ph type="sldNum" sz="quarter" idx="5"/>
          </p:nvPr>
        </p:nvSpPr>
        <p:spPr/>
        <p:txBody>
          <a:bodyPr/>
          <a:lstStyle/>
          <a:p>
            <a:fld id="{F867582C-C970-4F72-A270-29B1C9772A1B}" type="slidenum">
              <a:rPr lang="en-US" smtClean="0"/>
              <a:t>22</a:t>
            </a:fld>
            <a:endParaRPr lang="en-US"/>
          </a:p>
        </p:txBody>
      </p:sp>
    </p:spTree>
    <p:extLst>
      <p:ext uri="{BB962C8B-B14F-4D97-AF65-F5344CB8AC3E}">
        <p14:creationId xmlns:p14="http://schemas.microsoft.com/office/powerpoint/2010/main" val="1412071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67582C-C970-4F72-A270-29B1C9772A1B}" type="slidenum">
              <a:rPr lang="en-US" smtClean="0"/>
              <a:t>23</a:t>
            </a:fld>
            <a:endParaRPr lang="en-US"/>
          </a:p>
        </p:txBody>
      </p:sp>
    </p:spTree>
    <p:extLst>
      <p:ext uri="{BB962C8B-B14F-4D97-AF65-F5344CB8AC3E}">
        <p14:creationId xmlns:p14="http://schemas.microsoft.com/office/powerpoint/2010/main" val="1493364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DD891-49E0-EFA3-92F5-7351E2EBBE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80A1CA-2623-2FB6-10D5-CFEB020E26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F2F358-0AA6-22BA-8F40-2F369DBF235B}"/>
              </a:ext>
            </a:extLst>
          </p:cNvPr>
          <p:cNvSpPr>
            <a:spLocks noGrp="1"/>
          </p:cNvSpPr>
          <p:nvPr>
            <p:ph type="body" idx="1"/>
          </p:nvPr>
        </p:nvSpPr>
        <p:spPr/>
        <p:txBody>
          <a:bodyPr/>
          <a:lstStyle/>
          <a:p>
            <a:r>
              <a:rPr lang="en-US" dirty="0"/>
              <a:t>There are several external impacts that will have a substantial impact on employee engagement that you may have not even considered …. 1. </a:t>
            </a:r>
          </a:p>
        </p:txBody>
      </p:sp>
      <p:sp>
        <p:nvSpPr>
          <p:cNvPr id="4" name="Slide Number Placeholder 3">
            <a:extLst>
              <a:ext uri="{FF2B5EF4-FFF2-40B4-BE49-F238E27FC236}">
                <a16:creationId xmlns:a16="http://schemas.microsoft.com/office/drawing/2014/main" id="{1555C519-87E3-6F10-D94F-EBC826609DC0}"/>
              </a:ext>
            </a:extLst>
          </p:cNvPr>
          <p:cNvSpPr>
            <a:spLocks noGrp="1"/>
          </p:cNvSpPr>
          <p:nvPr>
            <p:ph type="sldNum" sz="quarter" idx="5"/>
          </p:nvPr>
        </p:nvSpPr>
        <p:spPr/>
        <p:txBody>
          <a:bodyPr/>
          <a:lstStyle/>
          <a:p>
            <a:fld id="{F867582C-C970-4F72-A270-29B1C9772A1B}" type="slidenum">
              <a:rPr lang="en-US" smtClean="0"/>
              <a:t>3</a:t>
            </a:fld>
            <a:endParaRPr lang="en-US"/>
          </a:p>
        </p:txBody>
      </p:sp>
    </p:spTree>
    <p:extLst>
      <p:ext uri="{BB962C8B-B14F-4D97-AF65-F5344CB8AC3E}">
        <p14:creationId xmlns:p14="http://schemas.microsoft.com/office/powerpoint/2010/main" val="463136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endParaRPr lang="en-US" dirty="0"/>
          </a:p>
          <a:p>
            <a:pPr>
              <a:buFont typeface="Arial" panose="020B0604020202020204" pitchFamily="34" charset="0"/>
              <a:buChar char="•"/>
            </a:pPr>
            <a:r>
              <a:rPr lang="en-US" dirty="0"/>
              <a:t>Population decline is leading to a </a:t>
            </a:r>
            <a:r>
              <a:rPr lang="en-US" b="1" dirty="0"/>
              <a:t>smaller workforce</a:t>
            </a:r>
            <a:r>
              <a:rPr lang="en-US" dirty="0"/>
              <a:t>, meaning fewer available workers for open roles.</a:t>
            </a:r>
          </a:p>
          <a:p>
            <a:pPr>
              <a:buFont typeface="Arial" panose="020B0604020202020204" pitchFamily="34" charset="0"/>
              <a:buChar char="•"/>
            </a:pPr>
            <a:r>
              <a:rPr lang="en-US" dirty="0"/>
              <a:t>This will </a:t>
            </a:r>
            <a:r>
              <a:rPr lang="en-US" b="1" dirty="0"/>
              <a:t>intensify competition</a:t>
            </a:r>
            <a:r>
              <a:rPr lang="en-US" dirty="0"/>
              <a:t> for talent, making hiring more challenging across industries.</a:t>
            </a:r>
          </a:p>
          <a:p>
            <a:r>
              <a:rPr lang="en-US" b="1" dirty="0"/>
              <a:t>Why the Job Market Will Tighten:</a:t>
            </a:r>
            <a:endParaRPr lang="en-US" dirty="0"/>
          </a:p>
          <a:p>
            <a:pPr>
              <a:buFont typeface="+mj-lt"/>
              <a:buAutoNum type="arabicPeriod"/>
            </a:pPr>
            <a:r>
              <a:rPr lang="en-US" b="1" dirty="0"/>
              <a:t>Aging Workforce &amp; Retirements</a:t>
            </a:r>
            <a:endParaRPr lang="en-US" dirty="0"/>
          </a:p>
          <a:p>
            <a:pPr marL="785372" lvl="1" indent="-302066">
              <a:buFont typeface="+mj-lt"/>
              <a:buAutoNum type="arabicPeriod"/>
            </a:pPr>
            <a:r>
              <a:rPr lang="en-US" dirty="0"/>
              <a:t>Many baby boomers are retiring, and fewer young workers are available to replace them.</a:t>
            </a:r>
          </a:p>
          <a:p>
            <a:pPr marL="785372" lvl="1" indent="-302066">
              <a:buFont typeface="+mj-lt"/>
              <a:buAutoNum type="arabicPeriod"/>
            </a:pPr>
            <a:r>
              <a:rPr lang="en-US" dirty="0"/>
              <a:t>Industries with high retirement rates (manufacturing, healthcare, public sector) will feel this the most.</a:t>
            </a:r>
          </a:p>
          <a:p>
            <a:pPr>
              <a:buFont typeface="+mj-lt"/>
              <a:buAutoNum type="arabicPeriod"/>
            </a:pPr>
            <a:r>
              <a:rPr lang="en-US" b="1" dirty="0"/>
              <a:t>Declining Birth Rates</a:t>
            </a:r>
            <a:endParaRPr lang="en-US" dirty="0"/>
          </a:p>
          <a:p>
            <a:pPr marL="785372" lvl="1" indent="-302066">
              <a:buFont typeface="+mj-lt"/>
              <a:buAutoNum type="arabicPeriod"/>
            </a:pPr>
            <a:r>
              <a:rPr lang="en-US" dirty="0"/>
              <a:t>Fewer young people entering the labor force means </a:t>
            </a:r>
            <a:r>
              <a:rPr lang="en-US" b="1" dirty="0"/>
              <a:t>a long-term talent shortage</a:t>
            </a:r>
            <a:r>
              <a:rPr lang="en-US" dirty="0"/>
              <a:t>.</a:t>
            </a:r>
          </a:p>
          <a:p>
            <a:pPr marL="785372" lvl="1" indent="-302066">
              <a:buFont typeface="+mj-lt"/>
              <a:buAutoNum type="arabicPeriod"/>
            </a:pPr>
            <a:r>
              <a:rPr lang="en-US" dirty="0"/>
              <a:t>Countries with birth rates below replacement levels (e.g., Japan, Germany, China) are already seeing workforce contraction.</a:t>
            </a:r>
          </a:p>
          <a:p>
            <a:pPr>
              <a:buFont typeface="+mj-lt"/>
              <a:buAutoNum type="arabicPeriod"/>
            </a:pPr>
            <a:r>
              <a:rPr lang="en-US" b="1" dirty="0"/>
              <a:t>Skill Gaps &amp; Talent Shortages</a:t>
            </a:r>
            <a:endParaRPr lang="en-US" dirty="0"/>
          </a:p>
          <a:p>
            <a:pPr marL="785372" lvl="1" indent="-302066">
              <a:buFont typeface="+mj-lt"/>
              <a:buAutoNum type="arabicPeriod"/>
            </a:pPr>
            <a:r>
              <a:rPr lang="en-US" dirty="0"/>
              <a:t>Fewer workers means </a:t>
            </a:r>
            <a:r>
              <a:rPr lang="en-US" b="1" dirty="0"/>
              <a:t>higher demand for skilled professionals</a:t>
            </a:r>
            <a:r>
              <a:rPr lang="en-US" dirty="0"/>
              <a:t>, leading to </a:t>
            </a:r>
            <a:r>
              <a:rPr lang="en-US" b="1" dirty="0"/>
              <a:t>wage increases</a:t>
            </a:r>
            <a:r>
              <a:rPr lang="en-US" dirty="0"/>
              <a:t> and more incentives to attract talent.</a:t>
            </a:r>
          </a:p>
          <a:p>
            <a:pPr marL="785372" lvl="1" indent="-302066">
              <a:buFont typeface="+mj-lt"/>
              <a:buAutoNum type="arabicPeriod"/>
            </a:pPr>
            <a:r>
              <a:rPr lang="en-US" b="1" dirty="0"/>
              <a:t>STEM, healthcare, skilled trades, and AI-driven roles</a:t>
            </a:r>
            <a:r>
              <a:rPr lang="en-US" dirty="0"/>
              <a:t> will be especially in demand.</a:t>
            </a:r>
          </a:p>
          <a:p>
            <a:pPr>
              <a:buFont typeface="+mj-lt"/>
              <a:buAutoNum type="arabicPeriod"/>
            </a:pPr>
            <a:r>
              <a:rPr lang="en-US" b="1" dirty="0"/>
              <a:t>Reduced Labor Market Flexibility</a:t>
            </a:r>
            <a:endParaRPr lang="en-US" dirty="0"/>
          </a:p>
          <a:p>
            <a:pPr marL="785372" lvl="1" indent="-302066">
              <a:buFont typeface="+mj-lt"/>
              <a:buAutoNum type="arabicPeriod"/>
            </a:pPr>
            <a:r>
              <a:rPr lang="en-US" dirty="0"/>
              <a:t>Companies won’t have the same </a:t>
            </a:r>
            <a:r>
              <a:rPr lang="en-US" b="1" dirty="0"/>
              <a:t>talent surplus</a:t>
            </a:r>
            <a:r>
              <a:rPr lang="en-US" dirty="0"/>
              <a:t> to draw from, leading to </a:t>
            </a:r>
            <a:r>
              <a:rPr lang="en-US" b="1" dirty="0"/>
              <a:t>longer hiring cycles and higher recruitment costs</a:t>
            </a:r>
            <a:r>
              <a:rPr lang="en-US" dirty="0"/>
              <a:t>.</a:t>
            </a:r>
          </a:p>
          <a:p>
            <a:pPr marL="785372" lvl="1" indent="-302066">
              <a:buFont typeface="+mj-lt"/>
              <a:buAutoNum type="arabicPeriod"/>
            </a:pPr>
            <a:r>
              <a:rPr lang="en-US" dirty="0"/>
              <a:t>Businesses may struggle to </a:t>
            </a:r>
            <a:r>
              <a:rPr lang="en-US" b="1" dirty="0"/>
              <a:t>fill critical roles quickly</a:t>
            </a:r>
            <a:r>
              <a:rPr lang="en-US" dirty="0"/>
              <a:t>, affecting productivity and innovation.</a:t>
            </a:r>
          </a:p>
          <a:p>
            <a:pPr>
              <a:buFont typeface="+mj-lt"/>
              <a:buAutoNum type="arabicPeriod"/>
            </a:pPr>
            <a:r>
              <a:rPr lang="en-US" b="1" dirty="0"/>
              <a:t>Increased Employer Competition &amp; Retention Challenges</a:t>
            </a:r>
            <a:endParaRPr lang="en-US" dirty="0"/>
          </a:p>
          <a:p>
            <a:pPr marL="785372" lvl="1" indent="-302066">
              <a:buFont typeface="+mj-lt"/>
              <a:buAutoNum type="arabicPeriod"/>
            </a:pPr>
            <a:r>
              <a:rPr lang="en-US" dirty="0"/>
              <a:t>Companies will </a:t>
            </a:r>
            <a:r>
              <a:rPr lang="en-US" b="1" dirty="0"/>
              <a:t>compete aggressively</a:t>
            </a:r>
            <a:r>
              <a:rPr lang="en-US" dirty="0"/>
              <a:t> to attract and retain workers.</a:t>
            </a:r>
          </a:p>
          <a:p>
            <a:pPr marL="785372" lvl="1" indent="-302066">
              <a:buFont typeface="+mj-lt"/>
              <a:buAutoNum type="arabicPeriod"/>
            </a:pPr>
            <a:r>
              <a:rPr lang="en-US" dirty="0"/>
              <a:t>More counteroffers, higher wages, and expanded benefits (e.g., remote work, professional development).</a:t>
            </a:r>
          </a:p>
          <a:p>
            <a:pPr marL="785372" lvl="1" indent="-302066">
              <a:buFont typeface="+mj-lt"/>
              <a:buAutoNum type="arabicPeriod"/>
            </a:pPr>
            <a:r>
              <a:rPr lang="en-US" b="1" dirty="0"/>
              <a:t>Employee expectations will rise</a:t>
            </a:r>
            <a:r>
              <a:rPr lang="en-US" dirty="0"/>
              <a:t>, putting pressure on employers to improve culture and career paths.</a:t>
            </a:r>
          </a:p>
          <a:p>
            <a:endParaRPr lang="en-US" dirty="0"/>
          </a:p>
        </p:txBody>
      </p:sp>
      <p:sp>
        <p:nvSpPr>
          <p:cNvPr id="4" name="Slide Number Placeholder 3"/>
          <p:cNvSpPr>
            <a:spLocks noGrp="1"/>
          </p:cNvSpPr>
          <p:nvPr>
            <p:ph type="sldNum" sz="quarter" idx="5"/>
          </p:nvPr>
        </p:nvSpPr>
        <p:spPr/>
        <p:txBody>
          <a:bodyPr/>
          <a:lstStyle/>
          <a:p>
            <a:fld id="{C3D4CE56-5DB6-3948-8D98-D56DB475EAB7}" type="slidenum">
              <a:rPr lang="en-US" smtClean="0"/>
              <a:t>4</a:t>
            </a:fld>
            <a:endParaRPr lang="en-US"/>
          </a:p>
        </p:txBody>
      </p:sp>
    </p:spTree>
    <p:extLst>
      <p:ext uri="{BB962C8B-B14F-4D97-AF65-F5344CB8AC3E}">
        <p14:creationId xmlns:p14="http://schemas.microsoft.com/office/powerpoint/2010/main" val="673430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4DA69-3EA3-13EA-223B-ABED2306E8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DFA187-D158-6590-6EC6-FE8C644546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85BF4D-0353-12A7-B6AC-DB240D760502}"/>
              </a:ext>
            </a:extLst>
          </p:cNvPr>
          <p:cNvSpPr>
            <a:spLocks noGrp="1"/>
          </p:cNvSpPr>
          <p:nvPr>
            <p:ph type="body" idx="1"/>
          </p:nvPr>
        </p:nvSpPr>
        <p:spPr/>
        <p:txBody>
          <a:bodyPr/>
          <a:lstStyle/>
          <a:p>
            <a:r>
              <a:rPr lang="en-US" b="1" dirty="0"/>
              <a:t>Introduction:</a:t>
            </a:r>
            <a:endParaRPr lang="en-US" dirty="0"/>
          </a:p>
          <a:p>
            <a:pPr>
              <a:buFont typeface="Arial" panose="020B0604020202020204" pitchFamily="34" charset="0"/>
              <a:buChar char="•"/>
            </a:pPr>
            <a:r>
              <a:rPr lang="en-US" dirty="0"/>
              <a:t>The U.S. and many other countries are about to experience a </a:t>
            </a:r>
            <a:r>
              <a:rPr lang="en-US" b="1" dirty="0"/>
              <a:t>sharp decline in college graduation rates</a:t>
            </a:r>
            <a:r>
              <a:rPr lang="en-US" dirty="0"/>
              <a:t> over the next decade.</a:t>
            </a:r>
          </a:p>
          <a:p>
            <a:pPr>
              <a:buFont typeface="Arial" panose="020B0604020202020204" pitchFamily="34" charset="0"/>
              <a:buChar char="•"/>
            </a:pPr>
            <a:r>
              <a:rPr lang="en-US" dirty="0"/>
              <a:t>This is due to </a:t>
            </a:r>
            <a:r>
              <a:rPr lang="en-US" b="1" dirty="0"/>
              <a:t>demographic shifts, declining birth rates, and fewer students enrolling in higher education</a:t>
            </a:r>
            <a:r>
              <a:rPr lang="en-US" dirty="0"/>
              <a:t>.</a:t>
            </a:r>
          </a:p>
          <a:p>
            <a:pPr>
              <a:buFont typeface="Arial" panose="020B0604020202020204" pitchFamily="34" charset="0"/>
              <a:buChar char="•"/>
            </a:pPr>
            <a:r>
              <a:rPr lang="en-US" dirty="0"/>
              <a:t>The result? </a:t>
            </a:r>
            <a:r>
              <a:rPr lang="en-US" b="1" dirty="0"/>
              <a:t>A tighter job market, skill shortages, and a major shift in workforce dynamics.</a:t>
            </a:r>
            <a:endParaRPr lang="en-US" dirty="0"/>
          </a:p>
          <a:p>
            <a:r>
              <a:rPr lang="en-US" b="1" dirty="0"/>
              <a:t>Why College Graduation Rates Are Declining:</a:t>
            </a:r>
            <a:endParaRPr lang="en-US" dirty="0"/>
          </a:p>
          <a:p>
            <a:pPr>
              <a:buFont typeface="+mj-lt"/>
              <a:buAutoNum type="arabicPeriod"/>
            </a:pPr>
            <a:r>
              <a:rPr lang="en-US" b="1" dirty="0"/>
              <a:t>The “Enrollment Cliff” (2025 and Beyond)</a:t>
            </a:r>
            <a:endParaRPr lang="en-US" dirty="0"/>
          </a:p>
          <a:p>
            <a:pPr marL="785372" lvl="1" indent="-302066">
              <a:buFont typeface="+mj-lt"/>
              <a:buAutoNum type="arabicPeriod"/>
            </a:pPr>
            <a:r>
              <a:rPr lang="en-US" dirty="0"/>
              <a:t>The number of </a:t>
            </a:r>
            <a:r>
              <a:rPr lang="en-US" b="1" dirty="0"/>
              <a:t>high school graduates is shrinking</a:t>
            </a:r>
            <a:r>
              <a:rPr lang="en-US" dirty="0"/>
              <a:t>, particularly in the U.S., due to </a:t>
            </a:r>
            <a:r>
              <a:rPr lang="en-US" b="1" dirty="0"/>
              <a:t>lower birth rates since 2008</a:t>
            </a:r>
            <a:r>
              <a:rPr lang="en-US" dirty="0"/>
              <a:t>.</a:t>
            </a:r>
          </a:p>
          <a:p>
            <a:pPr marL="785372" lvl="1" indent="-302066">
              <a:buFont typeface="+mj-lt"/>
              <a:buAutoNum type="arabicPeriod"/>
            </a:pPr>
            <a:r>
              <a:rPr lang="en-US" dirty="0"/>
              <a:t>Colleges are already seeing </a:t>
            </a:r>
            <a:r>
              <a:rPr lang="en-US" b="1" dirty="0"/>
              <a:t>fewer incoming students</a:t>
            </a:r>
            <a:r>
              <a:rPr lang="en-US" dirty="0"/>
              <a:t>, meaning </a:t>
            </a:r>
            <a:r>
              <a:rPr lang="en-US" b="1" dirty="0"/>
              <a:t>fewer graduates entering the workforce</a:t>
            </a:r>
            <a:r>
              <a:rPr lang="en-US" dirty="0"/>
              <a:t> in the next 4-6 years.</a:t>
            </a:r>
          </a:p>
          <a:p>
            <a:pPr>
              <a:buFont typeface="+mj-lt"/>
              <a:buAutoNum type="arabicPeriod"/>
            </a:pPr>
            <a:r>
              <a:rPr lang="en-US" b="1" dirty="0"/>
              <a:t>Declining College Enrollment Trends</a:t>
            </a:r>
            <a:endParaRPr lang="en-US" dirty="0"/>
          </a:p>
          <a:p>
            <a:pPr marL="785372" lvl="1" indent="-302066">
              <a:buFont typeface="+mj-lt"/>
              <a:buAutoNum type="arabicPeriod"/>
            </a:pPr>
            <a:r>
              <a:rPr lang="en-US" dirty="0"/>
              <a:t>More young adults are </a:t>
            </a:r>
            <a:r>
              <a:rPr lang="en-US" b="1" dirty="0"/>
              <a:t>skipping college</a:t>
            </a:r>
            <a:r>
              <a:rPr lang="en-US" dirty="0"/>
              <a:t> in favor of </a:t>
            </a:r>
            <a:r>
              <a:rPr lang="en-US" b="1" dirty="0"/>
              <a:t>trade schools, boot camps, apprenticeships, and direct-to-work pathways</a:t>
            </a:r>
            <a:r>
              <a:rPr lang="en-US" dirty="0"/>
              <a:t>.</a:t>
            </a:r>
          </a:p>
          <a:p>
            <a:pPr marL="785372" lvl="1" indent="-302066">
              <a:buFont typeface="+mj-lt"/>
              <a:buAutoNum type="arabicPeriod"/>
            </a:pPr>
            <a:r>
              <a:rPr lang="en-US" dirty="0"/>
              <a:t>Rising tuition costs and </a:t>
            </a:r>
            <a:r>
              <a:rPr lang="en-US" b="1" dirty="0"/>
              <a:t>student debt concerns</a:t>
            </a:r>
            <a:r>
              <a:rPr lang="en-US" dirty="0"/>
              <a:t> are pushing people toward </a:t>
            </a:r>
            <a:r>
              <a:rPr lang="en-US" b="1" dirty="0"/>
              <a:t>alternative education and skills training.</a:t>
            </a:r>
            <a:endParaRPr lang="en-US" dirty="0"/>
          </a:p>
          <a:p>
            <a:endParaRPr lang="en-US" dirty="0"/>
          </a:p>
        </p:txBody>
      </p:sp>
      <p:sp>
        <p:nvSpPr>
          <p:cNvPr id="4" name="Slide Number Placeholder 3">
            <a:extLst>
              <a:ext uri="{FF2B5EF4-FFF2-40B4-BE49-F238E27FC236}">
                <a16:creationId xmlns:a16="http://schemas.microsoft.com/office/drawing/2014/main" id="{B05150D5-BE2F-217E-9D14-F8D59E1A989B}"/>
              </a:ext>
            </a:extLst>
          </p:cNvPr>
          <p:cNvSpPr>
            <a:spLocks noGrp="1"/>
          </p:cNvSpPr>
          <p:nvPr>
            <p:ph type="sldNum" sz="quarter" idx="5"/>
          </p:nvPr>
        </p:nvSpPr>
        <p:spPr/>
        <p:txBody>
          <a:bodyPr/>
          <a:lstStyle/>
          <a:p>
            <a:fld id="{F867582C-C970-4F72-A270-29B1C9772A1B}" type="slidenum">
              <a:rPr lang="en-US" smtClean="0"/>
              <a:t>5</a:t>
            </a:fld>
            <a:endParaRPr lang="en-US"/>
          </a:p>
        </p:txBody>
      </p:sp>
    </p:spTree>
    <p:extLst>
      <p:ext uri="{BB962C8B-B14F-4D97-AF65-F5344CB8AC3E}">
        <p14:creationId xmlns:p14="http://schemas.microsoft.com/office/powerpoint/2010/main" val="676997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900" dirty="0"/>
          </a:p>
        </p:txBody>
      </p:sp>
      <p:sp>
        <p:nvSpPr>
          <p:cNvPr id="4" name="Slide Number Placeholder 3"/>
          <p:cNvSpPr>
            <a:spLocks noGrp="1"/>
          </p:cNvSpPr>
          <p:nvPr>
            <p:ph type="sldNum" sz="quarter" idx="5"/>
          </p:nvPr>
        </p:nvSpPr>
        <p:spPr/>
        <p:txBody>
          <a:bodyPr/>
          <a:lstStyle/>
          <a:p>
            <a:fld id="{C3D4CE56-5DB6-3948-8D98-D56DB475EAB7}" type="slidenum">
              <a:rPr lang="en-US" smtClean="0"/>
              <a:t>6</a:t>
            </a:fld>
            <a:endParaRPr lang="en-US"/>
          </a:p>
        </p:txBody>
      </p:sp>
    </p:spTree>
    <p:extLst>
      <p:ext uri="{BB962C8B-B14F-4D97-AF65-F5344CB8AC3E}">
        <p14:creationId xmlns:p14="http://schemas.microsoft.com/office/powerpoint/2010/main" val="1062618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12.8 +7.5 = 20.3 20% of the population is at retirement age with another 15.5% only 5 years behind – succession planning is the word of the year!</a:t>
            </a:r>
          </a:p>
          <a:p>
            <a:r>
              <a:rPr lang="en-US" b="1" dirty="0"/>
              <a:t>People are both working longer and retiring earlier and so it isn’t as predictable.  And for most companies your most stable workers have 20+ years of experience, and they have been steadily working away as you have been focused on high turnover positions.  This is catching organizations off guard by the sheer number of people that are reaching a retirement window in the next 10 years.</a:t>
            </a:r>
            <a:endParaRPr lang="en-US" dirty="0"/>
          </a:p>
        </p:txBody>
      </p:sp>
      <p:sp>
        <p:nvSpPr>
          <p:cNvPr id="4" name="Slide Number Placeholder 3"/>
          <p:cNvSpPr>
            <a:spLocks noGrp="1"/>
          </p:cNvSpPr>
          <p:nvPr>
            <p:ph type="sldNum" sz="quarter" idx="5"/>
          </p:nvPr>
        </p:nvSpPr>
        <p:spPr/>
        <p:txBody>
          <a:bodyPr/>
          <a:lstStyle/>
          <a:p>
            <a:fld id="{F867582C-C970-4F72-A270-29B1C9772A1B}" type="slidenum">
              <a:rPr lang="en-US" smtClean="0"/>
              <a:t>7</a:t>
            </a:fld>
            <a:endParaRPr lang="en-US"/>
          </a:p>
        </p:txBody>
      </p:sp>
    </p:spTree>
    <p:extLst>
      <p:ext uri="{BB962C8B-B14F-4D97-AF65-F5344CB8AC3E}">
        <p14:creationId xmlns:p14="http://schemas.microsoft.com/office/powerpoint/2010/main" val="537675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6FDC8-98C0-481B-40BD-891288AAC6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C95B63-F889-31BD-5A61-44DEA5BB9A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AAE030-F65C-050A-BBFD-9BFB794795CC}"/>
              </a:ext>
            </a:extLst>
          </p:cNvPr>
          <p:cNvSpPr>
            <a:spLocks noGrp="1"/>
          </p:cNvSpPr>
          <p:nvPr>
            <p:ph type="body" idx="1"/>
          </p:nvPr>
        </p:nvSpPr>
        <p:spPr/>
        <p:txBody>
          <a:bodyPr/>
          <a:lstStyle/>
          <a:p>
            <a:pPr marL="241653" indent="-241653">
              <a:buAutoNum type="arabicPeriod"/>
            </a:pPr>
            <a:r>
              <a:rPr lang="en-US" dirty="0"/>
              <a:t>Labor market remains tight – efficient recruiting is key, know exactly what you have to hire for and what you can develop, ensure that the job needs are aligned to market rates</a:t>
            </a:r>
          </a:p>
          <a:p>
            <a:pPr marL="241653" indent="-241653">
              <a:buAutoNum type="arabicPeriod"/>
            </a:pPr>
            <a:r>
              <a:rPr lang="en-US" dirty="0"/>
              <a:t>Get clear on what skills are needed and how you can develop them internally if needed </a:t>
            </a:r>
          </a:p>
          <a:p>
            <a:pPr marL="241653" indent="-241653">
              <a:buAutoNum type="arabicPeriod"/>
            </a:pPr>
            <a:r>
              <a:rPr lang="en-US" dirty="0"/>
              <a:t>When you hire </a:t>
            </a:r>
            <a:r>
              <a:rPr lang="en-US" dirty="0" err="1"/>
              <a:t>GenZ</a:t>
            </a:r>
            <a:r>
              <a:rPr lang="en-US" dirty="0"/>
              <a:t> how do you integrate them and not have them feeling like outsiders, how do you develop soft skills so that they succeed</a:t>
            </a:r>
          </a:p>
          <a:p>
            <a:pPr marL="241653" indent="-241653">
              <a:buAutoNum type="arabicPeriod"/>
            </a:pPr>
            <a:r>
              <a:rPr lang="en-US" dirty="0"/>
              <a:t>Alignment to Strategy = efficiency – can’t apply technology until you standardize, have to be efficient so that all oars are pointed the same direction gaining speed. No time for waste</a:t>
            </a:r>
          </a:p>
          <a:p>
            <a:endParaRPr lang="en-US" dirty="0"/>
          </a:p>
          <a:p>
            <a:endParaRPr lang="en-US" dirty="0"/>
          </a:p>
          <a:p>
            <a:r>
              <a:rPr lang="en-US" dirty="0"/>
              <a:t>And with all of that you might be thinking Where do I start?  And the first thing is to get to the root cause of the issues and you can only do that with data.</a:t>
            </a:r>
          </a:p>
          <a:p>
            <a:endParaRPr lang="en-US" dirty="0"/>
          </a:p>
        </p:txBody>
      </p:sp>
      <p:sp>
        <p:nvSpPr>
          <p:cNvPr id="4" name="Slide Number Placeholder 3">
            <a:extLst>
              <a:ext uri="{FF2B5EF4-FFF2-40B4-BE49-F238E27FC236}">
                <a16:creationId xmlns:a16="http://schemas.microsoft.com/office/drawing/2014/main" id="{D4876A1D-5240-3AF2-2383-674E7FAE0531}"/>
              </a:ext>
            </a:extLst>
          </p:cNvPr>
          <p:cNvSpPr>
            <a:spLocks noGrp="1"/>
          </p:cNvSpPr>
          <p:nvPr>
            <p:ph type="sldNum" sz="quarter" idx="5"/>
          </p:nvPr>
        </p:nvSpPr>
        <p:spPr/>
        <p:txBody>
          <a:bodyPr/>
          <a:lstStyle/>
          <a:p>
            <a:fld id="{F867582C-C970-4F72-A270-29B1C9772A1B}" type="slidenum">
              <a:rPr lang="en-US" smtClean="0"/>
              <a:t>8</a:t>
            </a:fld>
            <a:endParaRPr lang="en-US"/>
          </a:p>
        </p:txBody>
      </p:sp>
    </p:spTree>
    <p:extLst>
      <p:ext uri="{BB962C8B-B14F-4D97-AF65-F5344CB8AC3E}">
        <p14:creationId xmlns:p14="http://schemas.microsoft.com/office/powerpoint/2010/main" val="3606850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D3DCA-3521-306D-C037-ADC7543438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1FC185-232F-69AD-92C7-262CCD5EF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BF0CD-4E56-E729-3DBC-740DC5101E34}"/>
              </a:ext>
            </a:extLst>
          </p:cNvPr>
          <p:cNvSpPr>
            <a:spLocks noGrp="1"/>
          </p:cNvSpPr>
          <p:nvPr>
            <p:ph type="body" idx="1"/>
          </p:nvPr>
        </p:nvSpPr>
        <p:spPr/>
        <p:txBody>
          <a:bodyPr/>
          <a:lstStyle/>
          <a:p>
            <a:r>
              <a:rPr lang="en-US" dirty="0"/>
              <a:t>For all of my Gen Xers …</a:t>
            </a:r>
          </a:p>
          <a:p>
            <a:endParaRPr lang="en-US" dirty="0"/>
          </a:p>
          <a:p>
            <a:r>
              <a:rPr lang="en-US" dirty="0"/>
              <a:t>As heavy as all of this may seem, we know as HR professionals that there are strategies we can deploy to </a:t>
            </a:r>
            <a:r>
              <a:rPr lang="en-US" b="1" dirty="0"/>
              <a:t>adapt, evolve, and ensure that our people remain our strongest asset</a:t>
            </a:r>
            <a:r>
              <a:rPr lang="en-US" dirty="0"/>
              <a:t>.</a:t>
            </a:r>
          </a:p>
          <a:p>
            <a:r>
              <a:rPr lang="en-US" dirty="0"/>
              <a:t>Yes, we’re facing </a:t>
            </a:r>
            <a:r>
              <a:rPr lang="en-US" b="1" dirty="0"/>
              <a:t>an expertise gap</a:t>
            </a:r>
            <a:r>
              <a:rPr lang="en-US" dirty="0"/>
              <a:t>, </a:t>
            </a:r>
            <a:r>
              <a:rPr lang="en-US" b="1" dirty="0"/>
              <a:t>a rapidly changing AI landscape</a:t>
            </a:r>
            <a:r>
              <a:rPr lang="en-US" dirty="0"/>
              <a:t>, and </a:t>
            </a:r>
            <a:r>
              <a:rPr lang="en-US" b="1" dirty="0"/>
              <a:t>a workforce struggling with connection</a:t>
            </a:r>
            <a:r>
              <a:rPr lang="en-US" dirty="0"/>
              <a:t>, but this isn’t the first time HR has had to pivot in a major way. The difference now is that we have </a:t>
            </a:r>
            <a:r>
              <a:rPr lang="en-US" b="1" dirty="0"/>
              <a:t>the tools, insights, and influence</a:t>
            </a:r>
            <a:r>
              <a:rPr lang="en-US" dirty="0"/>
              <a:t> to lead our organizations through this transformation.</a:t>
            </a:r>
          </a:p>
          <a:p>
            <a:r>
              <a:rPr lang="en-US" dirty="0"/>
              <a:t>So, what can we do?</a:t>
            </a:r>
          </a:p>
        </p:txBody>
      </p:sp>
      <p:sp>
        <p:nvSpPr>
          <p:cNvPr id="4" name="Slide Number Placeholder 3">
            <a:extLst>
              <a:ext uri="{FF2B5EF4-FFF2-40B4-BE49-F238E27FC236}">
                <a16:creationId xmlns:a16="http://schemas.microsoft.com/office/drawing/2014/main" id="{430617EC-1040-75FA-7CE7-E688BFE0EA29}"/>
              </a:ext>
            </a:extLst>
          </p:cNvPr>
          <p:cNvSpPr>
            <a:spLocks noGrp="1"/>
          </p:cNvSpPr>
          <p:nvPr>
            <p:ph type="sldNum" sz="quarter" idx="5"/>
          </p:nvPr>
        </p:nvSpPr>
        <p:spPr/>
        <p:txBody>
          <a:bodyPr/>
          <a:lstStyle/>
          <a:p>
            <a:fld id="{F867582C-C970-4F72-A270-29B1C9772A1B}" type="slidenum">
              <a:rPr lang="en-US" smtClean="0"/>
              <a:t>9</a:t>
            </a:fld>
            <a:endParaRPr lang="en-US"/>
          </a:p>
        </p:txBody>
      </p:sp>
    </p:spTree>
    <p:extLst>
      <p:ext uri="{BB962C8B-B14F-4D97-AF65-F5344CB8AC3E}">
        <p14:creationId xmlns:p14="http://schemas.microsoft.com/office/powerpoint/2010/main" val="2340746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1AC85-2B8F-FF85-8703-BFA94EC550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1649D4-A44D-ABBC-AE06-FE7B7DACD5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57CB63-ABCB-6F12-A792-DAC2147227CD}"/>
              </a:ext>
            </a:extLst>
          </p:cNvPr>
          <p:cNvSpPr>
            <a:spLocks noGrp="1"/>
          </p:cNvSpPr>
          <p:nvPr>
            <p:ph type="dt" sz="half" idx="10"/>
          </p:nvPr>
        </p:nvSpPr>
        <p:spPr/>
        <p:txBody>
          <a:bodyPr/>
          <a:lstStyle/>
          <a:p>
            <a:fld id="{2E2B1892-FC5D-4C16-A2AE-16334152B676}" type="datetimeFigureOut">
              <a:rPr lang="en-US" smtClean="0"/>
              <a:t>2/5/2025</a:t>
            </a:fld>
            <a:endParaRPr lang="en-US"/>
          </a:p>
        </p:txBody>
      </p:sp>
      <p:sp>
        <p:nvSpPr>
          <p:cNvPr id="5" name="Footer Placeholder 4">
            <a:extLst>
              <a:ext uri="{FF2B5EF4-FFF2-40B4-BE49-F238E27FC236}">
                <a16:creationId xmlns:a16="http://schemas.microsoft.com/office/drawing/2014/main" id="{E719EE59-3CF0-AD43-783F-175E83D63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7786C9-BFF8-A274-1A6E-EE438187A960}"/>
              </a:ext>
            </a:extLst>
          </p:cNvPr>
          <p:cNvSpPr>
            <a:spLocks noGrp="1"/>
          </p:cNvSpPr>
          <p:nvPr>
            <p:ph type="sldNum" sz="quarter" idx="12"/>
          </p:nvPr>
        </p:nvSpPr>
        <p:spPr/>
        <p:txBody>
          <a:bodyPr/>
          <a:lstStyle/>
          <a:p>
            <a:fld id="{5BB9A6DB-1EEA-47EB-87F9-6A301E1EB5CF}" type="slidenum">
              <a:rPr lang="en-US" smtClean="0"/>
              <a:t>‹#›</a:t>
            </a:fld>
            <a:endParaRPr lang="en-US"/>
          </a:p>
        </p:txBody>
      </p:sp>
    </p:spTree>
    <p:extLst>
      <p:ext uri="{BB962C8B-B14F-4D97-AF65-F5344CB8AC3E}">
        <p14:creationId xmlns:p14="http://schemas.microsoft.com/office/powerpoint/2010/main" val="684211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D3A64-6821-2A6C-C534-7A72E19986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61DCEC-342A-4BB3-080F-AEBF0CC604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1B3D9-7ACB-4D7E-7656-492BA6857C8F}"/>
              </a:ext>
            </a:extLst>
          </p:cNvPr>
          <p:cNvSpPr>
            <a:spLocks noGrp="1"/>
          </p:cNvSpPr>
          <p:nvPr>
            <p:ph type="dt" sz="half" idx="10"/>
          </p:nvPr>
        </p:nvSpPr>
        <p:spPr/>
        <p:txBody>
          <a:bodyPr/>
          <a:lstStyle/>
          <a:p>
            <a:fld id="{2E2B1892-FC5D-4C16-A2AE-16334152B676}" type="datetimeFigureOut">
              <a:rPr lang="en-US" smtClean="0"/>
              <a:t>2/5/2025</a:t>
            </a:fld>
            <a:endParaRPr lang="en-US"/>
          </a:p>
        </p:txBody>
      </p:sp>
      <p:sp>
        <p:nvSpPr>
          <p:cNvPr id="5" name="Footer Placeholder 4">
            <a:extLst>
              <a:ext uri="{FF2B5EF4-FFF2-40B4-BE49-F238E27FC236}">
                <a16:creationId xmlns:a16="http://schemas.microsoft.com/office/drawing/2014/main" id="{32D9B816-55CA-DF52-582A-B2AB4C27E0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1432EC-5287-BBB2-A7DF-E7CD640AD6B1}"/>
              </a:ext>
            </a:extLst>
          </p:cNvPr>
          <p:cNvSpPr>
            <a:spLocks noGrp="1"/>
          </p:cNvSpPr>
          <p:nvPr>
            <p:ph type="sldNum" sz="quarter" idx="12"/>
          </p:nvPr>
        </p:nvSpPr>
        <p:spPr/>
        <p:txBody>
          <a:bodyPr/>
          <a:lstStyle/>
          <a:p>
            <a:fld id="{5BB9A6DB-1EEA-47EB-87F9-6A301E1EB5CF}" type="slidenum">
              <a:rPr lang="en-US" smtClean="0"/>
              <a:t>‹#›</a:t>
            </a:fld>
            <a:endParaRPr lang="en-US"/>
          </a:p>
        </p:txBody>
      </p:sp>
    </p:spTree>
    <p:extLst>
      <p:ext uri="{BB962C8B-B14F-4D97-AF65-F5344CB8AC3E}">
        <p14:creationId xmlns:p14="http://schemas.microsoft.com/office/powerpoint/2010/main" val="2709786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3B4217-70F3-08A1-E036-E0C85D6F4C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D9FC7E-E150-22CC-7E7D-0885EA290A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549F5C-0165-00D4-1517-7FD8FA79148C}"/>
              </a:ext>
            </a:extLst>
          </p:cNvPr>
          <p:cNvSpPr>
            <a:spLocks noGrp="1"/>
          </p:cNvSpPr>
          <p:nvPr>
            <p:ph type="dt" sz="half" idx="10"/>
          </p:nvPr>
        </p:nvSpPr>
        <p:spPr/>
        <p:txBody>
          <a:bodyPr/>
          <a:lstStyle/>
          <a:p>
            <a:fld id="{2E2B1892-FC5D-4C16-A2AE-16334152B676}" type="datetimeFigureOut">
              <a:rPr lang="en-US" smtClean="0"/>
              <a:t>2/5/2025</a:t>
            </a:fld>
            <a:endParaRPr lang="en-US"/>
          </a:p>
        </p:txBody>
      </p:sp>
      <p:sp>
        <p:nvSpPr>
          <p:cNvPr id="5" name="Footer Placeholder 4">
            <a:extLst>
              <a:ext uri="{FF2B5EF4-FFF2-40B4-BE49-F238E27FC236}">
                <a16:creationId xmlns:a16="http://schemas.microsoft.com/office/drawing/2014/main" id="{AA4C6E16-F239-E801-FB3A-462057AE63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BB5B90-526F-A460-E1B9-0890D4FCFF46}"/>
              </a:ext>
            </a:extLst>
          </p:cNvPr>
          <p:cNvSpPr>
            <a:spLocks noGrp="1"/>
          </p:cNvSpPr>
          <p:nvPr>
            <p:ph type="sldNum" sz="quarter" idx="12"/>
          </p:nvPr>
        </p:nvSpPr>
        <p:spPr/>
        <p:txBody>
          <a:bodyPr/>
          <a:lstStyle/>
          <a:p>
            <a:fld id="{5BB9A6DB-1EEA-47EB-87F9-6A301E1EB5CF}" type="slidenum">
              <a:rPr lang="en-US" smtClean="0"/>
              <a:t>‹#›</a:t>
            </a:fld>
            <a:endParaRPr lang="en-US"/>
          </a:p>
        </p:txBody>
      </p:sp>
    </p:spTree>
    <p:extLst>
      <p:ext uri="{BB962C8B-B14F-4D97-AF65-F5344CB8AC3E}">
        <p14:creationId xmlns:p14="http://schemas.microsoft.com/office/powerpoint/2010/main" val="1227267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1" name="Text Placeholder 53">
            <a:extLst>
              <a:ext uri="{FF2B5EF4-FFF2-40B4-BE49-F238E27FC236}">
                <a16:creationId xmlns:a16="http://schemas.microsoft.com/office/drawing/2014/main" id="{CF799AFD-9D02-28FF-E22D-6ED4CC161925}"/>
              </a:ext>
            </a:extLst>
          </p:cNvPr>
          <p:cNvSpPr>
            <a:spLocks noGrp="1"/>
          </p:cNvSpPr>
          <p:nvPr>
            <p:ph type="body" sz="quarter" idx="14" hasCustomPrompt="1"/>
          </p:nvPr>
        </p:nvSpPr>
        <p:spPr>
          <a:xfrm>
            <a:off x="7572630" y="4689703"/>
            <a:ext cx="1579307" cy="655426"/>
          </a:xfrm>
        </p:spPr>
        <p:txBody>
          <a:bodyPr>
            <a:normAutofit/>
          </a:bodyPr>
          <a:lstStyle>
            <a:lvl1pPr marL="0" indent="0" algn="ctr">
              <a:buNone/>
              <a:defRPr sz="1600">
                <a:solidFill>
                  <a:srgbClr val="4B4E50"/>
                </a:solidFill>
              </a:defRPr>
            </a:lvl1pPr>
          </a:lstStyle>
          <a:p>
            <a:pPr lvl="0"/>
            <a:r>
              <a:rPr lang="en-US"/>
              <a:t>Phone Number</a:t>
            </a:r>
          </a:p>
        </p:txBody>
      </p:sp>
      <p:sp>
        <p:nvSpPr>
          <p:cNvPr id="22" name="Text Placeholder 53">
            <a:extLst>
              <a:ext uri="{FF2B5EF4-FFF2-40B4-BE49-F238E27FC236}">
                <a16:creationId xmlns:a16="http://schemas.microsoft.com/office/drawing/2014/main" id="{88A17E99-0A6B-2C92-02FD-0B94368F8880}"/>
              </a:ext>
            </a:extLst>
          </p:cNvPr>
          <p:cNvSpPr>
            <a:spLocks noGrp="1"/>
          </p:cNvSpPr>
          <p:nvPr>
            <p:ph type="body" sz="quarter" idx="13" hasCustomPrompt="1"/>
          </p:nvPr>
        </p:nvSpPr>
        <p:spPr>
          <a:xfrm>
            <a:off x="5154010" y="4689703"/>
            <a:ext cx="2217891" cy="655426"/>
          </a:xfrm>
        </p:spPr>
        <p:txBody>
          <a:bodyPr>
            <a:normAutofit/>
          </a:bodyPr>
          <a:lstStyle>
            <a:lvl1pPr marL="0" indent="0">
              <a:buNone/>
              <a:defRPr sz="1600">
                <a:solidFill>
                  <a:srgbClr val="4B4E50"/>
                </a:solidFill>
              </a:defRPr>
            </a:lvl1pPr>
          </a:lstStyle>
          <a:p>
            <a:pPr lvl="0"/>
            <a:r>
              <a:rPr lang="en-US" err="1"/>
              <a:t>Linkedin</a:t>
            </a:r>
            <a:endParaRPr lang="en-US"/>
          </a:p>
        </p:txBody>
      </p:sp>
      <p:sp>
        <p:nvSpPr>
          <p:cNvPr id="23" name="Text Placeholder 53">
            <a:extLst>
              <a:ext uri="{FF2B5EF4-FFF2-40B4-BE49-F238E27FC236}">
                <a16:creationId xmlns:a16="http://schemas.microsoft.com/office/drawing/2014/main" id="{9A014EB1-8D39-00FB-DE41-B07EC67A19C5}"/>
              </a:ext>
            </a:extLst>
          </p:cNvPr>
          <p:cNvSpPr>
            <a:spLocks noGrp="1"/>
          </p:cNvSpPr>
          <p:nvPr>
            <p:ph type="body" sz="quarter" idx="15" hasCustomPrompt="1"/>
          </p:nvPr>
        </p:nvSpPr>
        <p:spPr>
          <a:xfrm>
            <a:off x="9352666" y="4689703"/>
            <a:ext cx="1784035" cy="655426"/>
          </a:xfrm>
        </p:spPr>
        <p:txBody>
          <a:bodyPr>
            <a:normAutofit/>
          </a:bodyPr>
          <a:lstStyle>
            <a:lvl1pPr marL="0" indent="0">
              <a:buNone/>
              <a:defRPr sz="1600">
                <a:solidFill>
                  <a:srgbClr val="4B4E50"/>
                </a:solidFill>
              </a:defRPr>
            </a:lvl1pPr>
          </a:lstStyle>
          <a:p>
            <a:pPr lvl="0"/>
            <a:r>
              <a:rPr lang="en-US"/>
              <a:t>Email Address</a:t>
            </a:r>
          </a:p>
        </p:txBody>
      </p:sp>
      <p:pic>
        <p:nvPicPr>
          <p:cNvPr id="8" name="Picture 7" descr="A picture containing text, person, holding, person&#10;&#10;Description automatically generated">
            <a:extLst>
              <a:ext uri="{FF2B5EF4-FFF2-40B4-BE49-F238E27FC236}">
                <a16:creationId xmlns:a16="http://schemas.microsoft.com/office/drawing/2014/main" id="{4080C8CF-6E10-192B-E112-BE3B2BC392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445000" cy="6858000"/>
          </a:xfrm>
          <a:prstGeom prst="rect">
            <a:avLst/>
          </a:prstGeom>
        </p:spPr>
      </p:pic>
      <p:sp>
        <p:nvSpPr>
          <p:cNvPr id="11" name="Text Placeholder 23">
            <a:extLst>
              <a:ext uri="{FF2B5EF4-FFF2-40B4-BE49-F238E27FC236}">
                <a16:creationId xmlns:a16="http://schemas.microsoft.com/office/drawing/2014/main" id="{FF4943FF-637E-7C1C-23B2-1B7CD5C58DFB}"/>
              </a:ext>
            </a:extLst>
          </p:cNvPr>
          <p:cNvSpPr>
            <a:spLocks noGrp="1"/>
          </p:cNvSpPr>
          <p:nvPr>
            <p:ph type="body" sz="quarter" idx="10" hasCustomPrompt="1"/>
          </p:nvPr>
        </p:nvSpPr>
        <p:spPr>
          <a:xfrm>
            <a:off x="644463" y="1692798"/>
            <a:ext cx="3321564" cy="914400"/>
          </a:xfrm>
        </p:spPr>
        <p:txBody>
          <a:bodyPr>
            <a:normAutofit/>
          </a:bodyPr>
          <a:lstStyle>
            <a:lvl1pPr marL="0" indent="0">
              <a:lnSpc>
                <a:spcPts val="2400"/>
              </a:lnSpc>
              <a:buNone/>
              <a:defRPr sz="3200">
                <a:solidFill>
                  <a:schemeClr val="bg1"/>
                </a:solidFill>
                <a:latin typeface="HelveticaNeueLT Std Cn" panose="020B0706030502030204" pitchFamily="34" charset="0"/>
              </a:defRPr>
            </a:lvl1pPr>
            <a:lvl2pPr>
              <a:defRPr>
                <a:latin typeface="Helvetica LT Std Cond Blk" panose="020B0806030502050204" pitchFamily="34" charset="0"/>
              </a:defRPr>
            </a:lvl2pPr>
            <a:lvl3pPr>
              <a:defRPr>
                <a:latin typeface="Helvetica LT Std Cond Blk" panose="020B0806030502050204" pitchFamily="34" charset="0"/>
              </a:defRPr>
            </a:lvl3pPr>
            <a:lvl4pPr>
              <a:defRPr>
                <a:latin typeface="Helvetica LT Std Cond Blk" panose="020B0806030502050204" pitchFamily="34" charset="0"/>
              </a:defRPr>
            </a:lvl4pPr>
            <a:lvl5pPr>
              <a:defRPr>
                <a:latin typeface="Helvetica LT Std Cond Blk" panose="020B0806030502050204" pitchFamily="34" charset="0"/>
              </a:defRPr>
            </a:lvl5pPr>
          </a:lstStyle>
          <a:p>
            <a:pPr lvl="0"/>
            <a:r>
              <a:rPr lang="en-US"/>
              <a:t>First Name</a:t>
            </a:r>
          </a:p>
          <a:p>
            <a:pPr lvl="0"/>
            <a:r>
              <a:rPr lang="en-US"/>
              <a:t>Last Name</a:t>
            </a:r>
          </a:p>
        </p:txBody>
      </p:sp>
      <p:sp>
        <p:nvSpPr>
          <p:cNvPr id="12" name="Text Placeholder 42">
            <a:extLst>
              <a:ext uri="{FF2B5EF4-FFF2-40B4-BE49-F238E27FC236}">
                <a16:creationId xmlns:a16="http://schemas.microsoft.com/office/drawing/2014/main" id="{DAEB2231-7430-998B-F794-59574B75CBD5}"/>
              </a:ext>
            </a:extLst>
          </p:cNvPr>
          <p:cNvSpPr>
            <a:spLocks noGrp="1"/>
          </p:cNvSpPr>
          <p:nvPr>
            <p:ph type="body" sz="quarter" idx="11" hasCustomPrompt="1"/>
          </p:nvPr>
        </p:nvSpPr>
        <p:spPr>
          <a:xfrm>
            <a:off x="658765" y="2506380"/>
            <a:ext cx="2754340" cy="743540"/>
          </a:xfrm>
        </p:spPr>
        <p:txBody>
          <a:bodyPr>
            <a:normAutofit/>
          </a:bodyPr>
          <a:lstStyle>
            <a:lvl1pPr marL="0" indent="0">
              <a:buNone/>
              <a:defRPr sz="1600">
                <a:solidFill>
                  <a:schemeClr val="bg1"/>
                </a:solidFill>
                <a:latin typeface="Century Gothic" panose="020B0502020202020204" pitchFamily="34" charset="0"/>
              </a:defRPr>
            </a:lvl1pPr>
          </a:lstStyle>
          <a:p>
            <a:pPr lvl="0"/>
            <a:r>
              <a:rPr lang="en-US"/>
              <a:t>Job Title</a:t>
            </a:r>
          </a:p>
        </p:txBody>
      </p:sp>
      <p:sp>
        <p:nvSpPr>
          <p:cNvPr id="31" name="Rectangle 30">
            <a:extLst>
              <a:ext uri="{FF2B5EF4-FFF2-40B4-BE49-F238E27FC236}">
                <a16:creationId xmlns:a16="http://schemas.microsoft.com/office/drawing/2014/main" id="{2E4E27D0-6924-1429-BE00-38CC60303E53}"/>
              </a:ext>
            </a:extLst>
          </p:cNvPr>
          <p:cNvSpPr/>
          <p:nvPr userDrawn="1"/>
        </p:nvSpPr>
        <p:spPr>
          <a:xfrm>
            <a:off x="1" y="6685420"/>
            <a:ext cx="4445000" cy="183688"/>
          </a:xfrm>
          <a:prstGeom prst="rect">
            <a:avLst/>
          </a:prstGeom>
          <a:solidFill>
            <a:srgbClr val="6B0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34">
            <a:extLst>
              <a:ext uri="{FF2B5EF4-FFF2-40B4-BE49-F238E27FC236}">
                <a16:creationId xmlns:a16="http://schemas.microsoft.com/office/drawing/2014/main" id="{CCD2F982-3180-2EC5-1E0D-72DC4A6B5AE6}"/>
              </a:ext>
            </a:extLst>
          </p:cNvPr>
          <p:cNvSpPr>
            <a:spLocks noGrp="1"/>
          </p:cNvSpPr>
          <p:nvPr>
            <p:ph type="body" sz="quarter" idx="25" hasCustomPrompt="1"/>
          </p:nvPr>
        </p:nvSpPr>
        <p:spPr>
          <a:xfrm>
            <a:off x="5425221" y="2498584"/>
            <a:ext cx="5831187" cy="914400"/>
          </a:xfrm>
        </p:spPr>
        <p:txBody>
          <a:bodyPr>
            <a:noAutofit/>
          </a:bodyPr>
          <a:lstStyle>
            <a:lvl1pPr marL="0" indent="0">
              <a:buNone/>
              <a:defRPr sz="6800">
                <a:solidFill>
                  <a:srgbClr val="4B4E50"/>
                </a:solidFill>
                <a:latin typeface="Montserrat Black" panose="00000A00000000000000" pitchFamily="50" charset="0"/>
              </a:defRPr>
            </a:lvl1pPr>
          </a:lstStyle>
          <a:p>
            <a:pPr lvl="0"/>
            <a:r>
              <a:rPr lang="en-US"/>
              <a:t>THANK YOU</a:t>
            </a:r>
          </a:p>
        </p:txBody>
      </p:sp>
      <p:pic>
        <p:nvPicPr>
          <p:cNvPr id="2" name="Graphic 1">
            <a:extLst>
              <a:ext uri="{FF2B5EF4-FFF2-40B4-BE49-F238E27FC236}">
                <a16:creationId xmlns:a16="http://schemas.microsoft.com/office/drawing/2014/main" id="{E914ABCE-CDE1-DDC4-BFBC-B5F37E74781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33235" y="6305604"/>
            <a:ext cx="371770" cy="371770"/>
          </a:xfrm>
          <a:prstGeom prst="rect">
            <a:avLst/>
          </a:prstGeom>
        </p:spPr>
      </p:pic>
    </p:spTree>
    <p:extLst>
      <p:ext uri="{BB962C8B-B14F-4D97-AF65-F5344CB8AC3E}">
        <p14:creationId xmlns:p14="http://schemas.microsoft.com/office/powerpoint/2010/main" val="3363217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BEF9ED64-1922-BB39-C606-CCFAF16BD5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0626" cy="6865630"/>
          </a:xfrm>
          <a:prstGeom prst="rect">
            <a:avLst/>
          </a:prstGeom>
        </p:spPr>
      </p:pic>
      <p:sp>
        <p:nvSpPr>
          <p:cNvPr id="26" name="Text Placeholder 25">
            <a:extLst>
              <a:ext uri="{FF2B5EF4-FFF2-40B4-BE49-F238E27FC236}">
                <a16:creationId xmlns:a16="http://schemas.microsoft.com/office/drawing/2014/main" id="{DED3E763-D9CC-17C3-77AB-D9BDD4841F31}"/>
              </a:ext>
            </a:extLst>
          </p:cNvPr>
          <p:cNvSpPr>
            <a:spLocks noGrp="1"/>
          </p:cNvSpPr>
          <p:nvPr>
            <p:ph type="body" sz="quarter" idx="12" hasCustomPrompt="1"/>
          </p:nvPr>
        </p:nvSpPr>
        <p:spPr>
          <a:xfrm>
            <a:off x="2783651" y="1577276"/>
            <a:ext cx="6624697" cy="914400"/>
          </a:xfrm>
        </p:spPr>
        <p:txBody>
          <a:bodyPr>
            <a:normAutofit/>
          </a:bodyPr>
          <a:lstStyle>
            <a:lvl1pPr marL="0" indent="0" algn="ctr">
              <a:buNone/>
              <a:defRPr sz="5200">
                <a:solidFill>
                  <a:srgbClr val="FFFFFF"/>
                </a:solidFill>
                <a:latin typeface="HelveticaNeueLT Std Cn" panose="020B0706030502030204" pitchFamily="34" charset="0"/>
              </a:defRPr>
            </a:lvl1pPr>
          </a:lstStyle>
          <a:p>
            <a:pPr lvl="0"/>
            <a:r>
              <a:rPr lang="en-US"/>
              <a:t>Table of Contents</a:t>
            </a:r>
          </a:p>
        </p:txBody>
      </p:sp>
      <p:sp>
        <p:nvSpPr>
          <p:cNvPr id="10" name="Rectangle 7">
            <a:extLst>
              <a:ext uri="{FF2B5EF4-FFF2-40B4-BE49-F238E27FC236}">
                <a16:creationId xmlns:a16="http://schemas.microsoft.com/office/drawing/2014/main" id="{9304AD6E-D1E9-B3C6-CDC4-B5B829C77411}"/>
              </a:ext>
            </a:extLst>
          </p:cNvPr>
          <p:cNvSpPr/>
          <p:nvPr userDrawn="1"/>
        </p:nvSpPr>
        <p:spPr>
          <a:xfrm>
            <a:off x="-33532" y="6677375"/>
            <a:ext cx="3814482" cy="188400"/>
          </a:xfrm>
          <a:custGeom>
            <a:avLst/>
            <a:gdLst>
              <a:gd name="connsiteX0" fmla="*/ 0 w 12192000"/>
              <a:gd name="connsiteY0" fmla="*/ 0 h 200306"/>
              <a:gd name="connsiteX1" fmla="*/ 12192000 w 12192000"/>
              <a:gd name="connsiteY1" fmla="*/ 0 h 200306"/>
              <a:gd name="connsiteX2" fmla="*/ 12192000 w 12192000"/>
              <a:gd name="connsiteY2" fmla="*/ 200306 h 200306"/>
              <a:gd name="connsiteX3" fmla="*/ 0 w 12192000"/>
              <a:gd name="connsiteY3" fmla="*/ 200306 h 200306"/>
              <a:gd name="connsiteX4" fmla="*/ 0 w 12192000"/>
              <a:gd name="connsiteY4" fmla="*/ 0 h 200306"/>
              <a:gd name="connsiteX0" fmla="*/ 0 w 12192000"/>
              <a:gd name="connsiteY0" fmla="*/ 0 h 200306"/>
              <a:gd name="connsiteX1" fmla="*/ 3281082 w 12192000"/>
              <a:gd name="connsiteY1" fmla="*/ 0 h 200306"/>
              <a:gd name="connsiteX2" fmla="*/ 12192000 w 12192000"/>
              <a:gd name="connsiteY2" fmla="*/ 200306 h 200306"/>
              <a:gd name="connsiteX3" fmla="*/ 0 w 12192000"/>
              <a:gd name="connsiteY3" fmla="*/ 200306 h 200306"/>
              <a:gd name="connsiteX4" fmla="*/ 0 w 12192000"/>
              <a:gd name="connsiteY4" fmla="*/ 0 h 200306"/>
              <a:gd name="connsiteX0" fmla="*/ 0 w 3281082"/>
              <a:gd name="connsiteY0" fmla="*/ 0 h 200306"/>
              <a:gd name="connsiteX1" fmla="*/ 3281082 w 3281082"/>
              <a:gd name="connsiteY1" fmla="*/ 0 h 200306"/>
              <a:gd name="connsiteX2" fmla="*/ 2545977 w 3281082"/>
              <a:gd name="connsiteY2" fmla="*/ 191342 h 200306"/>
              <a:gd name="connsiteX3" fmla="*/ 0 w 3281082"/>
              <a:gd name="connsiteY3" fmla="*/ 200306 h 200306"/>
              <a:gd name="connsiteX4" fmla="*/ 0 w 3281082"/>
              <a:gd name="connsiteY4" fmla="*/ 0 h 200306"/>
              <a:gd name="connsiteX0" fmla="*/ 0 w 3281082"/>
              <a:gd name="connsiteY0" fmla="*/ 0 h 200306"/>
              <a:gd name="connsiteX1" fmla="*/ 3281082 w 3281082"/>
              <a:gd name="connsiteY1" fmla="*/ 0 h 200306"/>
              <a:gd name="connsiteX2" fmla="*/ 3245224 w 3281082"/>
              <a:gd name="connsiteY2" fmla="*/ 191342 h 200306"/>
              <a:gd name="connsiteX3" fmla="*/ 0 w 3281082"/>
              <a:gd name="connsiteY3" fmla="*/ 200306 h 200306"/>
              <a:gd name="connsiteX4" fmla="*/ 0 w 3281082"/>
              <a:gd name="connsiteY4" fmla="*/ 0 h 200306"/>
              <a:gd name="connsiteX0" fmla="*/ 0 w 3312038"/>
              <a:gd name="connsiteY0" fmla="*/ 0 h 200306"/>
              <a:gd name="connsiteX1" fmla="*/ 3312038 w 3312038"/>
              <a:gd name="connsiteY1" fmla="*/ 2381 h 200306"/>
              <a:gd name="connsiteX2" fmla="*/ 3245224 w 3312038"/>
              <a:gd name="connsiteY2" fmla="*/ 191342 h 200306"/>
              <a:gd name="connsiteX3" fmla="*/ 0 w 3312038"/>
              <a:gd name="connsiteY3" fmla="*/ 200306 h 200306"/>
              <a:gd name="connsiteX4" fmla="*/ 0 w 3312038"/>
              <a:gd name="connsiteY4" fmla="*/ 0 h 200306"/>
              <a:gd name="connsiteX0" fmla="*/ 0 w 3312038"/>
              <a:gd name="connsiteY0" fmla="*/ 0 h 200306"/>
              <a:gd name="connsiteX1" fmla="*/ 3312038 w 3312038"/>
              <a:gd name="connsiteY1" fmla="*/ 2381 h 200306"/>
              <a:gd name="connsiteX2" fmla="*/ 3040436 w 3312038"/>
              <a:gd name="connsiteY2" fmla="*/ 110379 h 200306"/>
              <a:gd name="connsiteX3" fmla="*/ 0 w 3312038"/>
              <a:gd name="connsiteY3" fmla="*/ 200306 h 200306"/>
              <a:gd name="connsiteX4" fmla="*/ 0 w 3312038"/>
              <a:gd name="connsiteY4" fmla="*/ 0 h 200306"/>
              <a:gd name="connsiteX0" fmla="*/ 0 w 3312038"/>
              <a:gd name="connsiteY0" fmla="*/ 0 h 200306"/>
              <a:gd name="connsiteX1" fmla="*/ 3312038 w 3312038"/>
              <a:gd name="connsiteY1" fmla="*/ 2381 h 200306"/>
              <a:gd name="connsiteX2" fmla="*/ 3226173 w 3312038"/>
              <a:gd name="connsiteY2" fmla="*/ 184198 h 200306"/>
              <a:gd name="connsiteX3" fmla="*/ 0 w 3312038"/>
              <a:gd name="connsiteY3" fmla="*/ 200306 h 200306"/>
              <a:gd name="connsiteX4" fmla="*/ 0 w 3312038"/>
              <a:gd name="connsiteY4" fmla="*/ 0 h 200306"/>
              <a:gd name="connsiteX0" fmla="*/ 4763 w 3316801"/>
              <a:gd name="connsiteY0" fmla="*/ 0 h 207450"/>
              <a:gd name="connsiteX1" fmla="*/ 3316801 w 3316801"/>
              <a:gd name="connsiteY1" fmla="*/ 2381 h 207450"/>
              <a:gd name="connsiteX2" fmla="*/ 3230936 w 3316801"/>
              <a:gd name="connsiteY2" fmla="*/ 184198 h 207450"/>
              <a:gd name="connsiteX3" fmla="*/ 0 w 3316801"/>
              <a:gd name="connsiteY3" fmla="*/ 207450 h 207450"/>
              <a:gd name="connsiteX4" fmla="*/ 4763 w 3316801"/>
              <a:gd name="connsiteY4" fmla="*/ 0 h 207450"/>
              <a:gd name="connsiteX0" fmla="*/ 4763 w 3316801"/>
              <a:gd name="connsiteY0" fmla="*/ 0 h 212773"/>
              <a:gd name="connsiteX1" fmla="*/ 3316801 w 3316801"/>
              <a:gd name="connsiteY1" fmla="*/ 2381 h 212773"/>
              <a:gd name="connsiteX2" fmla="*/ 3216649 w 3316801"/>
              <a:gd name="connsiteY2" fmla="*/ 212773 h 212773"/>
              <a:gd name="connsiteX3" fmla="*/ 0 w 3316801"/>
              <a:gd name="connsiteY3" fmla="*/ 207450 h 212773"/>
              <a:gd name="connsiteX4" fmla="*/ 4763 w 3316801"/>
              <a:gd name="connsiteY4" fmla="*/ 0 h 212773"/>
              <a:gd name="connsiteX0" fmla="*/ 4763 w 3316801"/>
              <a:gd name="connsiteY0" fmla="*/ 0 h 207450"/>
              <a:gd name="connsiteX1" fmla="*/ 3316801 w 3316801"/>
              <a:gd name="connsiteY1" fmla="*/ 2381 h 207450"/>
              <a:gd name="connsiteX2" fmla="*/ 3226174 w 3316801"/>
              <a:gd name="connsiteY2" fmla="*/ 184198 h 207450"/>
              <a:gd name="connsiteX3" fmla="*/ 0 w 3316801"/>
              <a:gd name="connsiteY3" fmla="*/ 207450 h 207450"/>
              <a:gd name="connsiteX4" fmla="*/ 4763 w 3316801"/>
              <a:gd name="connsiteY4" fmla="*/ 0 h 207450"/>
              <a:gd name="connsiteX0" fmla="*/ 0 w 3312038"/>
              <a:gd name="connsiteY0" fmla="*/ 0 h 184198"/>
              <a:gd name="connsiteX1" fmla="*/ 3312038 w 3312038"/>
              <a:gd name="connsiteY1" fmla="*/ 2381 h 184198"/>
              <a:gd name="connsiteX2" fmla="*/ 3221411 w 3312038"/>
              <a:gd name="connsiteY2" fmla="*/ 184198 h 184198"/>
              <a:gd name="connsiteX3" fmla="*/ 140493 w 3312038"/>
              <a:gd name="connsiteY3" fmla="*/ 121725 h 184198"/>
              <a:gd name="connsiteX4" fmla="*/ 0 w 3312038"/>
              <a:gd name="connsiteY4" fmla="*/ 0 h 184198"/>
              <a:gd name="connsiteX0" fmla="*/ 7145 w 3319183"/>
              <a:gd name="connsiteY0" fmla="*/ 0 h 188400"/>
              <a:gd name="connsiteX1" fmla="*/ 3319183 w 3319183"/>
              <a:gd name="connsiteY1" fmla="*/ 2381 h 188400"/>
              <a:gd name="connsiteX2" fmla="*/ 3228556 w 3319183"/>
              <a:gd name="connsiteY2" fmla="*/ 184198 h 188400"/>
              <a:gd name="connsiteX3" fmla="*/ 0 w 3319183"/>
              <a:gd name="connsiteY3" fmla="*/ 188400 h 188400"/>
              <a:gd name="connsiteX4" fmla="*/ 7145 w 3319183"/>
              <a:gd name="connsiteY4" fmla="*/ 0 h 188400"/>
              <a:gd name="connsiteX0" fmla="*/ 0 w 3321563"/>
              <a:gd name="connsiteY0" fmla="*/ 2382 h 186019"/>
              <a:gd name="connsiteX1" fmla="*/ 3321563 w 3321563"/>
              <a:gd name="connsiteY1" fmla="*/ 0 h 186019"/>
              <a:gd name="connsiteX2" fmla="*/ 3230936 w 3321563"/>
              <a:gd name="connsiteY2" fmla="*/ 181817 h 186019"/>
              <a:gd name="connsiteX3" fmla="*/ 2380 w 3321563"/>
              <a:gd name="connsiteY3" fmla="*/ 186019 h 186019"/>
              <a:gd name="connsiteX4" fmla="*/ 0 w 3321563"/>
              <a:gd name="connsiteY4" fmla="*/ 2382 h 186019"/>
              <a:gd name="connsiteX0" fmla="*/ 0 w 3814482"/>
              <a:gd name="connsiteY0" fmla="*/ 7145 h 186019"/>
              <a:gd name="connsiteX1" fmla="*/ 3814482 w 3814482"/>
              <a:gd name="connsiteY1" fmla="*/ 0 h 186019"/>
              <a:gd name="connsiteX2" fmla="*/ 3723855 w 3814482"/>
              <a:gd name="connsiteY2" fmla="*/ 181817 h 186019"/>
              <a:gd name="connsiteX3" fmla="*/ 495299 w 3814482"/>
              <a:gd name="connsiteY3" fmla="*/ 186019 h 186019"/>
              <a:gd name="connsiteX4" fmla="*/ 0 w 3814482"/>
              <a:gd name="connsiteY4" fmla="*/ 7145 h 186019"/>
              <a:gd name="connsiteX0" fmla="*/ 0 w 3814482"/>
              <a:gd name="connsiteY0" fmla="*/ 7145 h 188400"/>
              <a:gd name="connsiteX1" fmla="*/ 3814482 w 3814482"/>
              <a:gd name="connsiteY1" fmla="*/ 0 h 188400"/>
              <a:gd name="connsiteX2" fmla="*/ 3723855 w 3814482"/>
              <a:gd name="connsiteY2" fmla="*/ 181817 h 188400"/>
              <a:gd name="connsiteX3" fmla="*/ 11905 w 3814482"/>
              <a:gd name="connsiteY3" fmla="*/ 188400 h 188400"/>
              <a:gd name="connsiteX4" fmla="*/ 0 w 3814482"/>
              <a:gd name="connsiteY4" fmla="*/ 7145 h 188400"/>
              <a:gd name="connsiteX0" fmla="*/ 0 w 3814482"/>
              <a:gd name="connsiteY0" fmla="*/ 7145 h 188400"/>
              <a:gd name="connsiteX1" fmla="*/ 3814482 w 3814482"/>
              <a:gd name="connsiteY1" fmla="*/ 0 h 188400"/>
              <a:gd name="connsiteX2" fmla="*/ 3723855 w 3814482"/>
              <a:gd name="connsiteY2" fmla="*/ 181817 h 188400"/>
              <a:gd name="connsiteX3" fmla="*/ 11905 w 3814482"/>
              <a:gd name="connsiteY3" fmla="*/ 188400 h 188400"/>
              <a:gd name="connsiteX4" fmla="*/ 0 w 3814482"/>
              <a:gd name="connsiteY4" fmla="*/ 7145 h 188400"/>
              <a:gd name="connsiteX0" fmla="*/ 0 w 3814482"/>
              <a:gd name="connsiteY0" fmla="*/ 7145 h 188400"/>
              <a:gd name="connsiteX1" fmla="*/ 3814482 w 3814482"/>
              <a:gd name="connsiteY1" fmla="*/ 0 h 188400"/>
              <a:gd name="connsiteX2" fmla="*/ 3723855 w 3814482"/>
              <a:gd name="connsiteY2" fmla="*/ 186579 h 188400"/>
              <a:gd name="connsiteX3" fmla="*/ 11905 w 3814482"/>
              <a:gd name="connsiteY3" fmla="*/ 188400 h 188400"/>
              <a:gd name="connsiteX4" fmla="*/ 0 w 3814482"/>
              <a:gd name="connsiteY4" fmla="*/ 7145 h 18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4482" h="188400">
                <a:moveTo>
                  <a:pt x="0" y="7145"/>
                </a:moveTo>
                <a:lnTo>
                  <a:pt x="3814482" y="0"/>
                </a:lnTo>
                <a:lnTo>
                  <a:pt x="3723855" y="186579"/>
                </a:lnTo>
                <a:lnTo>
                  <a:pt x="11905" y="188400"/>
                </a:lnTo>
                <a:cubicBezTo>
                  <a:pt x="11112" y="127188"/>
                  <a:pt x="793" y="68357"/>
                  <a:pt x="0" y="7145"/>
                </a:cubicBezTo>
                <a:close/>
              </a:path>
            </a:pathLst>
          </a:custGeom>
          <a:solidFill>
            <a:srgbClr val="6B010F"/>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2" name="Text Placeholder 21">
            <a:extLst>
              <a:ext uri="{FF2B5EF4-FFF2-40B4-BE49-F238E27FC236}">
                <a16:creationId xmlns:a16="http://schemas.microsoft.com/office/drawing/2014/main" id="{CC0415FB-2EB8-A096-46E1-F486FB49B8AE}"/>
              </a:ext>
            </a:extLst>
          </p:cNvPr>
          <p:cNvSpPr>
            <a:spLocks noGrp="1"/>
          </p:cNvSpPr>
          <p:nvPr>
            <p:ph type="body" sz="quarter" idx="10" hasCustomPrompt="1"/>
          </p:nvPr>
        </p:nvSpPr>
        <p:spPr>
          <a:xfrm>
            <a:off x="1695794" y="3745747"/>
            <a:ext cx="3908425" cy="1038225"/>
          </a:xfrm>
        </p:spPr>
        <p:txBody>
          <a:bodyPr>
            <a:normAutofit/>
          </a:bodyPr>
          <a:lstStyle>
            <a:lvl1pPr marL="0" indent="0">
              <a:buNone/>
              <a:defRPr sz="1600"/>
            </a:lvl1pPr>
            <a:lvl5pPr marL="1828800" indent="0" algn="l">
              <a:buNone/>
              <a:defRPr/>
            </a:lvl5pPr>
          </a:lstStyle>
          <a:p>
            <a:r>
              <a:rPr lang="en-US" sz="1600"/>
              <a:t>Lorem ipsum dolor sit </a:t>
            </a:r>
            <a:r>
              <a:rPr lang="en-US" sz="1600" err="1"/>
              <a:t>amet</a:t>
            </a:r>
            <a:r>
              <a:rPr lang="en-US" sz="1600"/>
              <a:t>, consectetuer adipiscing elit, sed diam </a:t>
            </a:r>
            <a:r>
              <a:rPr lang="en-US" sz="1600" err="1"/>
              <a:t>nonummy</a:t>
            </a:r>
            <a:r>
              <a:rPr lang="en-US" sz="1600"/>
              <a:t> </a:t>
            </a:r>
            <a:r>
              <a:rPr lang="en-US" sz="1600" err="1"/>
              <a:t>nibh</a:t>
            </a:r>
            <a:r>
              <a:rPr lang="en-US" sz="1600"/>
              <a:t> </a:t>
            </a:r>
            <a:r>
              <a:rPr lang="en-US" sz="1600" err="1"/>
              <a:t>euismod</a:t>
            </a:r>
            <a:r>
              <a:rPr lang="en-US" sz="1600"/>
              <a:t> </a:t>
            </a:r>
            <a:r>
              <a:rPr lang="en-US" sz="1600" err="1"/>
              <a:t>tincidunt</a:t>
            </a:r>
            <a:r>
              <a:rPr lang="en-US" sz="1600"/>
              <a:t> </a:t>
            </a:r>
            <a:r>
              <a:rPr lang="en-US" sz="1600" err="1"/>
              <a:t>ut.</a:t>
            </a:r>
            <a:endParaRPr lang="en-US" sz="1600"/>
          </a:p>
        </p:txBody>
      </p:sp>
      <p:sp>
        <p:nvSpPr>
          <p:cNvPr id="24" name="Text Placeholder 23">
            <a:extLst>
              <a:ext uri="{FF2B5EF4-FFF2-40B4-BE49-F238E27FC236}">
                <a16:creationId xmlns:a16="http://schemas.microsoft.com/office/drawing/2014/main" id="{E5F838ED-7EC5-06DF-CE0A-56743B74C658}"/>
              </a:ext>
            </a:extLst>
          </p:cNvPr>
          <p:cNvSpPr>
            <a:spLocks noGrp="1"/>
          </p:cNvSpPr>
          <p:nvPr>
            <p:ph type="body" sz="quarter" idx="11" hasCustomPrompt="1"/>
          </p:nvPr>
        </p:nvSpPr>
        <p:spPr>
          <a:xfrm>
            <a:off x="1690822" y="3356247"/>
            <a:ext cx="4474054" cy="914400"/>
          </a:xfrm>
        </p:spPr>
        <p:txBody>
          <a:bodyPr/>
          <a:lstStyle>
            <a:lvl1pPr marL="0" indent="0">
              <a:buNone/>
              <a:defRPr>
                <a:solidFill>
                  <a:srgbClr val="CE153F"/>
                </a:solidFill>
                <a:latin typeface="HelveticaNeueLT Std Cn" panose="020B0706030502030204" pitchFamily="34" charset="0"/>
              </a:defRPr>
            </a:lvl1pPr>
          </a:lstStyle>
          <a:p>
            <a:pPr lvl="0"/>
            <a:r>
              <a:rPr lang="en-US"/>
              <a:t>Contents Title</a:t>
            </a:r>
          </a:p>
        </p:txBody>
      </p:sp>
      <p:sp>
        <p:nvSpPr>
          <p:cNvPr id="29" name="Text Placeholder 28">
            <a:extLst>
              <a:ext uri="{FF2B5EF4-FFF2-40B4-BE49-F238E27FC236}">
                <a16:creationId xmlns:a16="http://schemas.microsoft.com/office/drawing/2014/main" id="{2AD5E8E6-586F-D6F5-23FA-C2DA6AE6963B}"/>
              </a:ext>
            </a:extLst>
          </p:cNvPr>
          <p:cNvSpPr>
            <a:spLocks noGrp="1"/>
          </p:cNvSpPr>
          <p:nvPr>
            <p:ph type="body" sz="quarter" idx="13" hasCustomPrompt="1"/>
          </p:nvPr>
        </p:nvSpPr>
        <p:spPr>
          <a:xfrm>
            <a:off x="838839" y="3307534"/>
            <a:ext cx="1034870" cy="914400"/>
          </a:xfrm>
        </p:spPr>
        <p:txBody>
          <a:bodyPr>
            <a:normAutofit/>
          </a:bodyPr>
          <a:lstStyle>
            <a:lvl1pPr marL="0" indent="0">
              <a:buNone/>
              <a:defRPr sz="5200">
                <a:solidFill>
                  <a:srgbClr val="CE153F"/>
                </a:solidFill>
                <a:latin typeface="HelveticaNeueLT Std Cn" panose="020B0706030502030204" pitchFamily="34" charset="0"/>
              </a:defRPr>
            </a:lvl1pPr>
          </a:lstStyle>
          <a:p>
            <a:pPr lvl="0"/>
            <a:r>
              <a:rPr lang="en-US"/>
              <a:t>01</a:t>
            </a:r>
          </a:p>
        </p:txBody>
      </p:sp>
      <p:sp>
        <p:nvSpPr>
          <p:cNvPr id="50" name="Text Placeholder 21">
            <a:extLst>
              <a:ext uri="{FF2B5EF4-FFF2-40B4-BE49-F238E27FC236}">
                <a16:creationId xmlns:a16="http://schemas.microsoft.com/office/drawing/2014/main" id="{42FB3F4F-E00B-7244-6161-8C63A744294C}"/>
              </a:ext>
            </a:extLst>
          </p:cNvPr>
          <p:cNvSpPr>
            <a:spLocks noGrp="1"/>
          </p:cNvSpPr>
          <p:nvPr>
            <p:ph type="body" sz="quarter" idx="14" hasCustomPrompt="1"/>
          </p:nvPr>
        </p:nvSpPr>
        <p:spPr>
          <a:xfrm>
            <a:off x="1695794" y="5384766"/>
            <a:ext cx="3908425" cy="1038225"/>
          </a:xfrm>
        </p:spPr>
        <p:txBody>
          <a:bodyPr>
            <a:normAutofit/>
          </a:bodyPr>
          <a:lstStyle>
            <a:lvl1pPr marL="0" indent="0">
              <a:buNone/>
              <a:defRPr sz="1600"/>
            </a:lvl1pPr>
            <a:lvl5pPr marL="1828800" indent="0" algn="l">
              <a:buNone/>
              <a:defRPr/>
            </a:lvl5pPr>
          </a:lstStyle>
          <a:p>
            <a:r>
              <a:rPr lang="en-US" sz="1600"/>
              <a:t>Lorem ipsum dolor sit </a:t>
            </a:r>
            <a:r>
              <a:rPr lang="en-US" sz="1600" err="1"/>
              <a:t>amet</a:t>
            </a:r>
            <a:r>
              <a:rPr lang="en-US" sz="1600"/>
              <a:t>, consectetuer adipiscing elit, sed diam </a:t>
            </a:r>
            <a:r>
              <a:rPr lang="en-US" sz="1600" err="1"/>
              <a:t>nonummy</a:t>
            </a:r>
            <a:r>
              <a:rPr lang="en-US" sz="1600"/>
              <a:t> </a:t>
            </a:r>
            <a:r>
              <a:rPr lang="en-US" sz="1600" err="1"/>
              <a:t>nibh</a:t>
            </a:r>
            <a:r>
              <a:rPr lang="en-US" sz="1600"/>
              <a:t> </a:t>
            </a:r>
            <a:r>
              <a:rPr lang="en-US" sz="1600" err="1"/>
              <a:t>euismod</a:t>
            </a:r>
            <a:r>
              <a:rPr lang="en-US" sz="1600"/>
              <a:t> </a:t>
            </a:r>
            <a:r>
              <a:rPr lang="en-US" sz="1600" err="1"/>
              <a:t>tincidunt</a:t>
            </a:r>
            <a:r>
              <a:rPr lang="en-US" sz="1600"/>
              <a:t> </a:t>
            </a:r>
            <a:r>
              <a:rPr lang="en-US" sz="1600" err="1"/>
              <a:t>ut.</a:t>
            </a:r>
            <a:endParaRPr lang="en-US" sz="1600"/>
          </a:p>
        </p:txBody>
      </p:sp>
      <p:sp>
        <p:nvSpPr>
          <p:cNvPr id="51" name="Text Placeholder 23">
            <a:extLst>
              <a:ext uri="{FF2B5EF4-FFF2-40B4-BE49-F238E27FC236}">
                <a16:creationId xmlns:a16="http://schemas.microsoft.com/office/drawing/2014/main" id="{638D767C-62A3-9C28-F6A9-F63F6F0A0E92}"/>
              </a:ext>
            </a:extLst>
          </p:cNvPr>
          <p:cNvSpPr>
            <a:spLocks noGrp="1"/>
          </p:cNvSpPr>
          <p:nvPr>
            <p:ph type="body" sz="quarter" idx="15" hasCustomPrompt="1"/>
          </p:nvPr>
        </p:nvSpPr>
        <p:spPr>
          <a:xfrm>
            <a:off x="1690822" y="4995266"/>
            <a:ext cx="4474054" cy="914400"/>
          </a:xfrm>
        </p:spPr>
        <p:txBody>
          <a:bodyPr/>
          <a:lstStyle>
            <a:lvl1pPr marL="0" indent="0">
              <a:buNone/>
              <a:defRPr>
                <a:solidFill>
                  <a:srgbClr val="CE153F"/>
                </a:solidFill>
                <a:latin typeface="HelveticaNeueLT Std Cn" panose="020B0706030502030204" pitchFamily="34" charset="0"/>
              </a:defRPr>
            </a:lvl1pPr>
          </a:lstStyle>
          <a:p>
            <a:pPr lvl="0"/>
            <a:r>
              <a:rPr lang="en-US"/>
              <a:t>Contents Title</a:t>
            </a:r>
          </a:p>
        </p:txBody>
      </p:sp>
      <p:sp>
        <p:nvSpPr>
          <p:cNvPr id="52" name="Text Placeholder 28">
            <a:extLst>
              <a:ext uri="{FF2B5EF4-FFF2-40B4-BE49-F238E27FC236}">
                <a16:creationId xmlns:a16="http://schemas.microsoft.com/office/drawing/2014/main" id="{4380E753-CE0D-35F9-92C9-BA4A42832A2D}"/>
              </a:ext>
            </a:extLst>
          </p:cNvPr>
          <p:cNvSpPr>
            <a:spLocks noGrp="1"/>
          </p:cNvSpPr>
          <p:nvPr>
            <p:ph type="body" sz="quarter" idx="16" hasCustomPrompt="1"/>
          </p:nvPr>
        </p:nvSpPr>
        <p:spPr>
          <a:xfrm>
            <a:off x="838839" y="4946553"/>
            <a:ext cx="1034870" cy="914400"/>
          </a:xfrm>
        </p:spPr>
        <p:txBody>
          <a:bodyPr>
            <a:normAutofit/>
          </a:bodyPr>
          <a:lstStyle>
            <a:lvl1pPr marL="0" indent="0">
              <a:buNone/>
              <a:defRPr sz="5200">
                <a:solidFill>
                  <a:srgbClr val="CE153F"/>
                </a:solidFill>
                <a:latin typeface="HelveticaNeueLT Std Cn" panose="020B0706030502030204" pitchFamily="34" charset="0"/>
              </a:defRPr>
            </a:lvl1pPr>
          </a:lstStyle>
          <a:p>
            <a:pPr lvl="0"/>
            <a:r>
              <a:rPr lang="en-US"/>
              <a:t>01</a:t>
            </a:r>
          </a:p>
        </p:txBody>
      </p:sp>
      <p:sp>
        <p:nvSpPr>
          <p:cNvPr id="53" name="Text Placeholder 21">
            <a:extLst>
              <a:ext uri="{FF2B5EF4-FFF2-40B4-BE49-F238E27FC236}">
                <a16:creationId xmlns:a16="http://schemas.microsoft.com/office/drawing/2014/main" id="{7E1064B6-1DB3-6300-385B-56C4A93466F6}"/>
              </a:ext>
            </a:extLst>
          </p:cNvPr>
          <p:cNvSpPr>
            <a:spLocks noGrp="1"/>
          </p:cNvSpPr>
          <p:nvPr>
            <p:ph type="body" sz="quarter" idx="17" hasCustomPrompt="1"/>
          </p:nvPr>
        </p:nvSpPr>
        <p:spPr>
          <a:xfrm>
            <a:off x="7561756" y="3745747"/>
            <a:ext cx="3908425" cy="1038225"/>
          </a:xfrm>
        </p:spPr>
        <p:txBody>
          <a:bodyPr>
            <a:normAutofit/>
          </a:bodyPr>
          <a:lstStyle>
            <a:lvl1pPr marL="0" indent="0">
              <a:buNone/>
              <a:defRPr sz="1600"/>
            </a:lvl1pPr>
            <a:lvl5pPr marL="1828800" indent="0" algn="l">
              <a:buNone/>
              <a:defRPr/>
            </a:lvl5pPr>
          </a:lstStyle>
          <a:p>
            <a:r>
              <a:rPr lang="en-US" sz="1600"/>
              <a:t>Lorem ipsum dolor sit </a:t>
            </a:r>
            <a:r>
              <a:rPr lang="en-US" sz="1600" err="1"/>
              <a:t>amet</a:t>
            </a:r>
            <a:r>
              <a:rPr lang="en-US" sz="1600"/>
              <a:t>, consectetuer adipiscing elit, sed diam </a:t>
            </a:r>
            <a:r>
              <a:rPr lang="en-US" sz="1600" err="1"/>
              <a:t>nonummy</a:t>
            </a:r>
            <a:r>
              <a:rPr lang="en-US" sz="1600"/>
              <a:t> </a:t>
            </a:r>
            <a:r>
              <a:rPr lang="en-US" sz="1600" err="1"/>
              <a:t>nibh</a:t>
            </a:r>
            <a:r>
              <a:rPr lang="en-US" sz="1600"/>
              <a:t> </a:t>
            </a:r>
            <a:r>
              <a:rPr lang="en-US" sz="1600" err="1"/>
              <a:t>euismod</a:t>
            </a:r>
            <a:r>
              <a:rPr lang="en-US" sz="1600"/>
              <a:t> </a:t>
            </a:r>
            <a:r>
              <a:rPr lang="en-US" sz="1600" err="1"/>
              <a:t>tincidunt</a:t>
            </a:r>
            <a:r>
              <a:rPr lang="en-US" sz="1600"/>
              <a:t> </a:t>
            </a:r>
            <a:r>
              <a:rPr lang="en-US" sz="1600" err="1"/>
              <a:t>ut.</a:t>
            </a:r>
            <a:endParaRPr lang="en-US" sz="1600"/>
          </a:p>
        </p:txBody>
      </p:sp>
      <p:sp>
        <p:nvSpPr>
          <p:cNvPr id="54" name="Text Placeholder 23">
            <a:extLst>
              <a:ext uri="{FF2B5EF4-FFF2-40B4-BE49-F238E27FC236}">
                <a16:creationId xmlns:a16="http://schemas.microsoft.com/office/drawing/2014/main" id="{1229E6E0-78FD-9ACB-0958-8E8B979D3E84}"/>
              </a:ext>
            </a:extLst>
          </p:cNvPr>
          <p:cNvSpPr>
            <a:spLocks noGrp="1"/>
          </p:cNvSpPr>
          <p:nvPr>
            <p:ph type="body" sz="quarter" idx="18" hasCustomPrompt="1"/>
          </p:nvPr>
        </p:nvSpPr>
        <p:spPr>
          <a:xfrm>
            <a:off x="7556784" y="3356247"/>
            <a:ext cx="4474054" cy="914400"/>
          </a:xfrm>
        </p:spPr>
        <p:txBody>
          <a:bodyPr/>
          <a:lstStyle>
            <a:lvl1pPr marL="0" indent="0">
              <a:buNone/>
              <a:defRPr>
                <a:solidFill>
                  <a:srgbClr val="CE153F"/>
                </a:solidFill>
                <a:latin typeface="HelveticaNeueLT Std Cn" panose="020B0706030502030204" pitchFamily="34" charset="0"/>
              </a:defRPr>
            </a:lvl1pPr>
          </a:lstStyle>
          <a:p>
            <a:pPr lvl="0"/>
            <a:r>
              <a:rPr lang="en-US"/>
              <a:t>Contents Title</a:t>
            </a:r>
          </a:p>
        </p:txBody>
      </p:sp>
      <p:sp>
        <p:nvSpPr>
          <p:cNvPr id="55" name="Text Placeholder 28">
            <a:extLst>
              <a:ext uri="{FF2B5EF4-FFF2-40B4-BE49-F238E27FC236}">
                <a16:creationId xmlns:a16="http://schemas.microsoft.com/office/drawing/2014/main" id="{8959E8BE-5CFD-5559-2D8D-4312E9C1EC07}"/>
              </a:ext>
            </a:extLst>
          </p:cNvPr>
          <p:cNvSpPr>
            <a:spLocks noGrp="1"/>
          </p:cNvSpPr>
          <p:nvPr>
            <p:ph type="body" sz="quarter" idx="19" hasCustomPrompt="1"/>
          </p:nvPr>
        </p:nvSpPr>
        <p:spPr>
          <a:xfrm>
            <a:off x="6704801" y="3307534"/>
            <a:ext cx="1034870" cy="914400"/>
          </a:xfrm>
        </p:spPr>
        <p:txBody>
          <a:bodyPr>
            <a:normAutofit/>
          </a:bodyPr>
          <a:lstStyle>
            <a:lvl1pPr marL="0" indent="0">
              <a:buNone/>
              <a:defRPr sz="5200">
                <a:solidFill>
                  <a:srgbClr val="CE153F"/>
                </a:solidFill>
                <a:latin typeface="HelveticaNeueLT Std Cn" panose="020B0706030502030204" pitchFamily="34" charset="0"/>
              </a:defRPr>
            </a:lvl1pPr>
          </a:lstStyle>
          <a:p>
            <a:pPr lvl="0"/>
            <a:r>
              <a:rPr lang="en-US"/>
              <a:t>01</a:t>
            </a:r>
          </a:p>
        </p:txBody>
      </p:sp>
      <p:sp>
        <p:nvSpPr>
          <p:cNvPr id="56" name="Text Placeholder 21">
            <a:extLst>
              <a:ext uri="{FF2B5EF4-FFF2-40B4-BE49-F238E27FC236}">
                <a16:creationId xmlns:a16="http://schemas.microsoft.com/office/drawing/2014/main" id="{97C0EBF0-339F-3D56-DA2A-42CA7594E71D}"/>
              </a:ext>
            </a:extLst>
          </p:cNvPr>
          <p:cNvSpPr>
            <a:spLocks noGrp="1"/>
          </p:cNvSpPr>
          <p:nvPr>
            <p:ph type="body" sz="quarter" idx="20" hasCustomPrompt="1"/>
          </p:nvPr>
        </p:nvSpPr>
        <p:spPr>
          <a:xfrm>
            <a:off x="7561756" y="5384766"/>
            <a:ext cx="3908425" cy="1038225"/>
          </a:xfrm>
        </p:spPr>
        <p:txBody>
          <a:bodyPr>
            <a:normAutofit/>
          </a:bodyPr>
          <a:lstStyle>
            <a:lvl1pPr marL="0" indent="0">
              <a:buNone/>
              <a:defRPr sz="1600"/>
            </a:lvl1pPr>
            <a:lvl5pPr marL="1828800" indent="0" algn="l">
              <a:buNone/>
              <a:defRPr/>
            </a:lvl5pPr>
          </a:lstStyle>
          <a:p>
            <a:r>
              <a:rPr lang="en-US" sz="1600"/>
              <a:t>Lorem ipsum dolor sit </a:t>
            </a:r>
            <a:r>
              <a:rPr lang="en-US" sz="1600" err="1"/>
              <a:t>amet</a:t>
            </a:r>
            <a:r>
              <a:rPr lang="en-US" sz="1600"/>
              <a:t>, consectetuer adipiscing elit, sed diam </a:t>
            </a:r>
            <a:r>
              <a:rPr lang="en-US" sz="1600" err="1"/>
              <a:t>nonummy</a:t>
            </a:r>
            <a:r>
              <a:rPr lang="en-US" sz="1600"/>
              <a:t> </a:t>
            </a:r>
            <a:r>
              <a:rPr lang="en-US" sz="1600" err="1"/>
              <a:t>nibh</a:t>
            </a:r>
            <a:r>
              <a:rPr lang="en-US" sz="1600"/>
              <a:t> </a:t>
            </a:r>
            <a:r>
              <a:rPr lang="en-US" sz="1600" err="1"/>
              <a:t>euismod</a:t>
            </a:r>
            <a:r>
              <a:rPr lang="en-US" sz="1600"/>
              <a:t> </a:t>
            </a:r>
            <a:r>
              <a:rPr lang="en-US" sz="1600" err="1"/>
              <a:t>tincidunt</a:t>
            </a:r>
            <a:r>
              <a:rPr lang="en-US" sz="1600"/>
              <a:t> </a:t>
            </a:r>
            <a:r>
              <a:rPr lang="en-US" sz="1600" err="1"/>
              <a:t>ut.</a:t>
            </a:r>
            <a:endParaRPr lang="en-US" sz="1600"/>
          </a:p>
        </p:txBody>
      </p:sp>
      <p:sp>
        <p:nvSpPr>
          <p:cNvPr id="57" name="Text Placeholder 23">
            <a:extLst>
              <a:ext uri="{FF2B5EF4-FFF2-40B4-BE49-F238E27FC236}">
                <a16:creationId xmlns:a16="http://schemas.microsoft.com/office/drawing/2014/main" id="{DEBE6794-EDE2-C624-2A2C-A7EA2FDFD677}"/>
              </a:ext>
            </a:extLst>
          </p:cNvPr>
          <p:cNvSpPr>
            <a:spLocks noGrp="1"/>
          </p:cNvSpPr>
          <p:nvPr>
            <p:ph type="body" sz="quarter" idx="21" hasCustomPrompt="1"/>
          </p:nvPr>
        </p:nvSpPr>
        <p:spPr>
          <a:xfrm>
            <a:off x="7556784" y="4995266"/>
            <a:ext cx="4474054" cy="914400"/>
          </a:xfrm>
        </p:spPr>
        <p:txBody>
          <a:bodyPr/>
          <a:lstStyle>
            <a:lvl1pPr marL="0" indent="0">
              <a:buNone/>
              <a:defRPr>
                <a:solidFill>
                  <a:srgbClr val="CE153F"/>
                </a:solidFill>
                <a:latin typeface="HelveticaNeueLT Std Cn" panose="020B0706030502030204" pitchFamily="34" charset="0"/>
              </a:defRPr>
            </a:lvl1pPr>
          </a:lstStyle>
          <a:p>
            <a:pPr lvl="0"/>
            <a:r>
              <a:rPr lang="en-US"/>
              <a:t>Contents Title</a:t>
            </a:r>
          </a:p>
        </p:txBody>
      </p:sp>
      <p:sp>
        <p:nvSpPr>
          <p:cNvPr id="58" name="Text Placeholder 28">
            <a:extLst>
              <a:ext uri="{FF2B5EF4-FFF2-40B4-BE49-F238E27FC236}">
                <a16:creationId xmlns:a16="http://schemas.microsoft.com/office/drawing/2014/main" id="{B220C9C6-4B5C-7903-010C-926F74E26E66}"/>
              </a:ext>
            </a:extLst>
          </p:cNvPr>
          <p:cNvSpPr>
            <a:spLocks noGrp="1"/>
          </p:cNvSpPr>
          <p:nvPr>
            <p:ph type="body" sz="quarter" idx="22" hasCustomPrompt="1"/>
          </p:nvPr>
        </p:nvSpPr>
        <p:spPr>
          <a:xfrm>
            <a:off x="6704801" y="4946553"/>
            <a:ext cx="1034870" cy="914400"/>
          </a:xfrm>
        </p:spPr>
        <p:txBody>
          <a:bodyPr>
            <a:normAutofit/>
          </a:bodyPr>
          <a:lstStyle>
            <a:lvl1pPr marL="0" indent="0">
              <a:buNone/>
              <a:defRPr sz="5200">
                <a:solidFill>
                  <a:srgbClr val="CE153F"/>
                </a:solidFill>
                <a:latin typeface="HelveticaNeueLT Std Cn" panose="020B0706030502030204" pitchFamily="34" charset="0"/>
              </a:defRPr>
            </a:lvl1pPr>
          </a:lstStyle>
          <a:p>
            <a:pPr lvl="0"/>
            <a:r>
              <a:rPr lang="en-US"/>
              <a:t>01</a:t>
            </a:r>
          </a:p>
        </p:txBody>
      </p:sp>
      <p:pic>
        <p:nvPicPr>
          <p:cNvPr id="2" name="Graphic 1">
            <a:extLst>
              <a:ext uri="{FF2B5EF4-FFF2-40B4-BE49-F238E27FC236}">
                <a16:creationId xmlns:a16="http://schemas.microsoft.com/office/drawing/2014/main" id="{846C1BE8-64A8-F76E-5A62-76BAD674945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33235" y="6305604"/>
            <a:ext cx="371770" cy="371770"/>
          </a:xfrm>
          <a:prstGeom prst="rect">
            <a:avLst/>
          </a:prstGeom>
        </p:spPr>
      </p:pic>
    </p:spTree>
    <p:extLst>
      <p:ext uri="{BB962C8B-B14F-4D97-AF65-F5344CB8AC3E}">
        <p14:creationId xmlns:p14="http://schemas.microsoft.com/office/powerpoint/2010/main" val="1401943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2EF8E-7859-CA7C-9738-14BC5E5ED3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81773E-0143-F6D5-BF4F-551BFE73D7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44A3C2-FF08-538E-1904-A2B528A39D07}"/>
              </a:ext>
            </a:extLst>
          </p:cNvPr>
          <p:cNvSpPr>
            <a:spLocks noGrp="1"/>
          </p:cNvSpPr>
          <p:nvPr>
            <p:ph type="dt" sz="half" idx="10"/>
          </p:nvPr>
        </p:nvSpPr>
        <p:spPr/>
        <p:txBody>
          <a:bodyPr/>
          <a:lstStyle/>
          <a:p>
            <a:fld id="{2E2B1892-FC5D-4C16-A2AE-16334152B676}" type="datetimeFigureOut">
              <a:rPr lang="en-US" smtClean="0"/>
              <a:t>2/5/2025</a:t>
            </a:fld>
            <a:endParaRPr lang="en-US"/>
          </a:p>
        </p:txBody>
      </p:sp>
      <p:sp>
        <p:nvSpPr>
          <p:cNvPr id="5" name="Footer Placeholder 4">
            <a:extLst>
              <a:ext uri="{FF2B5EF4-FFF2-40B4-BE49-F238E27FC236}">
                <a16:creationId xmlns:a16="http://schemas.microsoft.com/office/drawing/2014/main" id="{C9617D6E-0F21-B71B-324C-6D1BCCC344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7C6DBF-251D-3657-26F5-C8E9596867B5}"/>
              </a:ext>
            </a:extLst>
          </p:cNvPr>
          <p:cNvSpPr>
            <a:spLocks noGrp="1"/>
          </p:cNvSpPr>
          <p:nvPr>
            <p:ph type="sldNum" sz="quarter" idx="12"/>
          </p:nvPr>
        </p:nvSpPr>
        <p:spPr/>
        <p:txBody>
          <a:bodyPr/>
          <a:lstStyle/>
          <a:p>
            <a:fld id="{5BB9A6DB-1EEA-47EB-87F9-6A301E1EB5CF}" type="slidenum">
              <a:rPr lang="en-US" smtClean="0"/>
              <a:t>‹#›</a:t>
            </a:fld>
            <a:endParaRPr lang="en-US"/>
          </a:p>
        </p:txBody>
      </p:sp>
    </p:spTree>
    <p:extLst>
      <p:ext uri="{BB962C8B-B14F-4D97-AF65-F5344CB8AC3E}">
        <p14:creationId xmlns:p14="http://schemas.microsoft.com/office/powerpoint/2010/main" val="462615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1ECF6-BC4E-CF96-F9A1-864603E950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5CEAD2-5494-5D1A-DCCB-9C8FC641CE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603C3F-05A1-C92A-6F98-5895385BFEAF}"/>
              </a:ext>
            </a:extLst>
          </p:cNvPr>
          <p:cNvSpPr>
            <a:spLocks noGrp="1"/>
          </p:cNvSpPr>
          <p:nvPr>
            <p:ph type="dt" sz="half" idx="10"/>
          </p:nvPr>
        </p:nvSpPr>
        <p:spPr/>
        <p:txBody>
          <a:bodyPr/>
          <a:lstStyle/>
          <a:p>
            <a:fld id="{2E2B1892-FC5D-4C16-A2AE-16334152B676}" type="datetimeFigureOut">
              <a:rPr lang="en-US" smtClean="0"/>
              <a:t>2/5/2025</a:t>
            </a:fld>
            <a:endParaRPr lang="en-US"/>
          </a:p>
        </p:txBody>
      </p:sp>
      <p:sp>
        <p:nvSpPr>
          <p:cNvPr id="5" name="Footer Placeholder 4">
            <a:extLst>
              <a:ext uri="{FF2B5EF4-FFF2-40B4-BE49-F238E27FC236}">
                <a16:creationId xmlns:a16="http://schemas.microsoft.com/office/drawing/2014/main" id="{F2B38236-A057-BD31-5E4A-D83F522E2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0C91A4-92D3-8345-ADF7-1F147772AE93}"/>
              </a:ext>
            </a:extLst>
          </p:cNvPr>
          <p:cNvSpPr>
            <a:spLocks noGrp="1"/>
          </p:cNvSpPr>
          <p:nvPr>
            <p:ph type="sldNum" sz="quarter" idx="12"/>
          </p:nvPr>
        </p:nvSpPr>
        <p:spPr/>
        <p:txBody>
          <a:bodyPr/>
          <a:lstStyle/>
          <a:p>
            <a:fld id="{5BB9A6DB-1EEA-47EB-87F9-6A301E1EB5CF}" type="slidenum">
              <a:rPr lang="en-US" smtClean="0"/>
              <a:t>‹#›</a:t>
            </a:fld>
            <a:endParaRPr lang="en-US"/>
          </a:p>
        </p:txBody>
      </p:sp>
    </p:spTree>
    <p:extLst>
      <p:ext uri="{BB962C8B-B14F-4D97-AF65-F5344CB8AC3E}">
        <p14:creationId xmlns:p14="http://schemas.microsoft.com/office/powerpoint/2010/main" val="185937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33E19-6F16-0377-51D3-C7805A1E34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A3E41D-39A0-C128-CA82-E529B349C8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BA0A1E-B714-7A76-7A86-54428CD117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981654-7BE4-7C84-A0A3-80B09A57F658}"/>
              </a:ext>
            </a:extLst>
          </p:cNvPr>
          <p:cNvSpPr>
            <a:spLocks noGrp="1"/>
          </p:cNvSpPr>
          <p:nvPr>
            <p:ph type="dt" sz="half" idx="10"/>
          </p:nvPr>
        </p:nvSpPr>
        <p:spPr/>
        <p:txBody>
          <a:bodyPr/>
          <a:lstStyle/>
          <a:p>
            <a:fld id="{2E2B1892-FC5D-4C16-A2AE-16334152B676}" type="datetimeFigureOut">
              <a:rPr lang="en-US" smtClean="0"/>
              <a:t>2/5/2025</a:t>
            </a:fld>
            <a:endParaRPr lang="en-US"/>
          </a:p>
        </p:txBody>
      </p:sp>
      <p:sp>
        <p:nvSpPr>
          <p:cNvPr id="6" name="Footer Placeholder 5">
            <a:extLst>
              <a:ext uri="{FF2B5EF4-FFF2-40B4-BE49-F238E27FC236}">
                <a16:creationId xmlns:a16="http://schemas.microsoft.com/office/drawing/2014/main" id="{6A6553B2-608C-849F-C696-52D765FE6D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059653-A4B2-5818-0CA4-48D0133BD1B7}"/>
              </a:ext>
            </a:extLst>
          </p:cNvPr>
          <p:cNvSpPr>
            <a:spLocks noGrp="1"/>
          </p:cNvSpPr>
          <p:nvPr>
            <p:ph type="sldNum" sz="quarter" idx="12"/>
          </p:nvPr>
        </p:nvSpPr>
        <p:spPr/>
        <p:txBody>
          <a:bodyPr/>
          <a:lstStyle/>
          <a:p>
            <a:fld id="{5BB9A6DB-1EEA-47EB-87F9-6A301E1EB5CF}" type="slidenum">
              <a:rPr lang="en-US" smtClean="0"/>
              <a:t>‹#›</a:t>
            </a:fld>
            <a:endParaRPr lang="en-US"/>
          </a:p>
        </p:txBody>
      </p:sp>
    </p:spTree>
    <p:extLst>
      <p:ext uri="{BB962C8B-B14F-4D97-AF65-F5344CB8AC3E}">
        <p14:creationId xmlns:p14="http://schemas.microsoft.com/office/powerpoint/2010/main" val="607071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0B421-8610-9263-DC33-E1E124BB9F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77EA03-899F-4AA9-C64F-6A11FA020B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455BA0-3F35-ED54-3410-99F143E568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4C0C09-2B89-FF57-5C43-C2D25FBA64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B5F3D4-0DA1-59DB-34BC-9A461C07AF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AF3B45-9568-E7D4-AE62-F07A01132951}"/>
              </a:ext>
            </a:extLst>
          </p:cNvPr>
          <p:cNvSpPr>
            <a:spLocks noGrp="1"/>
          </p:cNvSpPr>
          <p:nvPr>
            <p:ph type="dt" sz="half" idx="10"/>
          </p:nvPr>
        </p:nvSpPr>
        <p:spPr/>
        <p:txBody>
          <a:bodyPr/>
          <a:lstStyle/>
          <a:p>
            <a:fld id="{2E2B1892-FC5D-4C16-A2AE-16334152B676}" type="datetimeFigureOut">
              <a:rPr lang="en-US" smtClean="0"/>
              <a:t>2/5/2025</a:t>
            </a:fld>
            <a:endParaRPr lang="en-US"/>
          </a:p>
        </p:txBody>
      </p:sp>
      <p:sp>
        <p:nvSpPr>
          <p:cNvPr id="8" name="Footer Placeholder 7">
            <a:extLst>
              <a:ext uri="{FF2B5EF4-FFF2-40B4-BE49-F238E27FC236}">
                <a16:creationId xmlns:a16="http://schemas.microsoft.com/office/drawing/2014/main" id="{0DB7BDB9-FFDC-9EB9-37B5-31294E4A14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95AC30-BEBE-1E8D-3066-748A97FF7769}"/>
              </a:ext>
            </a:extLst>
          </p:cNvPr>
          <p:cNvSpPr>
            <a:spLocks noGrp="1"/>
          </p:cNvSpPr>
          <p:nvPr>
            <p:ph type="sldNum" sz="quarter" idx="12"/>
          </p:nvPr>
        </p:nvSpPr>
        <p:spPr/>
        <p:txBody>
          <a:bodyPr/>
          <a:lstStyle/>
          <a:p>
            <a:fld id="{5BB9A6DB-1EEA-47EB-87F9-6A301E1EB5CF}" type="slidenum">
              <a:rPr lang="en-US" smtClean="0"/>
              <a:t>‹#›</a:t>
            </a:fld>
            <a:endParaRPr lang="en-US"/>
          </a:p>
        </p:txBody>
      </p:sp>
    </p:spTree>
    <p:extLst>
      <p:ext uri="{BB962C8B-B14F-4D97-AF65-F5344CB8AC3E}">
        <p14:creationId xmlns:p14="http://schemas.microsoft.com/office/powerpoint/2010/main" val="1171237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23262-9E3A-33D8-2BB1-842C49C2D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858572-4CEE-FD17-1774-8A88C79DA02B}"/>
              </a:ext>
            </a:extLst>
          </p:cNvPr>
          <p:cNvSpPr>
            <a:spLocks noGrp="1"/>
          </p:cNvSpPr>
          <p:nvPr>
            <p:ph type="dt" sz="half" idx="10"/>
          </p:nvPr>
        </p:nvSpPr>
        <p:spPr/>
        <p:txBody>
          <a:bodyPr/>
          <a:lstStyle/>
          <a:p>
            <a:fld id="{2E2B1892-FC5D-4C16-A2AE-16334152B676}" type="datetimeFigureOut">
              <a:rPr lang="en-US" smtClean="0"/>
              <a:t>2/5/2025</a:t>
            </a:fld>
            <a:endParaRPr lang="en-US"/>
          </a:p>
        </p:txBody>
      </p:sp>
      <p:sp>
        <p:nvSpPr>
          <p:cNvPr id="4" name="Footer Placeholder 3">
            <a:extLst>
              <a:ext uri="{FF2B5EF4-FFF2-40B4-BE49-F238E27FC236}">
                <a16:creationId xmlns:a16="http://schemas.microsoft.com/office/drawing/2014/main" id="{76BA8792-61C5-4A00-C146-8DD24015A7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B2C409-CED8-71EB-D5FD-547D6A72D6E1}"/>
              </a:ext>
            </a:extLst>
          </p:cNvPr>
          <p:cNvSpPr>
            <a:spLocks noGrp="1"/>
          </p:cNvSpPr>
          <p:nvPr>
            <p:ph type="sldNum" sz="quarter" idx="12"/>
          </p:nvPr>
        </p:nvSpPr>
        <p:spPr/>
        <p:txBody>
          <a:bodyPr/>
          <a:lstStyle/>
          <a:p>
            <a:fld id="{5BB9A6DB-1EEA-47EB-87F9-6A301E1EB5CF}" type="slidenum">
              <a:rPr lang="en-US" smtClean="0"/>
              <a:t>‹#›</a:t>
            </a:fld>
            <a:endParaRPr lang="en-US"/>
          </a:p>
        </p:txBody>
      </p:sp>
    </p:spTree>
    <p:extLst>
      <p:ext uri="{BB962C8B-B14F-4D97-AF65-F5344CB8AC3E}">
        <p14:creationId xmlns:p14="http://schemas.microsoft.com/office/powerpoint/2010/main" val="345606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4ABBB9-ADF7-8274-7910-5F57794404DA}"/>
              </a:ext>
            </a:extLst>
          </p:cNvPr>
          <p:cNvSpPr>
            <a:spLocks noGrp="1"/>
          </p:cNvSpPr>
          <p:nvPr>
            <p:ph type="dt" sz="half" idx="10"/>
          </p:nvPr>
        </p:nvSpPr>
        <p:spPr/>
        <p:txBody>
          <a:bodyPr/>
          <a:lstStyle/>
          <a:p>
            <a:fld id="{2E2B1892-FC5D-4C16-A2AE-16334152B676}" type="datetimeFigureOut">
              <a:rPr lang="en-US" smtClean="0"/>
              <a:t>2/5/2025</a:t>
            </a:fld>
            <a:endParaRPr lang="en-US"/>
          </a:p>
        </p:txBody>
      </p:sp>
      <p:sp>
        <p:nvSpPr>
          <p:cNvPr id="3" name="Footer Placeholder 2">
            <a:extLst>
              <a:ext uri="{FF2B5EF4-FFF2-40B4-BE49-F238E27FC236}">
                <a16:creationId xmlns:a16="http://schemas.microsoft.com/office/drawing/2014/main" id="{A560871F-9526-5B38-B3B9-F8218D8F75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389E64-C5F1-691C-1A70-05AFD8EDEB55}"/>
              </a:ext>
            </a:extLst>
          </p:cNvPr>
          <p:cNvSpPr>
            <a:spLocks noGrp="1"/>
          </p:cNvSpPr>
          <p:nvPr>
            <p:ph type="sldNum" sz="quarter" idx="12"/>
          </p:nvPr>
        </p:nvSpPr>
        <p:spPr/>
        <p:txBody>
          <a:bodyPr/>
          <a:lstStyle/>
          <a:p>
            <a:fld id="{5BB9A6DB-1EEA-47EB-87F9-6A301E1EB5CF}" type="slidenum">
              <a:rPr lang="en-US" smtClean="0"/>
              <a:t>‹#›</a:t>
            </a:fld>
            <a:endParaRPr lang="en-US"/>
          </a:p>
        </p:txBody>
      </p:sp>
    </p:spTree>
    <p:extLst>
      <p:ext uri="{BB962C8B-B14F-4D97-AF65-F5344CB8AC3E}">
        <p14:creationId xmlns:p14="http://schemas.microsoft.com/office/powerpoint/2010/main" val="19695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DE2D8-8AB2-7D3A-0D4A-76ECBE94FF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B8076D-E0F5-A90E-B4FA-432E8B672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CCF37D-4C3D-45A5-472C-8D50135BFD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AAE066-07C4-BBC1-3CA2-14F57327A016}"/>
              </a:ext>
            </a:extLst>
          </p:cNvPr>
          <p:cNvSpPr>
            <a:spLocks noGrp="1"/>
          </p:cNvSpPr>
          <p:nvPr>
            <p:ph type="dt" sz="half" idx="10"/>
          </p:nvPr>
        </p:nvSpPr>
        <p:spPr/>
        <p:txBody>
          <a:bodyPr/>
          <a:lstStyle/>
          <a:p>
            <a:fld id="{2E2B1892-FC5D-4C16-A2AE-16334152B676}" type="datetimeFigureOut">
              <a:rPr lang="en-US" smtClean="0"/>
              <a:t>2/5/2025</a:t>
            </a:fld>
            <a:endParaRPr lang="en-US"/>
          </a:p>
        </p:txBody>
      </p:sp>
      <p:sp>
        <p:nvSpPr>
          <p:cNvPr id="6" name="Footer Placeholder 5">
            <a:extLst>
              <a:ext uri="{FF2B5EF4-FFF2-40B4-BE49-F238E27FC236}">
                <a16:creationId xmlns:a16="http://schemas.microsoft.com/office/drawing/2014/main" id="{C4ECED24-F6B3-2301-5988-5ACBE62C4B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F1B6F-F19B-6A2F-98BB-779BBAD858B5}"/>
              </a:ext>
            </a:extLst>
          </p:cNvPr>
          <p:cNvSpPr>
            <a:spLocks noGrp="1"/>
          </p:cNvSpPr>
          <p:nvPr>
            <p:ph type="sldNum" sz="quarter" idx="12"/>
          </p:nvPr>
        </p:nvSpPr>
        <p:spPr/>
        <p:txBody>
          <a:bodyPr/>
          <a:lstStyle/>
          <a:p>
            <a:fld id="{5BB9A6DB-1EEA-47EB-87F9-6A301E1EB5CF}" type="slidenum">
              <a:rPr lang="en-US" smtClean="0"/>
              <a:t>‹#›</a:t>
            </a:fld>
            <a:endParaRPr lang="en-US"/>
          </a:p>
        </p:txBody>
      </p:sp>
    </p:spTree>
    <p:extLst>
      <p:ext uri="{BB962C8B-B14F-4D97-AF65-F5344CB8AC3E}">
        <p14:creationId xmlns:p14="http://schemas.microsoft.com/office/powerpoint/2010/main" val="3371447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C7034-5B1C-166C-BFF5-E0449618C0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FEEFC2-F78B-987C-0EA7-D27ADB9A4C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168DA6-3050-3A40-2404-C647EEC375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0EB370-1E29-790E-E329-FFD11DE3C189}"/>
              </a:ext>
            </a:extLst>
          </p:cNvPr>
          <p:cNvSpPr>
            <a:spLocks noGrp="1"/>
          </p:cNvSpPr>
          <p:nvPr>
            <p:ph type="dt" sz="half" idx="10"/>
          </p:nvPr>
        </p:nvSpPr>
        <p:spPr/>
        <p:txBody>
          <a:bodyPr/>
          <a:lstStyle/>
          <a:p>
            <a:fld id="{2E2B1892-FC5D-4C16-A2AE-16334152B676}" type="datetimeFigureOut">
              <a:rPr lang="en-US" smtClean="0"/>
              <a:t>2/5/2025</a:t>
            </a:fld>
            <a:endParaRPr lang="en-US"/>
          </a:p>
        </p:txBody>
      </p:sp>
      <p:sp>
        <p:nvSpPr>
          <p:cNvPr id="6" name="Footer Placeholder 5">
            <a:extLst>
              <a:ext uri="{FF2B5EF4-FFF2-40B4-BE49-F238E27FC236}">
                <a16:creationId xmlns:a16="http://schemas.microsoft.com/office/drawing/2014/main" id="{CFED3C0E-B07F-D9D2-FAD3-85A1C74BF5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276A6-EBD7-4F9B-80BC-39B6942A2585}"/>
              </a:ext>
            </a:extLst>
          </p:cNvPr>
          <p:cNvSpPr>
            <a:spLocks noGrp="1"/>
          </p:cNvSpPr>
          <p:nvPr>
            <p:ph type="sldNum" sz="quarter" idx="12"/>
          </p:nvPr>
        </p:nvSpPr>
        <p:spPr/>
        <p:txBody>
          <a:bodyPr/>
          <a:lstStyle/>
          <a:p>
            <a:fld id="{5BB9A6DB-1EEA-47EB-87F9-6A301E1EB5CF}" type="slidenum">
              <a:rPr lang="en-US" smtClean="0"/>
              <a:t>‹#›</a:t>
            </a:fld>
            <a:endParaRPr lang="en-US"/>
          </a:p>
        </p:txBody>
      </p:sp>
    </p:spTree>
    <p:extLst>
      <p:ext uri="{BB962C8B-B14F-4D97-AF65-F5344CB8AC3E}">
        <p14:creationId xmlns:p14="http://schemas.microsoft.com/office/powerpoint/2010/main" val="2585280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14E19B-A5D0-A000-D479-A5997AC6A9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D6D1EC-0FA7-DC6A-B34E-C21B7D4731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D86E9D-B2C8-2928-6068-449A5F2BCA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B1892-FC5D-4C16-A2AE-16334152B676}" type="datetimeFigureOut">
              <a:rPr lang="en-US" smtClean="0"/>
              <a:t>2/5/2025</a:t>
            </a:fld>
            <a:endParaRPr lang="en-US"/>
          </a:p>
        </p:txBody>
      </p:sp>
      <p:sp>
        <p:nvSpPr>
          <p:cNvPr id="5" name="Footer Placeholder 4">
            <a:extLst>
              <a:ext uri="{FF2B5EF4-FFF2-40B4-BE49-F238E27FC236}">
                <a16:creationId xmlns:a16="http://schemas.microsoft.com/office/drawing/2014/main" id="{46DECC7D-12D8-EB16-12C7-54760B0F95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48E82E-49AB-7DBB-5B9D-D81DC4384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9A6DB-1EEA-47EB-87F9-6A301E1EB5CF}" type="slidenum">
              <a:rPr lang="en-US" smtClean="0"/>
              <a:t>‹#›</a:t>
            </a:fld>
            <a:endParaRPr lang="en-US"/>
          </a:p>
        </p:txBody>
      </p:sp>
    </p:spTree>
    <p:extLst>
      <p:ext uri="{BB962C8B-B14F-4D97-AF65-F5344CB8AC3E}">
        <p14:creationId xmlns:p14="http://schemas.microsoft.com/office/powerpoint/2010/main" val="1772105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5.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6.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7.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4.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Half Frame 20">
            <a:extLst>
              <a:ext uri="{FF2B5EF4-FFF2-40B4-BE49-F238E27FC236}">
                <a16:creationId xmlns:a16="http://schemas.microsoft.com/office/drawing/2014/main" id="{636D5202-E52B-04DA-780D-D6C9BFD3F335}"/>
              </a:ext>
            </a:extLst>
          </p:cNvPr>
          <p:cNvSpPr/>
          <p:nvPr/>
        </p:nvSpPr>
        <p:spPr>
          <a:xfrm rot="5400000">
            <a:off x="8849274" y="1795854"/>
            <a:ext cx="4697004" cy="1533388"/>
          </a:xfrm>
          <a:prstGeom prst="halfFrame">
            <a:avLst>
              <a:gd name="adj1" fmla="val 1075"/>
              <a:gd name="adj2" fmla="val 905"/>
            </a:avLst>
          </a:prstGeom>
          <a:solidFill>
            <a:srgbClr val="C9082A"/>
          </a:solidFill>
          <a:ln>
            <a:solidFill>
              <a:srgbClr val="C908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6">
            <a:extLst>
              <a:ext uri="{FF2B5EF4-FFF2-40B4-BE49-F238E27FC236}">
                <a16:creationId xmlns:a16="http://schemas.microsoft.com/office/drawing/2014/main" id="{B03341B2-6E1C-BD7E-B25D-D9F9AB8CB9C0}"/>
              </a:ext>
            </a:extLst>
          </p:cNvPr>
          <p:cNvGrpSpPr/>
          <p:nvPr/>
        </p:nvGrpSpPr>
        <p:grpSpPr>
          <a:xfrm>
            <a:off x="155173" y="2928134"/>
            <a:ext cx="1717963" cy="3780343"/>
            <a:chOff x="155173" y="2928134"/>
            <a:chExt cx="1717963" cy="3780343"/>
          </a:xfrm>
        </p:grpSpPr>
        <p:sp>
          <p:nvSpPr>
            <p:cNvPr id="15" name="Half Frame 14">
              <a:extLst>
                <a:ext uri="{FF2B5EF4-FFF2-40B4-BE49-F238E27FC236}">
                  <a16:creationId xmlns:a16="http://schemas.microsoft.com/office/drawing/2014/main" id="{08AB3ADF-07B8-EAC3-9E0A-9AFD4F87F3E8}"/>
                </a:ext>
              </a:extLst>
            </p:cNvPr>
            <p:cNvSpPr/>
            <p:nvPr/>
          </p:nvSpPr>
          <p:spPr>
            <a:xfrm rot="16200000">
              <a:off x="-876016" y="3959324"/>
              <a:ext cx="3780342" cy="1717963"/>
            </a:xfrm>
            <a:prstGeom prst="halfFrame">
              <a:avLst>
                <a:gd name="adj1" fmla="val 1075"/>
                <a:gd name="adj2" fmla="val 905"/>
              </a:avLst>
            </a:prstGeom>
            <a:solidFill>
              <a:srgbClr val="A70D2A"/>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Half Frame 18">
              <a:extLst>
                <a:ext uri="{FF2B5EF4-FFF2-40B4-BE49-F238E27FC236}">
                  <a16:creationId xmlns:a16="http://schemas.microsoft.com/office/drawing/2014/main" id="{42DCDE8E-8AA8-3983-4C04-C54A9A8F5174}"/>
                </a:ext>
              </a:extLst>
            </p:cNvPr>
            <p:cNvSpPr/>
            <p:nvPr/>
          </p:nvSpPr>
          <p:spPr>
            <a:xfrm rot="16200000">
              <a:off x="-862831" y="4018496"/>
              <a:ext cx="3714111" cy="1533388"/>
            </a:xfrm>
            <a:prstGeom prst="halfFrame">
              <a:avLst>
                <a:gd name="adj1" fmla="val 1075"/>
                <a:gd name="adj2" fmla="val 905"/>
              </a:avLst>
            </a:prstGeom>
            <a:solidFill>
              <a:srgbClr val="C9082A"/>
            </a:solidFill>
            <a:ln>
              <a:solidFill>
                <a:srgbClr val="C908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Half Frame 17">
            <a:extLst>
              <a:ext uri="{FF2B5EF4-FFF2-40B4-BE49-F238E27FC236}">
                <a16:creationId xmlns:a16="http://schemas.microsoft.com/office/drawing/2014/main" id="{3E716094-4F83-8B25-651C-FBDDBA3BCF1E}"/>
              </a:ext>
            </a:extLst>
          </p:cNvPr>
          <p:cNvSpPr/>
          <p:nvPr/>
        </p:nvSpPr>
        <p:spPr>
          <a:xfrm rot="5400000">
            <a:off x="8874534" y="1598047"/>
            <a:ext cx="4608853" cy="1715730"/>
          </a:xfrm>
          <a:prstGeom prst="halfFrame">
            <a:avLst>
              <a:gd name="adj1" fmla="val 1075"/>
              <a:gd name="adj2" fmla="val 905"/>
            </a:avLst>
          </a:prstGeom>
          <a:solidFill>
            <a:srgbClr val="A70D2A"/>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descr="A red and black logo&#10;&#10;Description automatically generated">
            <a:extLst>
              <a:ext uri="{FF2B5EF4-FFF2-40B4-BE49-F238E27FC236}">
                <a16:creationId xmlns:a16="http://schemas.microsoft.com/office/drawing/2014/main" id="{46A57258-998C-CBF9-AB93-6F4CF093866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9102" r="1338"/>
          <a:stretch/>
        </p:blipFill>
        <p:spPr>
          <a:xfrm>
            <a:off x="3397139" y="1783712"/>
            <a:ext cx="5018114" cy="1446771"/>
          </a:xfrm>
          <a:prstGeom prst="rect">
            <a:avLst/>
          </a:prstGeom>
        </p:spPr>
      </p:pic>
      <p:grpSp>
        <p:nvGrpSpPr>
          <p:cNvPr id="4" name="Group 3">
            <a:extLst>
              <a:ext uri="{FF2B5EF4-FFF2-40B4-BE49-F238E27FC236}">
                <a16:creationId xmlns:a16="http://schemas.microsoft.com/office/drawing/2014/main" id="{04EF92CB-AA26-EF41-2258-015092E55125}"/>
              </a:ext>
            </a:extLst>
          </p:cNvPr>
          <p:cNvGrpSpPr/>
          <p:nvPr/>
        </p:nvGrpSpPr>
        <p:grpSpPr>
          <a:xfrm>
            <a:off x="-1" y="1"/>
            <a:ext cx="6334302" cy="3208715"/>
            <a:chOff x="-1" y="1"/>
            <a:chExt cx="6334302" cy="3208715"/>
          </a:xfrm>
        </p:grpSpPr>
        <p:sp>
          <p:nvSpPr>
            <p:cNvPr id="6" name="Right Triangle 5">
              <a:extLst>
                <a:ext uri="{FF2B5EF4-FFF2-40B4-BE49-F238E27FC236}">
                  <a16:creationId xmlns:a16="http://schemas.microsoft.com/office/drawing/2014/main" id="{3242CEF8-D8F9-351F-DB3D-9671CCB6C195}"/>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9019398D-7704-6FCC-1D94-8E43723EA372}"/>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82C27647-159A-898B-507B-21900E4D463B}"/>
              </a:ext>
            </a:extLst>
          </p:cNvPr>
          <p:cNvGrpSpPr/>
          <p:nvPr/>
        </p:nvGrpSpPr>
        <p:grpSpPr>
          <a:xfrm>
            <a:off x="8063347" y="4550419"/>
            <a:ext cx="4128654" cy="2307581"/>
            <a:chOff x="8063347" y="4550419"/>
            <a:chExt cx="4128654" cy="2307581"/>
          </a:xfrm>
        </p:grpSpPr>
        <p:sp>
          <p:nvSpPr>
            <p:cNvPr id="9" name="Right Triangle 8">
              <a:extLst>
                <a:ext uri="{FF2B5EF4-FFF2-40B4-BE49-F238E27FC236}">
                  <a16:creationId xmlns:a16="http://schemas.microsoft.com/office/drawing/2014/main" id="{A3A86240-1E96-E450-E583-2D6CEB7C0485}"/>
                </a:ext>
              </a:extLst>
            </p:cNvPr>
            <p:cNvSpPr/>
            <p:nvPr/>
          </p:nvSpPr>
          <p:spPr>
            <a:xfrm rot="16200000">
              <a:off x="8973884" y="3639882"/>
              <a:ext cx="2307579" cy="4128654"/>
            </a:xfrm>
            <a:prstGeom prst="rtTriangle">
              <a:avLst/>
            </a:prstGeom>
            <a:solidFill>
              <a:srgbClr val="C20F2F"/>
            </a:solidFill>
            <a:ln>
              <a:noFill/>
            </a:ln>
            <a:effectLst>
              <a:outerShdw blurRad="266700" dist="38100" dir="6780000" sx="103000" sy="103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1675090E-AB95-40D3-7E16-4A21C2068C90}"/>
                </a:ext>
              </a:extLst>
            </p:cNvPr>
            <p:cNvSpPr/>
            <p:nvPr/>
          </p:nvSpPr>
          <p:spPr>
            <a:xfrm rot="16200000">
              <a:off x="9843654" y="4509652"/>
              <a:ext cx="1393770" cy="3302925"/>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itle 9">
            <a:extLst>
              <a:ext uri="{FF2B5EF4-FFF2-40B4-BE49-F238E27FC236}">
                <a16:creationId xmlns:a16="http://schemas.microsoft.com/office/drawing/2014/main" id="{977DE8DE-235B-4CC6-7941-D39ACF523177}"/>
              </a:ext>
            </a:extLst>
          </p:cNvPr>
          <p:cNvSpPr>
            <a:spLocks noGrp="1"/>
          </p:cNvSpPr>
          <p:nvPr>
            <p:ph type="ctrTitle"/>
          </p:nvPr>
        </p:nvSpPr>
        <p:spPr>
          <a:xfrm>
            <a:off x="1396539" y="2928133"/>
            <a:ext cx="9144000" cy="796536"/>
          </a:xfrm>
        </p:spPr>
        <p:txBody>
          <a:bodyPr>
            <a:normAutofit/>
          </a:bodyPr>
          <a:lstStyle/>
          <a:p>
            <a:r>
              <a:rPr lang="en-US" sz="2400" b="1" dirty="0">
                <a:solidFill>
                  <a:srgbClr val="C9082A"/>
                </a:solidFill>
                <a:latin typeface="Aptos" panose="020B0004020202020204" pitchFamily="34" charset="0"/>
              </a:rPr>
              <a:t>Maximizing Employee Engagement</a:t>
            </a:r>
          </a:p>
        </p:txBody>
      </p:sp>
      <p:sp>
        <p:nvSpPr>
          <p:cNvPr id="11" name="Title 1">
            <a:extLst>
              <a:ext uri="{FF2B5EF4-FFF2-40B4-BE49-F238E27FC236}">
                <a16:creationId xmlns:a16="http://schemas.microsoft.com/office/drawing/2014/main" id="{FAC79740-D7F7-886F-3E1F-3DDB1DE909BC}"/>
              </a:ext>
            </a:extLst>
          </p:cNvPr>
          <p:cNvSpPr txBox="1">
            <a:spLocks/>
          </p:cNvSpPr>
          <p:nvPr/>
        </p:nvSpPr>
        <p:spPr>
          <a:xfrm>
            <a:off x="956117" y="3750856"/>
            <a:ext cx="10024843" cy="4780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rgbClr val="C10230"/>
                </a:solidFill>
                <a:latin typeface="Aptos" panose="020B0004020202020204" pitchFamily="34" charset="0"/>
                <a:ea typeface="Calibri" panose="020F0502020204030204" pitchFamily="34" charset="0"/>
              </a:rPr>
              <a:t>What matters most, now!</a:t>
            </a:r>
            <a:endParaRPr lang="en-US" dirty="0">
              <a:solidFill>
                <a:srgbClr val="C9082A"/>
              </a:solidFill>
              <a:latin typeface="Aptos" panose="020B0004020202020204" pitchFamily="34" charset="0"/>
              <a:ea typeface="Gulim" panose="020B0503020000020004" pitchFamily="34" charset="-127"/>
              <a:cs typeface="Arial" panose="020B0604020202020204" pitchFamily="34" charset="0"/>
            </a:endParaRPr>
          </a:p>
        </p:txBody>
      </p:sp>
    </p:spTree>
    <p:extLst>
      <p:ext uri="{BB962C8B-B14F-4D97-AF65-F5344CB8AC3E}">
        <p14:creationId xmlns:p14="http://schemas.microsoft.com/office/powerpoint/2010/main" val="1151680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307C1-8203-57FA-A4B8-DA86F0CA50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6FDC6B-EEF4-5670-C0F0-5E5DE0F9F9C3}"/>
              </a:ext>
            </a:extLst>
          </p:cNvPr>
          <p:cNvSpPr>
            <a:spLocks noGrp="1"/>
          </p:cNvSpPr>
          <p:nvPr>
            <p:ph type="title"/>
          </p:nvPr>
        </p:nvSpPr>
        <p:spPr>
          <a:xfrm>
            <a:off x="838200" y="2469503"/>
            <a:ext cx="10515600" cy="1325563"/>
          </a:xfrm>
        </p:spPr>
        <p:txBody>
          <a:body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4400" b="1" i="0" u="none" strike="noStrike" cap="none" normalizeH="0" baseline="0" dirty="0">
                <a:ln>
                  <a:noFill/>
                </a:ln>
                <a:solidFill>
                  <a:srgbClr val="C9082A"/>
                </a:solidFill>
                <a:effectLst/>
                <a:latin typeface="Aptos" panose="020B0004020202020204" pitchFamily="34" charset="0"/>
              </a:rPr>
              <a:t>Let’s Talk Strategy!</a:t>
            </a:r>
            <a:endParaRPr kumimoji="0" lang="en-US" altLang="en-US" sz="4400" b="0" i="0" u="none" strike="noStrike" cap="none" normalizeH="0" baseline="0" dirty="0">
              <a:ln>
                <a:noFill/>
              </a:ln>
              <a:solidFill>
                <a:srgbClr val="C9082A"/>
              </a:solidFill>
              <a:effectLst/>
              <a:latin typeface="Aptos" panose="020B0004020202020204" pitchFamily="34" charset="0"/>
            </a:endParaRPr>
          </a:p>
        </p:txBody>
      </p:sp>
      <p:grpSp>
        <p:nvGrpSpPr>
          <p:cNvPr id="6" name="Group 5">
            <a:extLst>
              <a:ext uri="{FF2B5EF4-FFF2-40B4-BE49-F238E27FC236}">
                <a16:creationId xmlns:a16="http://schemas.microsoft.com/office/drawing/2014/main" id="{B911C94E-E561-E1FD-199D-2C4A3C8F65EC}"/>
              </a:ext>
            </a:extLst>
          </p:cNvPr>
          <p:cNvGrpSpPr/>
          <p:nvPr/>
        </p:nvGrpSpPr>
        <p:grpSpPr>
          <a:xfrm rot="10800000">
            <a:off x="8834650" y="4824485"/>
            <a:ext cx="3357350" cy="2033515"/>
            <a:chOff x="-1" y="1"/>
            <a:chExt cx="6334302" cy="3208715"/>
          </a:xfrm>
        </p:grpSpPr>
        <p:sp>
          <p:nvSpPr>
            <p:cNvPr id="7" name="Right Triangle 6">
              <a:extLst>
                <a:ext uri="{FF2B5EF4-FFF2-40B4-BE49-F238E27FC236}">
                  <a16:creationId xmlns:a16="http://schemas.microsoft.com/office/drawing/2014/main" id="{8CB852BD-C290-BA22-BB91-7552073ADD4A}"/>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3F105D48-5B5E-49F7-3AC6-C61E5715EE0C}"/>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A red and black logo&#10;&#10;Description automatically generated">
            <a:extLst>
              <a:ext uri="{FF2B5EF4-FFF2-40B4-BE49-F238E27FC236}">
                <a16:creationId xmlns:a16="http://schemas.microsoft.com/office/drawing/2014/main" id="{2E8BB8F7-962A-C3C0-9637-FA7A8DC9349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74993" t="18588" r="5491" b="18047"/>
          <a:stretch/>
        </p:blipFill>
        <p:spPr>
          <a:xfrm>
            <a:off x="186473" y="6267583"/>
            <a:ext cx="431371" cy="438291"/>
          </a:xfrm>
          <a:prstGeom prst="rect">
            <a:avLst/>
          </a:prstGeom>
        </p:spPr>
      </p:pic>
      <p:grpSp>
        <p:nvGrpSpPr>
          <p:cNvPr id="3" name="Group 2">
            <a:extLst>
              <a:ext uri="{FF2B5EF4-FFF2-40B4-BE49-F238E27FC236}">
                <a16:creationId xmlns:a16="http://schemas.microsoft.com/office/drawing/2014/main" id="{D81FB9F5-1B26-CCAE-60E2-85946756BEAF}"/>
              </a:ext>
            </a:extLst>
          </p:cNvPr>
          <p:cNvGrpSpPr/>
          <p:nvPr/>
        </p:nvGrpSpPr>
        <p:grpSpPr>
          <a:xfrm>
            <a:off x="0" y="1"/>
            <a:ext cx="3357350" cy="2033515"/>
            <a:chOff x="-1" y="1"/>
            <a:chExt cx="6334302" cy="3208715"/>
          </a:xfrm>
        </p:grpSpPr>
        <p:sp>
          <p:nvSpPr>
            <p:cNvPr id="4" name="Right Triangle 3">
              <a:extLst>
                <a:ext uri="{FF2B5EF4-FFF2-40B4-BE49-F238E27FC236}">
                  <a16:creationId xmlns:a16="http://schemas.microsoft.com/office/drawing/2014/main" id="{C111F5F4-298C-FB9F-CB40-ED81D4768300}"/>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47E0F15C-C23A-FCFA-E71D-88033A2FE2B9}"/>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28750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8BEAC-0C6D-BFC2-2DBE-9C5087B83D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183418-0C64-7A2E-BCF5-E415938FA287}"/>
              </a:ext>
            </a:extLst>
          </p:cNvPr>
          <p:cNvSpPr>
            <a:spLocks noGrp="1"/>
          </p:cNvSpPr>
          <p:nvPr>
            <p:ph type="title"/>
          </p:nvPr>
        </p:nvSpPr>
        <p:spPr>
          <a:xfrm>
            <a:off x="1535721" y="272287"/>
            <a:ext cx="9818077" cy="592385"/>
          </a:xfrm>
        </p:spPr>
        <p:txBody>
          <a:bodyPr>
            <a:normAutofit fontScale="90000"/>
          </a:bodyPr>
          <a:lstStyle/>
          <a:p>
            <a:pPr algn="ctr"/>
            <a:r>
              <a:rPr lang="en-US" dirty="0">
                <a:solidFill>
                  <a:srgbClr val="C00000"/>
                </a:solidFill>
                <a:latin typeface="Calibri" panose="020F0502020204030204" pitchFamily="34" charset="0"/>
                <a:ea typeface="Calibri" panose="020F0502020204030204" pitchFamily="34" charset="0"/>
                <a:cs typeface="Calibri" panose="020F0502020204030204" pitchFamily="34" charset="0"/>
              </a:rPr>
              <a:t>Why Does Engagement Matter?</a:t>
            </a:r>
          </a:p>
        </p:txBody>
      </p:sp>
      <p:grpSp>
        <p:nvGrpSpPr>
          <p:cNvPr id="6" name="Group 5">
            <a:extLst>
              <a:ext uri="{FF2B5EF4-FFF2-40B4-BE49-F238E27FC236}">
                <a16:creationId xmlns:a16="http://schemas.microsoft.com/office/drawing/2014/main" id="{60BC86EB-1B06-2B58-FF71-9A52FE5E62B8}"/>
              </a:ext>
            </a:extLst>
          </p:cNvPr>
          <p:cNvGrpSpPr/>
          <p:nvPr/>
        </p:nvGrpSpPr>
        <p:grpSpPr>
          <a:xfrm rot="10800000">
            <a:off x="8834650" y="4824485"/>
            <a:ext cx="3357350" cy="2033515"/>
            <a:chOff x="-1" y="1"/>
            <a:chExt cx="6334302" cy="3208715"/>
          </a:xfrm>
        </p:grpSpPr>
        <p:sp>
          <p:nvSpPr>
            <p:cNvPr id="7" name="Right Triangle 6">
              <a:extLst>
                <a:ext uri="{FF2B5EF4-FFF2-40B4-BE49-F238E27FC236}">
                  <a16:creationId xmlns:a16="http://schemas.microsoft.com/office/drawing/2014/main" id="{8E780BAF-A7A5-596E-CC68-174D12F16B7C}"/>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B6FA6C7B-15DA-7830-EE19-5BECA72EF618}"/>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A red and black logo&#10;&#10;Description automatically generated">
            <a:extLst>
              <a:ext uri="{FF2B5EF4-FFF2-40B4-BE49-F238E27FC236}">
                <a16:creationId xmlns:a16="http://schemas.microsoft.com/office/drawing/2014/main" id="{8CB96F33-D64A-D3D8-AC7B-C2A284AEAC51}"/>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74993" t="18588" r="5491" b="18047"/>
          <a:stretch/>
        </p:blipFill>
        <p:spPr>
          <a:xfrm>
            <a:off x="186473" y="6267583"/>
            <a:ext cx="431371" cy="438291"/>
          </a:xfrm>
          <a:prstGeom prst="rect">
            <a:avLst/>
          </a:prstGeom>
        </p:spPr>
      </p:pic>
      <p:grpSp>
        <p:nvGrpSpPr>
          <p:cNvPr id="3" name="Group 2">
            <a:extLst>
              <a:ext uri="{FF2B5EF4-FFF2-40B4-BE49-F238E27FC236}">
                <a16:creationId xmlns:a16="http://schemas.microsoft.com/office/drawing/2014/main" id="{87879554-1AF4-6EF0-F3DB-B3DE418F51E6}"/>
              </a:ext>
            </a:extLst>
          </p:cNvPr>
          <p:cNvGrpSpPr/>
          <p:nvPr/>
        </p:nvGrpSpPr>
        <p:grpSpPr>
          <a:xfrm>
            <a:off x="0" y="1"/>
            <a:ext cx="3357350" cy="2033515"/>
            <a:chOff x="-1" y="1"/>
            <a:chExt cx="6334302" cy="3208715"/>
          </a:xfrm>
        </p:grpSpPr>
        <p:sp>
          <p:nvSpPr>
            <p:cNvPr id="4" name="Right Triangle 3">
              <a:extLst>
                <a:ext uri="{FF2B5EF4-FFF2-40B4-BE49-F238E27FC236}">
                  <a16:creationId xmlns:a16="http://schemas.microsoft.com/office/drawing/2014/main" id="{0D294A16-E5FF-95B1-A521-64E10C6D908F}"/>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3E7C3624-5FC3-D0AF-E757-B22E827E8FE0}"/>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5A06DA5B-6820-8088-066C-FB5F2254E53C}"/>
              </a:ext>
            </a:extLst>
          </p:cNvPr>
          <p:cNvSpPr txBox="1"/>
          <p:nvPr/>
        </p:nvSpPr>
        <p:spPr>
          <a:xfrm>
            <a:off x="1535721" y="882736"/>
            <a:ext cx="9548446" cy="5109091"/>
          </a:xfrm>
          <a:prstGeom prst="rect">
            <a:avLst/>
          </a:prstGeom>
          <a:noFill/>
        </p:spPr>
        <p:txBody>
          <a:bodyPr wrap="square">
            <a:spAutoFit/>
          </a:bodyPr>
          <a:lstStyle/>
          <a:p>
            <a:endParaRPr lang="en-US" dirty="0">
              <a:effectLst/>
            </a:endParaRPr>
          </a:p>
          <a:p>
            <a:r>
              <a:rPr lang="en-US" dirty="0"/>
              <a:t>Employee engagement matters for business strategy because it directly impacts the organization's ability to achieve its goals and maintain a competitive edge. Here's why:</a:t>
            </a:r>
          </a:p>
          <a:p>
            <a:pPr marL="0" marR="0" lvl="0" indent="0" defTabSz="914400" rtl="0" eaLnBrk="0" fontAlgn="base" latinLnBrk="0" hangingPunct="0">
              <a:lnSpc>
                <a:spcPct val="100000"/>
              </a:lnSpc>
              <a:spcBef>
                <a:spcPct val="0"/>
              </a:spcBef>
              <a:spcAft>
                <a:spcPct val="0"/>
              </a:spcAft>
              <a:buClrTx/>
              <a:buSzTx/>
              <a:tabLst/>
            </a:pPr>
            <a:endParaRPr kumimoji="0" lang="en-US" altLang="en-US" sz="1800" b="1" i="0" u="none" strike="noStrike" cap="none" normalizeH="0" baseline="0" dirty="0">
              <a:ln>
                <a:noFill/>
              </a:ln>
              <a:solidFill>
                <a:schemeClr val="tx1"/>
              </a:solidFill>
              <a:effectLst/>
            </a:endParaRPr>
          </a:p>
          <a:p>
            <a:pPr marL="285750" marR="0" lvl="0" indent="-285750"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kumimoji="0" lang="en-US" altLang="en-US" sz="1600" i="0" u="none" strike="noStrike" cap="none" normalizeH="0" baseline="0" dirty="0">
                <a:ln>
                  <a:noFill/>
                </a:ln>
                <a:solidFill>
                  <a:schemeClr val="tx1"/>
                </a:solidFill>
                <a:effectLst/>
              </a:rPr>
              <a:t>Improves Performance &amp; Productivity</a:t>
            </a:r>
          </a:p>
          <a:p>
            <a:pPr marL="285750" marR="0" lvl="0" indent="-285750"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lang="en-US" altLang="en-US" sz="1600" dirty="0"/>
              <a:t>Drives Innovation</a:t>
            </a:r>
            <a:endParaRPr kumimoji="0" lang="en-US" altLang="en-US" sz="1600" i="0" u="none" strike="noStrike" cap="none" normalizeH="0" baseline="0" dirty="0">
              <a:ln>
                <a:noFill/>
              </a:ln>
              <a:solidFill>
                <a:schemeClr val="tx1"/>
              </a:solidFill>
              <a:effectLst/>
            </a:endParaRPr>
          </a:p>
          <a:p>
            <a:pPr marL="285750" indent="-285750">
              <a:spcBef>
                <a:spcPts val="600"/>
              </a:spcBef>
              <a:spcAft>
                <a:spcPts val="600"/>
              </a:spcAft>
              <a:buFont typeface="Arial" panose="020B0604020202020204" pitchFamily="34" charset="0"/>
              <a:buChar char="•"/>
            </a:pPr>
            <a:r>
              <a:rPr lang="en-US" sz="1600" dirty="0">
                <a:effectLst/>
              </a:rPr>
              <a:t>Enhances Customer Satisfaction</a:t>
            </a:r>
          </a:p>
          <a:p>
            <a:pPr marL="285750" indent="-285750">
              <a:spcBef>
                <a:spcPts val="600"/>
              </a:spcBef>
              <a:spcAft>
                <a:spcPts val="600"/>
              </a:spcAft>
              <a:buFont typeface="Arial" panose="020B0604020202020204" pitchFamily="34" charset="0"/>
              <a:buChar char="•"/>
            </a:pPr>
            <a:r>
              <a:rPr lang="en-US" sz="1600" dirty="0"/>
              <a:t>Strengthens Retentions &amp; Reduces Costs</a:t>
            </a:r>
          </a:p>
          <a:p>
            <a:pPr marL="285750" indent="-285750">
              <a:spcBef>
                <a:spcPts val="600"/>
              </a:spcBef>
              <a:spcAft>
                <a:spcPts val="600"/>
              </a:spcAft>
              <a:buFont typeface="Arial" panose="020B0604020202020204" pitchFamily="34" charset="0"/>
              <a:buChar char="•"/>
            </a:pPr>
            <a:r>
              <a:rPr lang="en-US" sz="1600" dirty="0">
                <a:effectLst/>
              </a:rPr>
              <a:t>Aligns Employees with Organizational Goals</a:t>
            </a:r>
          </a:p>
          <a:p>
            <a:pPr marL="285750" indent="-285750">
              <a:spcBef>
                <a:spcPts val="600"/>
              </a:spcBef>
              <a:spcAft>
                <a:spcPts val="600"/>
              </a:spcAft>
              <a:buFont typeface="Arial" panose="020B0604020202020204" pitchFamily="34" charset="0"/>
              <a:buChar char="•"/>
            </a:pPr>
            <a:r>
              <a:rPr lang="en-US" sz="1600" dirty="0"/>
              <a:t>Builds A Resilient Culture</a:t>
            </a:r>
          </a:p>
          <a:p>
            <a:pPr marL="285750" indent="-285750">
              <a:spcBef>
                <a:spcPts val="600"/>
              </a:spcBef>
              <a:spcAft>
                <a:spcPts val="600"/>
              </a:spcAft>
              <a:buFont typeface="Arial" panose="020B0604020202020204" pitchFamily="34" charset="0"/>
              <a:buChar char="•"/>
            </a:pPr>
            <a:r>
              <a:rPr lang="en-US" sz="1600" dirty="0">
                <a:effectLst/>
              </a:rPr>
              <a:t>Boosts Financial Performance</a:t>
            </a:r>
          </a:p>
          <a:p>
            <a:endParaRPr lang="en-US" dirty="0"/>
          </a:p>
          <a:p>
            <a:r>
              <a:rPr lang="en-US" dirty="0">
                <a:effectLst/>
              </a:rPr>
              <a:t>When engagement is integrated into the business strategy, it not only boosts operational efficiency but also ensures that the organization remains agile, innovative, and aligned with its mission.</a:t>
            </a:r>
          </a:p>
          <a:p>
            <a:endParaRPr lang="en-US" dirty="0">
              <a:effectLst/>
            </a:endParaRPr>
          </a:p>
        </p:txBody>
      </p:sp>
    </p:spTree>
    <p:extLst>
      <p:ext uri="{BB962C8B-B14F-4D97-AF65-F5344CB8AC3E}">
        <p14:creationId xmlns:p14="http://schemas.microsoft.com/office/powerpoint/2010/main" val="3153339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BD817-6954-D9D0-6C73-B3B954496B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1B03A0-CB31-0086-1CA6-2E2BF7CD4368}"/>
              </a:ext>
            </a:extLst>
          </p:cNvPr>
          <p:cNvSpPr>
            <a:spLocks noGrp="1"/>
          </p:cNvSpPr>
          <p:nvPr>
            <p:ph type="title"/>
          </p:nvPr>
        </p:nvSpPr>
        <p:spPr>
          <a:xfrm>
            <a:off x="838200" y="387629"/>
            <a:ext cx="10515600" cy="1325563"/>
          </a:xfrm>
        </p:spPr>
        <p:txBody>
          <a:bodyPr/>
          <a:lstStyle/>
          <a:p>
            <a:pPr algn="ctr"/>
            <a:r>
              <a:rPr lang="en-US" b="1" dirty="0">
                <a:solidFill>
                  <a:srgbClr val="C00000"/>
                </a:solidFill>
                <a:latin typeface="Aptos" panose="020B0004020202020204" pitchFamily="34" charset="0"/>
              </a:rPr>
              <a:t>What Are You Seeing?</a:t>
            </a:r>
          </a:p>
        </p:txBody>
      </p:sp>
      <p:grpSp>
        <p:nvGrpSpPr>
          <p:cNvPr id="6" name="Group 5">
            <a:extLst>
              <a:ext uri="{FF2B5EF4-FFF2-40B4-BE49-F238E27FC236}">
                <a16:creationId xmlns:a16="http://schemas.microsoft.com/office/drawing/2014/main" id="{AAE96E83-C101-A22D-2F18-0C65BA2152B2}"/>
              </a:ext>
            </a:extLst>
          </p:cNvPr>
          <p:cNvGrpSpPr/>
          <p:nvPr/>
        </p:nvGrpSpPr>
        <p:grpSpPr>
          <a:xfrm rot="10800000">
            <a:off x="8834650" y="4824485"/>
            <a:ext cx="3357350" cy="2033515"/>
            <a:chOff x="-1" y="1"/>
            <a:chExt cx="6334302" cy="3208715"/>
          </a:xfrm>
        </p:grpSpPr>
        <p:sp>
          <p:nvSpPr>
            <p:cNvPr id="7" name="Right Triangle 6">
              <a:extLst>
                <a:ext uri="{FF2B5EF4-FFF2-40B4-BE49-F238E27FC236}">
                  <a16:creationId xmlns:a16="http://schemas.microsoft.com/office/drawing/2014/main" id="{41AE68D9-6F4A-93B6-701F-393246FA8102}"/>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9D7224FE-01EF-FAB0-FF0A-926B060AB5B0}"/>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A red and black logo&#10;&#10;Description automatically generated">
            <a:extLst>
              <a:ext uri="{FF2B5EF4-FFF2-40B4-BE49-F238E27FC236}">
                <a16:creationId xmlns:a16="http://schemas.microsoft.com/office/drawing/2014/main" id="{9D9C0285-299F-B9C5-146A-5149EE2A9EA9}"/>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74993" t="18588" r="5491" b="18047"/>
          <a:stretch/>
        </p:blipFill>
        <p:spPr>
          <a:xfrm>
            <a:off x="186473" y="6267583"/>
            <a:ext cx="431371" cy="438291"/>
          </a:xfrm>
          <a:prstGeom prst="rect">
            <a:avLst/>
          </a:prstGeom>
        </p:spPr>
      </p:pic>
      <p:grpSp>
        <p:nvGrpSpPr>
          <p:cNvPr id="3" name="Group 2">
            <a:extLst>
              <a:ext uri="{FF2B5EF4-FFF2-40B4-BE49-F238E27FC236}">
                <a16:creationId xmlns:a16="http://schemas.microsoft.com/office/drawing/2014/main" id="{891C7BE9-2219-838F-0A36-0E8EE0DA6653}"/>
              </a:ext>
            </a:extLst>
          </p:cNvPr>
          <p:cNvGrpSpPr/>
          <p:nvPr/>
        </p:nvGrpSpPr>
        <p:grpSpPr>
          <a:xfrm>
            <a:off x="0" y="1"/>
            <a:ext cx="3357350" cy="2033515"/>
            <a:chOff x="-1" y="1"/>
            <a:chExt cx="6334302" cy="3208715"/>
          </a:xfrm>
        </p:grpSpPr>
        <p:sp>
          <p:nvSpPr>
            <p:cNvPr id="4" name="Right Triangle 3">
              <a:extLst>
                <a:ext uri="{FF2B5EF4-FFF2-40B4-BE49-F238E27FC236}">
                  <a16:creationId xmlns:a16="http://schemas.microsoft.com/office/drawing/2014/main" id="{DF48BA8C-996B-C1D0-AC2D-77B53E093859}"/>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6BA30C64-1305-9934-43AE-1B0EB0104469}"/>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DBA7FE3A-C1AE-6E82-BD61-7DD377A3E42D}"/>
              </a:ext>
            </a:extLst>
          </p:cNvPr>
          <p:cNvSpPr txBox="1"/>
          <p:nvPr/>
        </p:nvSpPr>
        <p:spPr>
          <a:xfrm>
            <a:off x="1562755" y="1863904"/>
            <a:ext cx="9548446" cy="304698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20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Calibri" panose="020F0502020204030204" pitchFamily="34" charset="0"/>
              </a:rPr>
              <a:t>What are the </a:t>
            </a:r>
            <a:r>
              <a:rPr kumimoji="0" lang="en-US" altLang="en-US" sz="3200" i="0" u="sng" strike="noStrike" cap="none" normalizeH="0" baseline="0" dirty="0">
                <a:ln>
                  <a:noFill/>
                </a:ln>
                <a:solidFill>
                  <a:schemeClr val="tx1"/>
                </a:solidFill>
                <a:effectLst/>
                <a:latin typeface="Aptos" panose="020B0004020202020204" pitchFamily="34" charset="0"/>
                <a:ea typeface="Calibri" panose="020F0502020204030204" pitchFamily="34" charset="0"/>
                <a:cs typeface="Calibri" panose="020F0502020204030204" pitchFamily="34" charset="0"/>
              </a:rPr>
              <a:t>top three themes </a:t>
            </a:r>
            <a:r>
              <a:rPr kumimoji="0" lang="en-US" altLang="en-US" sz="320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Calibri" panose="020F0502020204030204" pitchFamily="34" charset="0"/>
              </a:rPr>
              <a:t>emerging from your recent engagement survey, and how do they </a:t>
            </a:r>
            <a:r>
              <a:rPr kumimoji="0" lang="en-US" altLang="en-US" sz="3200" i="0" strike="noStrike" cap="none" normalizeH="0" baseline="0" dirty="0">
                <a:ln>
                  <a:noFill/>
                </a:ln>
                <a:solidFill>
                  <a:schemeClr val="tx1"/>
                </a:solidFill>
                <a:effectLst/>
                <a:latin typeface="Aptos" panose="020B0004020202020204" pitchFamily="34" charset="0"/>
                <a:ea typeface="Calibri" panose="020F0502020204030204" pitchFamily="34" charset="0"/>
                <a:cs typeface="Calibri" panose="020F0502020204030204" pitchFamily="34" charset="0"/>
              </a:rPr>
              <a:t>align</a:t>
            </a:r>
            <a:r>
              <a:rPr kumimoji="0" lang="en-US" altLang="en-US" sz="320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Calibri" panose="020F0502020204030204" pitchFamily="34" charset="0"/>
              </a:rPr>
              <a:t> with your </a:t>
            </a:r>
            <a:r>
              <a:rPr kumimoji="0" lang="en-US" altLang="en-US" sz="3200" i="0" u="sng" strike="noStrike" cap="none" normalizeH="0" baseline="0" dirty="0">
                <a:ln>
                  <a:noFill/>
                </a:ln>
                <a:solidFill>
                  <a:schemeClr val="tx1"/>
                </a:solidFill>
                <a:effectLst/>
                <a:latin typeface="Aptos" panose="020B0004020202020204" pitchFamily="34" charset="0"/>
                <a:ea typeface="Calibri" panose="020F0502020204030204" pitchFamily="34" charset="0"/>
                <a:cs typeface="Calibri" panose="020F0502020204030204" pitchFamily="34" charset="0"/>
              </a:rPr>
              <a:t>business strategy </a:t>
            </a:r>
            <a:r>
              <a:rPr kumimoji="0" lang="en-US" altLang="en-US" sz="320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Calibri" panose="020F0502020204030204" pitchFamily="34" charset="0"/>
              </a:rPr>
              <a:t>goals?</a:t>
            </a:r>
          </a:p>
          <a:p>
            <a:pPr marL="0" marR="0" lvl="0" indent="0" algn="l" defTabSz="914400" rtl="0" eaLnBrk="0" fontAlgn="base" latinLnBrk="0" hangingPunct="0">
              <a:lnSpc>
                <a:spcPct val="100000"/>
              </a:lnSpc>
              <a:spcBef>
                <a:spcPct val="0"/>
              </a:spcBef>
              <a:spcAft>
                <a:spcPct val="0"/>
              </a:spcAft>
              <a:buClrTx/>
              <a:buSzTx/>
              <a:tabLst/>
            </a:pPr>
            <a:endParaRPr lang="en-US" sz="3200" kern="100" dirty="0">
              <a:latin typeface="Aptos" panose="020B0004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sz="3200" kern="100" dirty="0">
                <a:effectLst/>
                <a:latin typeface="Aptos" panose="020B0004020202020204" pitchFamily="34" charset="0"/>
                <a:ea typeface="Calibri" panose="020F0502020204030204" pitchFamily="34" charset="0"/>
                <a:cs typeface="Calibri" panose="020F0502020204030204" pitchFamily="34" charset="0"/>
              </a:rPr>
              <a:t>Is there alignment between </a:t>
            </a:r>
            <a:r>
              <a:rPr lang="en-US" sz="3200" u="sng" kern="100" dirty="0">
                <a:effectLst/>
                <a:latin typeface="Aptos" panose="020B0004020202020204" pitchFamily="34" charset="0"/>
                <a:ea typeface="Calibri" panose="020F0502020204030204" pitchFamily="34" charset="0"/>
                <a:cs typeface="Calibri" panose="020F0502020204030204" pitchFamily="34" charset="0"/>
              </a:rPr>
              <a:t>people and strategy </a:t>
            </a:r>
            <a:r>
              <a:rPr lang="en-US" sz="3200" kern="100" dirty="0">
                <a:effectLst/>
                <a:latin typeface="Aptos" panose="020B0004020202020204" pitchFamily="34" charset="0"/>
                <a:ea typeface="Calibri" panose="020F0502020204030204" pitchFamily="34" charset="0"/>
                <a:cs typeface="Calibri" panose="020F0502020204030204" pitchFamily="34" charset="0"/>
              </a:rPr>
              <a:t>when your strategy shifts?</a:t>
            </a:r>
          </a:p>
        </p:txBody>
      </p:sp>
    </p:spTree>
    <p:extLst>
      <p:ext uri="{BB962C8B-B14F-4D97-AF65-F5344CB8AC3E}">
        <p14:creationId xmlns:p14="http://schemas.microsoft.com/office/powerpoint/2010/main" val="10421349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CF4E2-5AB3-F355-1016-1BE0411859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F00558-677E-9AD0-DB30-D84650006AC2}"/>
              </a:ext>
            </a:extLst>
          </p:cNvPr>
          <p:cNvSpPr>
            <a:spLocks noGrp="1"/>
          </p:cNvSpPr>
          <p:nvPr>
            <p:ph type="title"/>
          </p:nvPr>
        </p:nvSpPr>
        <p:spPr>
          <a:xfrm>
            <a:off x="838200" y="451934"/>
            <a:ext cx="10515600" cy="1325563"/>
          </a:xfrm>
        </p:spPr>
        <p:txBody>
          <a:bodyPr/>
          <a:lstStyle/>
          <a:p>
            <a:pPr algn="ctr"/>
            <a:r>
              <a:rPr lang="en-US" b="1" dirty="0">
                <a:solidFill>
                  <a:srgbClr val="C00000"/>
                </a:solidFill>
                <a:latin typeface="Aptos" panose="020B0004020202020204" pitchFamily="34" charset="0"/>
              </a:rPr>
              <a:t>From Data to Action</a:t>
            </a:r>
          </a:p>
        </p:txBody>
      </p:sp>
      <p:grpSp>
        <p:nvGrpSpPr>
          <p:cNvPr id="6" name="Group 5">
            <a:extLst>
              <a:ext uri="{FF2B5EF4-FFF2-40B4-BE49-F238E27FC236}">
                <a16:creationId xmlns:a16="http://schemas.microsoft.com/office/drawing/2014/main" id="{3CB9E90B-6E29-4C83-AF11-E6B1ECBF5188}"/>
              </a:ext>
            </a:extLst>
          </p:cNvPr>
          <p:cNvGrpSpPr/>
          <p:nvPr/>
        </p:nvGrpSpPr>
        <p:grpSpPr>
          <a:xfrm rot="10800000">
            <a:off x="8834650" y="4824485"/>
            <a:ext cx="3357350" cy="2033515"/>
            <a:chOff x="-1" y="1"/>
            <a:chExt cx="6334302" cy="3208715"/>
          </a:xfrm>
        </p:grpSpPr>
        <p:sp>
          <p:nvSpPr>
            <p:cNvPr id="7" name="Right Triangle 6">
              <a:extLst>
                <a:ext uri="{FF2B5EF4-FFF2-40B4-BE49-F238E27FC236}">
                  <a16:creationId xmlns:a16="http://schemas.microsoft.com/office/drawing/2014/main" id="{E22AB163-0DF5-C558-0A5F-F2F3886B949F}"/>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053DDBEE-AAFC-4DF9-28D4-25628875D0E3}"/>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A red and black logo&#10;&#10;Description automatically generated">
            <a:extLst>
              <a:ext uri="{FF2B5EF4-FFF2-40B4-BE49-F238E27FC236}">
                <a16:creationId xmlns:a16="http://schemas.microsoft.com/office/drawing/2014/main" id="{47EEFE81-04CE-FE96-4C98-0978EFE2E91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74993" t="18588" r="5491" b="18047"/>
          <a:stretch/>
        </p:blipFill>
        <p:spPr>
          <a:xfrm>
            <a:off x="186473" y="6267583"/>
            <a:ext cx="431371" cy="438291"/>
          </a:xfrm>
          <a:prstGeom prst="rect">
            <a:avLst/>
          </a:prstGeom>
        </p:spPr>
      </p:pic>
      <p:grpSp>
        <p:nvGrpSpPr>
          <p:cNvPr id="3" name="Group 2">
            <a:extLst>
              <a:ext uri="{FF2B5EF4-FFF2-40B4-BE49-F238E27FC236}">
                <a16:creationId xmlns:a16="http://schemas.microsoft.com/office/drawing/2014/main" id="{E59D6A56-0DEB-B19F-E773-EED66CAD58D9}"/>
              </a:ext>
            </a:extLst>
          </p:cNvPr>
          <p:cNvGrpSpPr/>
          <p:nvPr/>
        </p:nvGrpSpPr>
        <p:grpSpPr>
          <a:xfrm>
            <a:off x="0" y="1"/>
            <a:ext cx="3357350" cy="2033515"/>
            <a:chOff x="-1" y="1"/>
            <a:chExt cx="6334302" cy="3208715"/>
          </a:xfrm>
        </p:grpSpPr>
        <p:sp>
          <p:nvSpPr>
            <p:cNvPr id="4" name="Right Triangle 3">
              <a:extLst>
                <a:ext uri="{FF2B5EF4-FFF2-40B4-BE49-F238E27FC236}">
                  <a16:creationId xmlns:a16="http://schemas.microsoft.com/office/drawing/2014/main" id="{D9FE2B65-91CB-72AF-AC28-6F866C817B33}"/>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0AEFAE78-84EC-4046-86D9-A6712F43D5FC}"/>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C4ABA0C6-2626-1532-B1F0-EBD36A4C5EBE}"/>
              </a:ext>
            </a:extLst>
          </p:cNvPr>
          <p:cNvSpPr txBox="1"/>
          <p:nvPr/>
        </p:nvSpPr>
        <p:spPr>
          <a:xfrm>
            <a:off x="1779633" y="2182770"/>
            <a:ext cx="8733692" cy="304698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20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Calibri" panose="020F0502020204030204" pitchFamily="34" charset="0"/>
              </a:rPr>
              <a:t>How do you determine which engagement themes or challenges to </a:t>
            </a:r>
            <a:r>
              <a:rPr kumimoji="0" lang="en-US" altLang="en-US" sz="3200" i="0" u="sng" strike="noStrike" cap="none" normalizeH="0" baseline="0" dirty="0">
                <a:ln>
                  <a:noFill/>
                </a:ln>
                <a:solidFill>
                  <a:schemeClr val="tx1"/>
                </a:solidFill>
                <a:effectLst/>
                <a:latin typeface="Aptos" panose="020B0004020202020204" pitchFamily="34" charset="0"/>
                <a:ea typeface="Calibri" panose="020F0502020204030204" pitchFamily="34" charset="0"/>
                <a:cs typeface="Calibri" panose="020F0502020204030204" pitchFamily="34" charset="0"/>
              </a:rPr>
              <a:t>prioritize</a:t>
            </a:r>
            <a:r>
              <a:rPr kumimoji="0" lang="en-US" altLang="en-US" sz="320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Calibri" panose="020F0502020204030204" pitchFamily="34" charset="0"/>
              </a:rPr>
              <a:t> for immediate action?</a:t>
            </a:r>
          </a:p>
          <a:p>
            <a:pPr marL="0" marR="0" lvl="0" indent="0" algn="l" defTabSz="914400" rtl="0" eaLnBrk="0" fontAlgn="base" latinLnBrk="0" hangingPunct="0">
              <a:lnSpc>
                <a:spcPct val="100000"/>
              </a:lnSpc>
              <a:spcBef>
                <a:spcPct val="0"/>
              </a:spcBef>
              <a:spcAft>
                <a:spcPct val="0"/>
              </a:spcAft>
              <a:buClrTx/>
              <a:buSzTx/>
              <a:tabLst/>
            </a:pPr>
            <a:endParaRPr lang="en-US" sz="3200" kern="100" dirty="0">
              <a:latin typeface="Aptos" panose="020B0004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sz="3200" kern="100" dirty="0">
                <a:effectLst/>
                <a:latin typeface="Aptos" panose="020B0004020202020204" pitchFamily="34" charset="0"/>
                <a:ea typeface="Calibri" panose="020F0502020204030204" pitchFamily="34" charset="0"/>
                <a:cs typeface="Calibri" panose="020F0502020204030204" pitchFamily="34" charset="0"/>
              </a:rPr>
              <a:t>What criteria do you use to </a:t>
            </a:r>
            <a:r>
              <a:rPr lang="en-US" sz="3200" u="sng" kern="100" dirty="0">
                <a:effectLst/>
                <a:latin typeface="Aptos" panose="020B0004020202020204" pitchFamily="34" charset="0"/>
                <a:ea typeface="Calibri" panose="020F0502020204030204" pitchFamily="34" charset="0"/>
                <a:cs typeface="Calibri" panose="020F0502020204030204" pitchFamily="34" charset="0"/>
              </a:rPr>
              <a:t>align</a:t>
            </a:r>
            <a:r>
              <a:rPr lang="en-US" sz="3200" kern="100" dirty="0">
                <a:effectLst/>
                <a:latin typeface="Aptos" panose="020B0004020202020204" pitchFamily="34" charset="0"/>
                <a:ea typeface="Calibri" panose="020F0502020204030204" pitchFamily="34" charset="0"/>
                <a:cs typeface="Calibri" panose="020F0502020204030204" pitchFamily="34" charset="0"/>
              </a:rPr>
              <a:t> engagement survey results with your broader strategic plan?</a:t>
            </a:r>
          </a:p>
        </p:txBody>
      </p:sp>
    </p:spTree>
    <p:extLst>
      <p:ext uri="{BB962C8B-B14F-4D97-AF65-F5344CB8AC3E}">
        <p14:creationId xmlns:p14="http://schemas.microsoft.com/office/powerpoint/2010/main" val="2078033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A49D319-97E0-A846-B5A9-3323503104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A3C880-13D8-231C-C837-B846151E63E9}"/>
              </a:ext>
            </a:extLst>
          </p:cNvPr>
          <p:cNvSpPr>
            <a:spLocks noGrp="1"/>
          </p:cNvSpPr>
          <p:nvPr>
            <p:ph type="title"/>
          </p:nvPr>
        </p:nvSpPr>
        <p:spPr>
          <a:xfrm>
            <a:off x="838200" y="353977"/>
            <a:ext cx="10515600" cy="1325563"/>
          </a:xfrm>
        </p:spPr>
        <p:txBody>
          <a:bodyPr/>
          <a:lstStyle/>
          <a:p>
            <a:pPr algn="ctr"/>
            <a:r>
              <a:rPr lang="en-US" dirty="0">
                <a:solidFill>
                  <a:srgbClr val="C00000"/>
                </a:solidFill>
                <a:latin typeface="Arial Nova" panose="020B0504020202020204" pitchFamily="34" charset="0"/>
              </a:rPr>
              <a:t>Leadership’s Role </a:t>
            </a:r>
          </a:p>
        </p:txBody>
      </p:sp>
      <p:grpSp>
        <p:nvGrpSpPr>
          <p:cNvPr id="6" name="Group 5">
            <a:extLst>
              <a:ext uri="{FF2B5EF4-FFF2-40B4-BE49-F238E27FC236}">
                <a16:creationId xmlns:a16="http://schemas.microsoft.com/office/drawing/2014/main" id="{8CE155BB-92CA-D6B4-7BC7-5EEC10D264BB}"/>
              </a:ext>
            </a:extLst>
          </p:cNvPr>
          <p:cNvGrpSpPr/>
          <p:nvPr/>
        </p:nvGrpSpPr>
        <p:grpSpPr>
          <a:xfrm rot="10800000">
            <a:off x="8834650" y="4824485"/>
            <a:ext cx="3357350" cy="2033515"/>
            <a:chOff x="-1" y="1"/>
            <a:chExt cx="6334302" cy="3208715"/>
          </a:xfrm>
        </p:grpSpPr>
        <p:sp>
          <p:nvSpPr>
            <p:cNvPr id="7" name="Right Triangle 6">
              <a:extLst>
                <a:ext uri="{FF2B5EF4-FFF2-40B4-BE49-F238E27FC236}">
                  <a16:creationId xmlns:a16="http://schemas.microsoft.com/office/drawing/2014/main" id="{97BCBFA5-50BB-0DF7-BAFD-5082D68CF620}"/>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08D2F5AA-78C8-1D8A-5F05-465A2A61120F}"/>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A red and black logo&#10;&#10;Description automatically generated">
            <a:extLst>
              <a:ext uri="{FF2B5EF4-FFF2-40B4-BE49-F238E27FC236}">
                <a16:creationId xmlns:a16="http://schemas.microsoft.com/office/drawing/2014/main" id="{82408EA9-EA93-5094-8C68-4A2528ACE640}"/>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74993" t="18588" r="5491" b="18047"/>
          <a:stretch/>
        </p:blipFill>
        <p:spPr>
          <a:xfrm>
            <a:off x="186473" y="6267583"/>
            <a:ext cx="431371" cy="438291"/>
          </a:xfrm>
          <a:prstGeom prst="rect">
            <a:avLst/>
          </a:prstGeom>
        </p:spPr>
      </p:pic>
      <p:grpSp>
        <p:nvGrpSpPr>
          <p:cNvPr id="3" name="Group 2">
            <a:extLst>
              <a:ext uri="{FF2B5EF4-FFF2-40B4-BE49-F238E27FC236}">
                <a16:creationId xmlns:a16="http://schemas.microsoft.com/office/drawing/2014/main" id="{F6E14B06-EE51-3417-6E92-F05AB1CCC386}"/>
              </a:ext>
            </a:extLst>
          </p:cNvPr>
          <p:cNvGrpSpPr/>
          <p:nvPr/>
        </p:nvGrpSpPr>
        <p:grpSpPr>
          <a:xfrm>
            <a:off x="0" y="1"/>
            <a:ext cx="3357350" cy="2033515"/>
            <a:chOff x="-1" y="1"/>
            <a:chExt cx="6334302" cy="3208715"/>
          </a:xfrm>
        </p:grpSpPr>
        <p:sp>
          <p:nvSpPr>
            <p:cNvPr id="4" name="Right Triangle 3">
              <a:extLst>
                <a:ext uri="{FF2B5EF4-FFF2-40B4-BE49-F238E27FC236}">
                  <a16:creationId xmlns:a16="http://schemas.microsoft.com/office/drawing/2014/main" id="{9AB5528A-00A3-46CF-250F-D33BAFA15105}"/>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B9890C19-E5FA-5B1E-B877-F47B15E11A72}"/>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859EEA94-0521-EC4F-340A-1F4D06AE1A4C}"/>
              </a:ext>
            </a:extLst>
          </p:cNvPr>
          <p:cNvSpPr txBox="1"/>
          <p:nvPr/>
        </p:nvSpPr>
        <p:spPr>
          <a:xfrm>
            <a:off x="1779633" y="1969373"/>
            <a:ext cx="8733692" cy="3539430"/>
          </a:xfrm>
          <a:prstGeom prst="rect">
            <a:avLst/>
          </a:prstGeom>
          <a:noFill/>
        </p:spPr>
        <p:txBody>
          <a:bodyPr wrap="square">
            <a:spAutoFit/>
          </a:bodyPr>
          <a:lstStyle/>
          <a:p>
            <a:r>
              <a:rPr lang="en-US" sz="3200" dirty="0"/>
              <a:t>What steps can leadership take to ensure alignment between engagement survey findings and their day-to-day decisions?</a:t>
            </a:r>
          </a:p>
          <a:p>
            <a:endParaRPr lang="en-US" sz="3200" dirty="0"/>
          </a:p>
          <a:p>
            <a:r>
              <a:rPr lang="en-US" sz="3200" dirty="0"/>
              <a:t>How do you involve managers and team leaders in the process of turning survey results into actionable plans?</a:t>
            </a:r>
          </a:p>
        </p:txBody>
      </p:sp>
    </p:spTree>
    <p:extLst>
      <p:ext uri="{BB962C8B-B14F-4D97-AF65-F5344CB8AC3E}">
        <p14:creationId xmlns:p14="http://schemas.microsoft.com/office/powerpoint/2010/main" val="4114148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08F41-5F39-4499-E9F5-6F9453A534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D06830-2D20-21BA-67B9-63F29E348301}"/>
              </a:ext>
            </a:extLst>
          </p:cNvPr>
          <p:cNvSpPr>
            <a:spLocks noGrp="1"/>
          </p:cNvSpPr>
          <p:nvPr>
            <p:ph type="title"/>
          </p:nvPr>
        </p:nvSpPr>
        <p:spPr>
          <a:xfrm>
            <a:off x="838200" y="353977"/>
            <a:ext cx="10515600" cy="1325563"/>
          </a:xfrm>
        </p:spPr>
        <p:txBody>
          <a:bodyPr/>
          <a:lstStyle/>
          <a:p>
            <a:pPr algn="ctr"/>
            <a:r>
              <a:rPr lang="en-US" b="1" dirty="0">
                <a:solidFill>
                  <a:srgbClr val="C00000"/>
                </a:solidFill>
                <a:latin typeface="Aptos" panose="020B0004020202020204" pitchFamily="34" charset="0"/>
              </a:rPr>
              <a:t>Sustaining Progress</a:t>
            </a:r>
          </a:p>
        </p:txBody>
      </p:sp>
      <p:grpSp>
        <p:nvGrpSpPr>
          <p:cNvPr id="6" name="Group 5">
            <a:extLst>
              <a:ext uri="{FF2B5EF4-FFF2-40B4-BE49-F238E27FC236}">
                <a16:creationId xmlns:a16="http://schemas.microsoft.com/office/drawing/2014/main" id="{7D4609FC-60BB-125A-6806-7AFDC343E0FD}"/>
              </a:ext>
            </a:extLst>
          </p:cNvPr>
          <p:cNvGrpSpPr/>
          <p:nvPr/>
        </p:nvGrpSpPr>
        <p:grpSpPr>
          <a:xfrm rot="10800000">
            <a:off x="8834650" y="4824485"/>
            <a:ext cx="3357350" cy="2033515"/>
            <a:chOff x="-1" y="1"/>
            <a:chExt cx="6334302" cy="3208715"/>
          </a:xfrm>
        </p:grpSpPr>
        <p:sp>
          <p:nvSpPr>
            <p:cNvPr id="7" name="Right Triangle 6">
              <a:extLst>
                <a:ext uri="{FF2B5EF4-FFF2-40B4-BE49-F238E27FC236}">
                  <a16:creationId xmlns:a16="http://schemas.microsoft.com/office/drawing/2014/main" id="{969B3096-3C52-DF85-C578-9703667B96DD}"/>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B8E7D43C-92BE-8BEC-14F5-112619BE00C0}"/>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A red and black logo&#10;&#10;Description automatically generated">
            <a:extLst>
              <a:ext uri="{FF2B5EF4-FFF2-40B4-BE49-F238E27FC236}">
                <a16:creationId xmlns:a16="http://schemas.microsoft.com/office/drawing/2014/main" id="{4CA3530E-E880-129C-CD32-680C6A2D005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74993" t="18588" r="5491" b="18047"/>
          <a:stretch/>
        </p:blipFill>
        <p:spPr>
          <a:xfrm>
            <a:off x="186473" y="6267583"/>
            <a:ext cx="431371" cy="438291"/>
          </a:xfrm>
          <a:prstGeom prst="rect">
            <a:avLst/>
          </a:prstGeom>
        </p:spPr>
      </p:pic>
      <p:grpSp>
        <p:nvGrpSpPr>
          <p:cNvPr id="3" name="Group 2">
            <a:extLst>
              <a:ext uri="{FF2B5EF4-FFF2-40B4-BE49-F238E27FC236}">
                <a16:creationId xmlns:a16="http://schemas.microsoft.com/office/drawing/2014/main" id="{4050A9B8-C028-35CA-6EAB-0883786C2B79}"/>
              </a:ext>
            </a:extLst>
          </p:cNvPr>
          <p:cNvGrpSpPr/>
          <p:nvPr/>
        </p:nvGrpSpPr>
        <p:grpSpPr>
          <a:xfrm>
            <a:off x="0" y="1"/>
            <a:ext cx="3357350" cy="2033515"/>
            <a:chOff x="-1" y="1"/>
            <a:chExt cx="6334302" cy="3208715"/>
          </a:xfrm>
        </p:grpSpPr>
        <p:sp>
          <p:nvSpPr>
            <p:cNvPr id="4" name="Right Triangle 3">
              <a:extLst>
                <a:ext uri="{FF2B5EF4-FFF2-40B4-BE49-F238E27FC236}">
                  <a16:creationId xmlns:a16="http://schemas.microsoft.com/office/drawing/2014/main" id="{639288BF-FA51-9C0A-DC95-4AAC592E5C78}"/>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1900710C-D66F-0CB5-B74F-3C6B7E94C51B}"/>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B226BC66-54AF-3DF9-7F1A-8EA9733EBC94}"/>
              </a:ext>
            </a:extLst>
          </p:cNvPr>
          <p:cNvSpPr txBox="1"/>
          <p:nvPr/>
        </p:nvSpPr>
        <p:spPr>
          <a:xfrm>
            <a:off x="1678674" y="1801126"/>
            <a:ext cx="9675125" cy="3428631"/>
          </a:xfrm>
          <a:prstGeom prst="rect">
            <a:avLst/>
          </a:prstGeom>
          <a:noFill/>
        </p:spPr>
        <p:txBody>
          <a:bodyPr wrap="square">
            <a:spAutoFit/>
          </a:bodyPr>
          <a:lstStyle/>
          <a:p>
            <a:r>
              <a:rPr lang="en-US" sz="3200" dirty="0">
                <a:latin typeface="Aptos" panose="020B0004020202020204" pitchFamily="34" charset="0"/>
                <a:ea typeface="Calibri" panose="020F0502020204030204" pitchFamily="34" charset="0"/>
                <a:cs typeface="Calibri" panose="020F0502020204030204" pitchFamily="34" charset="0"/>
              </a:rPr>
              <a:t>How do you measure the </a:t>
            </a:r>
            <a:r>
              <a:rPr lang="en-US" sz="3200" u="sng" dirty="0">
                <a:latin typeface="Aptos" panose="020B0004020202020204" pitchFamily="34" charset="0"/>
                <a:ea typeface="Calibri" panose="020F0502020204030204" pitchFamily="34" charset="0"/>
                <a:cs typeface="Calibri" panose="020F0502020204030204" pitchFamily="34" charset="0"/>
              </a:rPr>
              <a:t>success</a:t>
            </a:r>
            <a:r>
              <a:rPr lang="en-US" sz="3200" dirty="0">
                <a:latin typeface="Aptos" panose="020B0004020202020204" pitchFamily="34" charset="0"/>
                <a:ea typeface="Calibri" panose="020F0502020204030204" pitchFamily="34" charset="0"/>
                <a:cs typeface="Calibri" panose="020F0502020204030204" pitchFamily="34" charset="0"/>
              </a:rPr>
              <a:t> of initiatives implemented in response to survey feedback?</a:t>
            </a:r>
          </a:p>
          <a:p>
            <a:endParaRPr lang="en-US" sz="3200" dirty="0">
              <a:latin typeface="Aptos" panose="020B0004020202020204" pitchFamily="34" charset="0"/>
              <a:ea typeface="Calibri" panose="020F0502020204030204" pitchFamily="34" charset="0"/>
              <a:cs typeface="Calibri" panose="020F0502020204030204" pitchFamily="34" charset="0"/>
            </a:endParaRPr>
          </a:p>
          <a:p>
            <a:r>
              <a:rPr lang="en-US" sz="3200" dirty="0">
                <a:latin typeface="Aptos" panose="020B0004020202020204" pitchFamily="34" charset="0"/>
                <a:ea typeface="Calibri" panose="020F0502020204030204" pitchFamily="34" charset="0"/>
                <a:cs typeface="Calibri" panose="020F0502020204030204" pitchFamily="34" charset="0"/>
              </a:rPr>
              <a:t>What strategies have you found </a:t>
            </a:r>
            <a:r>
              <a:rPr lang="en-US" sz="3200" u="sng" dirty="0">
                <a:latin typeface="Aptos" panose="020B0004020202020204" pitchFamily="34" charset="0"/>
                <a:ea typeface="Calibri" panose="020F0502020204030204" pitchFamily="34" charset="0"/>
                <a:cs typeface="Calibri" panose="020F0502020204030204" pitchFamily="34" charset="0"/>
              </a:rPr>
              <a:t>effective</a:t>
            </a:r>
            <a:r>
              <a:rPr lang="en-US" sz="3200" dirty="0">
                <a:latin typeface="Aptos" panose="020B0004020202020204" pitchFamily="34" charset="0"/>
                <a:ea typeface="Calibri" panose="020F0502020204030204" pitchFamily="34" charset="0"/>
                <a:cs typeface="Calibri" panose="020F0502020204030204" pitchFamily="34" charset="0"/>
              </a:rPr>
              <a:t> for maintaining engagement focus beyond the survey results?</a:t>
            </a:r>
          </a:p>
          <a:p>
            <a:pPr marL="0" marR="0">
              <a:lnSpc>
                <a:spcPct val="107000"/>
              </a:lnSpc>
              <a:spcAft>
                <a:spcPts val="800"/>
              </a:spcAft>
            </a:pP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92732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EFCE4F1-CA5E-8F6B-069C-CD69AE7A04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335845-85BB-059C-9EF9-80D027F43CEE}"/>
              </a:ext>
            </a:extLst>
          </p:cNvPr>
          <p:cNvSpPr>
            <a:spLocks noGrp="1"/>
          </p:cNvSpPr>
          <p:nvPr>
            <p:ph type="title"/>
          </p:nvPr>
        </p:nvSpPr>
        <p:spPr>
          <a:xfrm>
            <a:off x="838200" y="353977"/>
            <a:ext cx="10515600" cy="1325563"/>
          </a:xfrm>
        </p:spPr>
        <p:txBody>
          <a:bodyPr/>
          <a:lstStyle/>
          <a:p>
            <a:pPr algn="ctr"/>
            <a:r>
              <a:rPr lang="en-US" dirty="0">
                <a:solidFill>
                  <a:srgbClr val="C00000"/>
                </a:solidFill>
                <a:latin typeface="Arial Nova" panose="020B0504020202020204" pitchFamily="34" charset="0"/>
              </a:rPr>
              <a:t>Navigating Barriers</a:t>
            </a:r>
          </a:p>
        </p:txBody>
      </p:sp>
      <p:grpSp>
        <p:nvGrpSpPr>
          <p:cNvPr id="6" name="Group 5">
            <a:extLst>
              <a:ext uri="{FF2B5EF4-FFF2-40B4-BE49-F238E27FC236}">
                <a16:creationId xmlns:a16="http://schemas.microsoft.com/office/drawing/2014/main" id="{6F396427-27EC-F0C3-EDB2-ACD7774AB830}"/>
              </a:ext>
            </a:extLst>
          </p:cNvPr>
          <p:cNvGrpSpPr/>
          <p:nvPr/>
        </p:nvGrpSpPr>
        <p:grpSpPr>
          <a:xfrm rot="10800000">
            <a:off x="8834650" y="4824485"/>
            <a:ext cx="3357350" cy="2033515"/>
            <a:chOff x="-1" y="1"/>
            <a:chExt cx="6334302" cy="3208715"/>
          </a:xfrm>
        </p:grpSpPr>
        <p:sp>
          <p:nvSpPr>
            <p:cNvPr id="7" name="Right Triangle 6">
              <a:extLst>
                <a:ext uri="{FF2B5EF4-FFF2-40B4-BE49-F238E27FC236}">
                  <a16:creationId xmlns:a16="http://schemas.microsoft.com/office/drawing/2014/main" id="{5C60FEF5-DE1A-D648-8F25-ACFBA3B6B5A3}"/>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194FC0EE-C021-DF7F-E4C6-98C2CAF54055}"/>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A red and black logo&#10;&#10;Description automatically generated">
            <a:extLst>
              <a:ext uri="{FF2B5EF4-FFF2-40B4-BE49-F238E27FC236}">
                <a16:creationId xmlns:a16="http://schemas.microsoft.com/office/drawing/2014/main" id="{F2CCF119-2AE1-6C25-0F85-E4DEE7CB7B55}"/>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74993" t="18588" r="5491" b="18047"/>
          <a:stretch/>
        </p:blipFill>
        <p:spPr>
          <a:xfrm>
            <a:off x="186473" y="6267583"/>
            <a:ext cx="431371" cy="438291"/>
          </a:xfrm>
          <a:prstGeom prst="rect">
            <a:avLst/>
          </a:prstGeom>
        </p:spPr>
      </p:pic>
      <p:grpSp>
        <p:nvGrpSpPr>
          <p:cNvPr id="3" name="Group 2">
            <a:extLst>
              <a:ext uri="{FF2B5EF4-FFF2-40B4-BE49-F238E27FC236}">
                <a16:creationId xmlns:a16="http://schemas.microsoft.com/office/drawing/2014/main" id="{9C6B1A27-FED0-B0DE-1E02-137C88AB9B90}"/>
              </a:ext>
            </a:extLst>
          </p:cNvPr>
          <p:cNvGrpSpPr/>
          <p:nvPr/>
        </p:nvGrpSpPr>
        <p:grpSpPr>
          <a:xfrm>
            <a:off x="0" y="1"/>
            <a:ext cx="3357350" cy="2033515"/>
            <a:chOff x="-1" y="1"/>
            <a:chExt cx="6334302" cy="3208715"/>
          </a:xfrm>
        </p:grpSpPr>
        <p:sp>
          <p:nvSpPr>
            <p:cNvPr id="4" name="Right Triangle 3">
              <a:extLst>
                <a:ext uri="{FF2B5EF4-FFF2-40B4-BE49-F238E27FC236}">
                  <a16:creationId xmlns:a16="http://schemas.microsoft.com/office/drawing/2014/main" id="{11AD9202-9E2F-4449-8BAC-2DB797AC3A7D}"/>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D0DC2FA0-0DD7-8E9F-FAF5-50BD1C6E7375}"/>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C658593A-E9E1-53ED-CA0A-D6B9965FCD70}"/>
              </a:ext>
            </a:extLst>
          </p:cNvPr>
          <p:cNvSpPr txBox="1"/>
          <p:nvPr/>
        </p:nvSpPr>
        <p:spPr>
          <a:xfrm>
            <a:off x="1346759" y="1679540"/>
            <a:ext cx="9675125" cy="3046988"/>
          </a:xfrm>
          <a:prstGeom prst="rect">
            <a:avLst/>
          </a:prstGeom>
          <a:noFill/>
        </p:spPr>
        <p:txBody>
          <a:bodyPr wrap="square">
            <a:spAutoFit/>
          </a:bodyPr>
          <a:lstStyle/>
          <a:p>
            <a:r>
              <a:rPr lang="en-US" sz="3200" dirty="0"/>
              <a:t>What barriers have you faced when implementing changes based on engagement data, and how have you addressed them?</a:t>
            </a:r>
          </a:p>
          <a:p>
            <a:endParaRPr lang="en-US" sz="3200" dirty="0"/>
          </a:p>
          <a:p>
            <a:r>
              <a:rPr lang="en-US" sz="3200" dirty="0"/>
              <a:t>How do you ensure transparency and maintain trust when changes take longer than expected?</a:t>
            </a:r>
          </a:p>
        </p:txBody>
      </p:sp>
    </p:spTree>
    <p:extLst>
      <p:ext uri="{BB962C8B-B14F-4D97-AF65-F5344CB8AC3E}">
        <p14:creationId xmlns:p14="http://schemas.microsoft.com/office/powerpoint/2010/main" val="1809154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78C93-40E8-4F8B-551E-0C634A60E3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0ACB36-8118-2A23-D958-9B219F275555}"/>
              </a:ext>
            </a:extLst>
          </p:cNvPr>
          <p:cNvSpPr>
            <a:spLocks noGrp="1"/>
          </p:cNvSpPr>
          <p:nvPr>
            <p:ph type="title"/>
          </p:nvPr>
        </p:nvSpPr>
        <p:spPr>
          <a:xfrm>
            <a:off x="838200" y="2293042"/>
            <a:ext cx="10515600" cy="1325563"/>
          </a:xfrm>
        </p:spPr>
        <p:txBody>
          <a:bodyPr/>
          <a:lstStyle/>
          <a:p>
            <a:pPr algn="ctr"/>
            <a:r>
              <a:rPr lang="en-US" b="1" dirty="0">
                <a:solidFill>
                  <a:srgbClr val="C00000"/>
                </a:solidFill>
                <a:latin typeface="Aptos" panose="020B0004020202020204" pitchFamily="34" charset="0"/>
                <a:ea typeface="Calibri" panose="020F0502020204030204" pitchFamily="34" charset="0"/>
                <a:cs typeface="Calibri" panose="020F0502020204030204" pitchFamily="34" charset="0"/>
              </a:rPr>
              <a:t>Let’s Talk About Results</a:t>
            </a:r>
          </a:p>
        </p:txBody>
      </p:sp>
      <p:grpSp>
        <p:nvGrpSpPr>
          <p:cNvPr id="6" name="Group 5">
            <a:extLst>
              <a:ext uri="{FF2B5EF4-FFF2-40B4-BE49-F238E27FC236}">
                <a16:creationId xmlns:a16="http://schemas.microsoft.com/office/drawing/2014/main" id="{1C37AF6D-61A2-1FB5-5022-F2707A8FE049}"/>
              </a:ext>
            </a:extLst>
          </p:cNvPr>
          <p:cNvGrpSpPr/>
          <p:nvPr/>
        </p:nvGrpSpPr>
        <p:grpSpPr>
          <a:xfrm rot="10800000">
            <a:off x="8834650" y="4824485"/>
            <a:ext cx="3357350" cy="2033515"/>
            <a:chOff x="-1" y="1"/>
            <a:chExt cx="6334302" cy="3208715"/>
          </a:xfrm>
        </p:grpSpPr>
        <p:sp>
          <p:nvSpPr>
            <p:cNvPr id="7" name="Right Triangle 6">
              <a:extLst>
                <a:ext uri="{FF2B5EF4-FFF2-40B4-BE49-F238E27FC236}">
                  <a16:creationId xmlns:a16="http://schemas.microsoft.com/office/drawing/2014/main" id="{C6F71977-16DC-C00E-4495-18E34F4A7C4D}"/>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5B19D185-839F-E5F9-702E-4C565D667045}"/>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A red and black logo&#10;&#10;Description automatically generated">
            <a:extLst>
              <a:ext uri="{FF2B5EF4-FFF2-40B4-BE49-F238E27FC236}">
                <a16:creationId xmlns:a16="http://schemas.microsoft.com/office/drawing/2014/main" id="{3E311D6A-5BE2-3770-2F01-BCEBC06A10F5}"/>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74993" t="18588" r="5491" b="18047"/>
          <a:stretch/>
        </p:blipFill>
        <p:spPr>
          <a:xfrm>
            <a:off x="186473" y="6267583"/>
            <a:ext cx="431371" cy="438291"/>
          </a:xfrm>
          <a:prstGeom prst="rect">
            <a:avLst/>
          </a:prstGeom>
        </p:spPr>
      </p:pic>
      <p:grpSp>
        <p:nvGrpSpPr>
          <p:cNvPr id="3" name="Group 2">
            <a:extLst>
              <a:ext uri="{FF2B5EF4-FFF2-40B4-BE49-F238E27FC236}">
                <a16:creationId xmlns:a16="http://schemas.microsoft.com/office/drawing/2014/main" id="{57F6B01B-0954-C42A-8C07-21C5AB85EBB1}"/>
              </a:ext>
            </a:extLst>
          </p:cNvPr>
          <p:cNvGrpSpPr/>
          <p:nvPr/>
        </p:nvGrpSpPr>
        <p:grpSpPr>
          <a:xfrm>
            <a:off x="0" y="1"/>
            <a:ext cx="3357350" cy="2033515"/>
            <a:chOff x="-1" y="1"/>
            <a:chExt cx="6334302" cy="3208715"/>
          </a:xfrm>
        </p:grpSpPr>
        <p:sp>
          <p:nvSpPr>
            <p:cNvPr id="4" name="Right Triangle 3">
              <a:extLst>
                <a:ext uri="{FF2B5EF4-FFF2-40B4-BE49-F238E27FC236}">
                  <a16:creationId xmlns:a16="http://schemas.microsoft.com/office/drawing/2014/main" id="{C80B2282-EC88-5852-8FB5-A4C8950BA22E}"/>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A6B8E982-C08D-7746-CD2E-1569D162CB58}"/>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47754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A239A-5C5C-11D2-7987-8797F7ABF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E5674D-7B03-92E4-9EE4-2C00CFC67B99}"/>
              </a:ext>
            </a:extLst>
          </p:cNvPr>
          <p:cNvSpPr>
            <a:spLocks noGrp="1"/>
          </p:cNvSpPr>
          <p:nvPr>
            <p:ph type="title"/>
          </p:nvPr>
        </p:nvSpPr>
        <p:spPr>
          <a:xfrm>
            <a:off x="838200" y="353977"/>
            <a:ext cx="10515600" cy="1325563"/>
          </a:xfrm>
        </p:spPr>
        <p:txBody>
          <a:bodyPr/>
          <a:lstStyle/>
          <a:p>
            <a:pPr algn="ctr"/>
            <a:r>
              <a:rPr lang="en-US" b="1" dirty="0">
                <a:solidFill>
                  <a:srgbClr val="C00000"/>
                </a:solidFill>
                <a:latin typeface="Aptos" panose="020B0004020202020204" pitchFamily="34" charset="0"/>
              </a:rPr>
              <a:t>EOES in Action - Situation</a:t>
            </a:r>
          </a:p>
        </p:txBody>
      </p:sp>
      <p:grpSp>
        <p:nvGrpSpPr>
          <p:cNvPr id="6" name="Group 5">
            <a:extLst>
              <a:ext uri="{FF2B5EF4-FFF2-40B4-BE49-F238E27FC236}">
                <a16:creationId xmlns:a16="http://schemas.microsoft.com/office/drawing/2014/main" id="{CC92ABA2-5D02-816D-398D-6C59091A95F4}"/>
              </a:ext>
            </a:extLst>
          </p:cNvPr>
          <p:cNvGrpSpPr/>
          <p:nvPr/>
        </p:nvGrpSpPr>
        <p:grpSpPr>
          <a:xfrm rot="10800000">
            <a:off x="8834650" y="4824485"/>
            <a:ext cx="3357350" cy="2033515"/>
            <a:chOff x="-1" y="1"/>
            <a:chExt cx="6334302" cy="3208715"/>
          </a:xfrm>
        </p:grpSpPr>
        <p:sp>
          <p:nvSpPr>
            <p:cNvPr id="7" name="Right Triangle 6">
              <a:extLst>
                <a:ext uri="{FF2B5EF4-FFF2-40B4-BE49-F238E27FC236}">
                  <a16:creationId xmlns:a16="http://schemas.microsoft.com/office/drawing/2014/main" id="{B394CADA-9DF4-1398-7A2D-F189AE832F10}"/>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2B7ABF60-AA06-4C74-DF05-BCEAEE81509E}"/>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A red and black logo&#10;&#10;Description automatically generated">
            <a:extLst>
              <a:ext uri="{FF2B5EF4-FFF2-40B4-BE49-F238E27FC236}">
                <a16:creationId xmlns:a16="http://schemas.microsoft.com/office/drawing/2014/main" id="{BD54E714-2B88-A1DB-2000-C1A3CACF45B6}"/>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74993" t="18588" r="5491" b="18047"/>
          <a:stretch/>
        </p:blipFill>
        <p:spPr>
          <a:xfrm>
            <a:off x="186473" y="6267583"/>
            <a:ext cx="431371" cy="438291"/>
          </a:xfrm>
          <a:prstGeom prst="rect">
            <a:avLst/>
          </a:prstGeom>
        </p:spPr>
      </p:pic>
      <p:grpSp>
        <p:nvGrpSpPr>
          <p:cNvPr id="3" name="Group 2">
            <a:extLst>
              <a:ext uri="{FF2B5EF4-FFF2-40B4-BE49-F238E27FC236}">
                <a16:creationId xmlns:a16="http://schemas.microsoft.com/office/drawing/2014/main" id="{C38126F4-E0B6-3774-D677-0E2D8EF43B32}"/>
              </a:ext>
            </a:extLst>
          </p:cNvPr>
          <p:cNvGrpSpPr/>
          <p:nvPr/>
        </p:nvGrpSpPr>
        <p:grpSpPr>
          <a:xfrm>
            <a:off x="0" y="1"/>
            <a:ext cx="3357350" cy="2033515"/>
            <a:chOff x="-1" y="1"/>
            <a:chExt cx="6334302" cy="3208715"/>
          </a:xfrm>
        </p:grpSpPr>
        <p:sp>
          <p:nvSpPr>
            <p:cNvPr id="4" name="Right Triangle 3">
              <a:extLst>
                <a:ext uri="{FF2B5EF4-FFF2-40B4-BE49-F238E27FC236}">
                  <a16:creationId xmlns:a16="http://schemas.microsoft.com/office/drawing/2014/main" id="{ABB42207-8FEC-5C80-1FCB-EB6788B601F3}"/>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7D37854D-0C10-CB69-82EC-29F5AFEDE642}"/>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405FDD00-BD1D-C598-BF7F-E48E7A9FD2E8}"/>
              </a:ext>
            </a:extLst>
          </p:cNvPr>
          <p:cNvSpPr txBox="1"/>
          <p:nvPr/>
        </p:nvSpPr>
        <p:spPr>
          <a:xfrm>
            <a:off x="1001319" y="1463499"/>
            <a:ext cx="10967161" cy="2246769"/>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ptos" panose="020B0004020202020204" pitchFamily="34" charset="0"/>
              </a:rPr>
              <a:t>When we began working with this organization, employees described a </a:t>
            </a:r>
            <a:r>
              <a:rPr kumimoji="0" lang="en-US" sz="2000" b="0" i="1" u="none" strike="noStrike" kern="1200" cap="none" spc="0" normalizeH="0" baseline="0" noProof="0" dirty="0">
                <a:ln>
                  <a:noFill/>
                </a:ln>
                <a:solidFill>
                  <a:prstClr val="black"/>
                </a:solidFill>
                <a:effectLst/>
                <a:uLnTx/>
                <a:uFillTx/>
                <a:latin typeface="Aptos" panose="020B0004020202020204" pitchFamily="34" charset="0"/>
              </a:rPr>
              <a:t>culture of fear</a:t>
            </a:r>
            <a:r>
              <a:rPr kumimoji="0" lang="en-US" sz="2000" b="0" i="0" u="none" strike="noStrike" kern="1200" cap="none" spc="0" normalizeH="0" baseline="0" noProof="0" dirty="0">
                <a:ln>
                  <a:noFill/>
                </a:ln>
                <a:solidFill>
                  <a:prstClr val="black"/>
                </a:solidFill>
                <a:effectLst/>
                <a:uLnTx/>
                <a:uFillTx/>
                <a:latin typeface="Aptos" panose="020B0004020202020204" pitchFamily="34" charset="0"/>
              </a:rPr>
              <a:t>, </a:t>
            </a:r>
            <a:r>
              <a:rPr kumimoji="0" lang="en-US" sz="2000" b="0" i="1" u="none" strike="noStrike" kern="1200" cap="none" spc="0" normalizeH="0" baseline="0" noProof="0" dirty="0">
                <a:ln>
                  <a:noFill/>
                </a:ln>
                <a:solidFill>
                  <a:prstClr val="black"/>
                </a:solidFill>
                <a:effectLst/>
                <a:uLnTx/>
                <a:uFillTx/>
                <a:latin typeface="Aptos" panose="020B0004020202020204" pitchFamily="34" charset="0"/>
              </a:rPr>
              <a:t>distrust</a:t>
            </a:r>
            <a:r>
              <a:rPr kumimoji="0" lang="en-US" sz="2000" b="0" i="0" u="none" strike="noStrike" kern="1200" cap="none" spc="0" normalizeH="0" baseline="0" noProof="0" dirty="0">
                <a:ln>
                  <a:noFill/>
                </a:ln>
                <a:solidFill>
                  <a:prstClr val="black"/>
                </a:solidFill>
                <a:effectLst/>
                <a:uLnTx/>
                <a:uFillTx/>
                <a:latin typeface="Aptos" panose="020B0004020202020204" pitchFamily="34" charset="0"/>
              </a:rPr>
              <a:t>, and </a:t>
            </a:r>
            <a:r>
              <a:rPr kumimoji="0" lang="en-US" sz="2000" b="0" i="1" u="none" strike="noStrike" kern="1200" cap="none" spc="0" normalizeH="0" baseline="0" noProof="0" dirty="0">
                <a:ln>
                  <a:noFill/>
                </a:ln>
                <a:solidFill>
                  <a:prstClr val="black"/>
                </a:solidFill>
                <a:effectLst/>
                <a:uLnTx/>
                <a:uFillTx/>
                <a:latin typeface="Aptos" panose="020B0004020202020204" pitchFamily="34" charset="0"/>
              </a:rPr>
              <a:t>misalignment</a:t>
            </a:r>
            <a:r>
              <a:rPr kumimoji="0" lang="en-US" sz="2000" b="0" i="0" u="none" strike="noStrike" kern="1200" cap="none" spc="0" normalizeH="0" baseline="0" noProof="0" dirty="0">
                <a:ln>
                  <a:noFill/>
                </a:ln>
                <a:solidFill>
                  <a:prstClr val="black"/>
                </a:solidFill>
                <a:effectLst/>
                <a:uLnTx/>
                <a:uFillTx/>
                <a:latin typeface="Aptos" panose="020B0004020202020204" pitchFamily="34" charset="0"/>
              </a:rPr>
              <a:t>. Leadership transitions had created </a:t>
            </a:r>
            <a:r>
              <a:rPr kumimoji="0" lang="en-US" sz="2000" b="0" i="1" u="none" strike="noStrike" kern="1200" cap="none" spc="0" normalizeH="0" baseline="0" noProof="0" dirty="0">
                <a:ln>
                  <a:noFill/>
                </a:ln>
                <a:solidFill>
                  <a:prstClr val="black"/>
                </a:solidFill>
                <a:effectLst/>
                <a:uLnTx/>
                <a:uFillTx/>
                <a:latin typeface="Aptos" panose="020B0004020202020204" pitchFamily="34" charset="0"/>
              </a:rPr>
              <a:t>instability</a:t>
            </a:r>
            <a:r>
              <a:rPr kumimoji="0" lang="en-US" sz="2000" b="0" i="0" u="none" strike="noStrike" kern="1200" cap="none" spc="0" normalizeH="0" baseline="0" noProof="0" dirty="0">
                <a:ln>
                  <a:noFill/>
                </a:ln>
                <a:solidFill>
                  <a:prstClr val="black"/>
                </a:solidFill>
                <a:effectLst/>
                <a:uLnTx/>
                <a:uFillTx/>
                <a:latin typeface="Aptos" panose="020B0004020202020204" pitchFamily="34" charset="0"/>
              </a:rPr>
              <a:t>, and employees felt like they were </a:t>
            </a:r>
            <a:r>
              <a:rPr kumimoji="0" lang="en-US" sz="2000" b="0" i="1" u="none" strike="noStrike" kern="1200" cap="none" spc="0" normalizeH="0" baseline="0" noProof="0" dirty="0">
                <a:ln>
                  <a:noFill/>
                </a:ln>
                <a:solidFill>
                  <a:prstClr val="black"/>
                </a:solidFill>
                <a:effectLst/>
                <a:uLnTx/>
                <a:uFillTx/>
                <a:latin typeface="Aptos" panose="020B0004020202020204" pitchFamily="34" charset="0"/>
              </a:rPr>
              <a:t>walking on eggshells</a:t>
            </a:r>
            <a:r>
              <a:rPr kumimoji="0" lang="en-US" sz="2000" b="0" i="0" u="none" strike="noStrike" kern="1200" cap="none" spc="0" normalizeH="0" baseline="0" noProof="0" dirty="0">
                <a:ln>
                  <a:noFill/>
                </a:ln>
                <a:solidFill>
                  <a:prstClr val="black"/>
                </a:solidFill>
                <a:effectLst/>
                <a:uLnTx/>
                <a:uFillTx/>
                <a:latin typeface="Aptos" panose="020B0004020202020204" pitchFamily="34" charset="0"/>
              </a:rPr>
              <a:t>, </a:t>
            </a:r>
            <a:r>
              <a:rPr kumimoji="0" lang="en-US" sz="2000" b="0" i="1" u="none" strike="noStrike" kern="1200" cap="none" spc="0" normalizeH="0" baseline="0" noProof="0" dirty="0">
                <a:ln>
                  <a:noFill/>
                </a:ln>
                <a:solidFill>
                  <a:prstClr val="black"/>
                </a:solidFill>
                <a:effectLst/>
                <a:uLnTx/>
                <a:uFillTx/>
                <a:latin typeface="Aptos" panose="020B0004020202020204" pitchFamily="34" charset="0"/>
              </a:rPr>
              <a:t>unsure of expectations </a:t>
            </a:r>
            <a:r>
              <a:rPr kumimoji="0" lang="en-US" sz="2000" b="0" i="0" u="none" strike="noStrike" kern="1200" cap="none" spc="0" normalizeH="0" baseline="0" noProof="0" dirty="0">
                <a:ln>
                  <a:noFill/>
                </a:ln>
                <a:solidFill>
                  <a:prstClr val="black"/>
                </a:solidFill>
                <a:effectLst/>
                <a:uLnTx/>
                <a:uFillTx/>
                <a:latin typeface="Aptos" panose="020B0004020202020204" pitchFamily="34" charset="0"/>
              </a:rPr>
              <a:t>or the </a:t>
            </a:r>
            <a:r>
              <a:rPr kumimoji="0" lang="en-US" sz="2000" b="0" i="1" u="none" strike="noStrike" kern="1200" cap="none" spc="0" normalizeH="0" baseline="0" noProof="0" dirty="0">
                <a:ln>
                  <a:noFill/>
                </a:ln>
                <a:solidFill>
                  <a:prstClr val="black"/>
                </a:solidFill>
                <a:effectLst/>
                <a:uLnTx/>
                <a:uFillTx/>
                <a:latin typeface="Aptos" panose="020B0004020202020204" pitchFamily="34" charset="0"/>
              </a:rPr>
              <a:t>organization’s future</a:t>
            </a:r>
            <a:r>
              <a:rPr kumimoji="0" lang="en-US" sz="2000" b="0" i="0" u="none" strike="noStrike" kern="1200" cap="none" spc="0" normalizeH="0" baseline="0" noProof="0" dirty="0">
                <a:ln>
                  <a:noFill/>
                </a:ln>
                <a:solidFill>
                  <a:prstClr val="black"/>
                </a:solidFill>
                <a:effectLst/>
                <a:uLnTx/>
                <a:uFillTx/>
                <a:latin typeface="Aptos" panose="020B0004020202020204" pitchFamily="34" charset="0"/>
              </a:rPr>
              <a: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ptos" panose="020B00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br>
              <a:rPr lang="en-US" sz="2000" b="1" noProof="0" dirty="0">
                <a:solidFill>
                  <a:prstClr val="black"/>
                </a:solidFill>
                <a:latin typeface="Aptos" panose="020B0004020202020204" pitchFamily="34" charset="0"/>
              </a:rPr>
            </a:br>
            <a:r>
              <a:rPr lang="en-US" sz="2000" b="1" noProof="0" dirty="0">
                <a:solidFill>
                  <a:prstClr val="black"/>
                </a:solidFill>
                <a:latin typeface="Aptos" panose="020B0004020202020204" pitchFamily="34" charset="0"/>
              </a:rPr>
              <a:t>                                                                             </a:t>
            </a:r>
            <a:r>
              <a:rPr kumimoji="0" lang="en-US" sz="2000" b="1" i="0" u="none" strike="noStrike" kern="1200" cap="none" spc="0" normalizeH="0" baseline="0" noProof="0" dirty="0">
                <a:ln>
                  <a:noFill/>
                </a:ln>
                <a:solidFill>
                  <a:prstClr val="black"/>
                </a:solidFill>
                <a:effectLst/>
                <a:uLnTx/>
                <a:uFillTx/>
                <a:latin typeface="Aptos" panose="020B0004020202020204" pitchFamily="34" charset="0"/>
              </a:rPr>
              <a:t>Key Challenges</a:t>
            </a:r>
            <a:br>
              <a:rPr kumimoji="0" lang="en-US" sz="2000" b="1" i="0" u="none" strike="noStrike" kern="1200" cap="none" spc="0" normalizeH="0" baseline="0" noProof="0" dirty="0">
                <a:ln>
                  <a:noFill/>
                </a:ln>
                <a:solidFill>
                  <a:prstClr val="black"/>
                </a:solidFill>
                <a:effectLst/>
                <a:uLnTx/>
                <a:uFillTx/>
                <a:latin typeface="Aptos" panose="020B0004020202020204" pitchFamily="34" charset="0"/>
              </a:rPr>
            </a:br>
            <a:endParaRPr kumimoji="0" lang="en-US" sz="2000" b="1" i="0" u="none" strike="noStrike" kern="1200" cap="none" spc="0" normalizeH="0" baseline="0" noProof="0" dirty="0">
              <a:ln>
                <a:noFill/>
              </a:ln>
              <a:solidFill>
                <a:prstClr val="black"/>
              </a:solidFill>
              <a:effectLst/>
              <a:uLnTx/>
              <a:uFillTx/>
              <a:latin typeface="Aptos" panose="020B0004020202020204" pitchFamily="34" charset="0"/>
            </a:endParaRPr>
          </a:p>
        </p:txBody>
      </p:sp>
      <p:sp>
        <p:nvSpPr>
          <p:cNvPr id="10" name="TextBox 9">
            <a:extLst>
              <a:ext uri="{FF2B5EF4-FFF2-40B4-BE49-F238E27FC236}">
                <a16:creationId xmlns:a16="http://schemas.microsoft.com/office/drawing/2014/main" id="{31BF7531-CDD3-D255-FDE6-CBAA1D818DA2}"/>
              </a:ext>
            </a:extLst>
          </p:cNvPr>
          <p:cNvSpPr txBox="1"/>
          <p:nvPr/>
        </p:nvSpPr>
        <p:spPr>
          <a:xfrm>
            <a:off x="4492681" y="3374381"/>
            <a:ext cx="4826000" cy="2545377"/>
          </a:xfrm>
          <a:prstGeom prst="rect">
            <a:avLst/>
          </a:prstGeom>
          <a:noFill/>
        </p:spPr>
        <p:txBody>
          <a:bodyPr wrap="square" rtlCol="0">
            <a:spAutoFit/>
          </a:bodyPr>
          <a:lstStyle/>
          <a:p>
            <a:pPr marL="285750" marR="0" lvl="0" indent="-285750"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i="0" u="none" strike="noStrike" kern="1200" cap="none" spc="0" normalizeH="0" baseline="0" noProof="0" dirty="0">
                <a:ln>
                  <a:noFill/>
                </a:ln>
                <a:solidFill>
                  <a:prstClr val="black"/>
                </a:solidFill>
                <a:effectLst/>
                <a:uLnTx/>
                <a:uFillTx/>
                <a:latin typeface="Aptos" panose="020B0004020202020204" pitchFamily="34" charset="0"/>
              </a:rPr>
              <a:t>Lack of trust in leadership</a:t>
            </a:r>
          </a:p>
          <a:p>
            <a:pPr marL="285750" marR="0" lvl="0" indent="-285750"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i="0" u="none" strike="noStrike" kern="1200" cap="none" spc="0" normalizeH="0" baseline="0" noProof="0" dirty="0">
                <a:ln>
                  <a:noFill/>
                </a:ln>
                <a:solidFill>
                  <a:prstClr val="black"/>
                </a:solidFill>
                <a:effectLst/>
                <a:uLnTx/>
                <a:uFillTx/>
                <a:latin typeface="Aptos" panose="020B0004020202020204" pitchFamily="34" charset="0"/>
              </a:rPr>
              <a:t>Fear-based management</a:t>
            </a:r>
          </a:p>
          <a:p>
            <a:pPr marL="285750" marR="0" lvl="0" indent="-285750"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i="0" u="none" strike="noStrike" kern="1200" cap="none" spc="0" normalizeH="0" baseline="0" noProof="0" dirty="0">
                <a:ln>
                  <a:noFill/>
                </a:ln>
                <a:solidFill>
                  <a:prstClr val="black"/>
                </a:solidFill>
                <a:effectLst/>
                <a:uLnTx/>
                <a:uFillTx/>
                <a:latin typeface="Aptos" panose="020B0004020202020204" pitchFamily="34" charset="0"/>
              </a:rPr>
              <a:t>Silos &amp; poor collaboration</a:t>
            </a:r>
          </a:p>
          <a:p>
            <a:pPr marL="285750" marR="0" lvl="0" indent="-285750"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i="0" u="none" strike="noStrike" kern="1200" cap="none" spc="0" normalizeH="0" baseline="0" noProof="0" dirty="0">
                <a:ln>
                  <a:noFill/>
                </a:ln>
                <a:solidFill>
                  <a:prstClr val="black"/>
                </a:solidFill>
                <a:effectLst/>
                <a:uLnTx/>
                <a:uFillTx/>
                <a:latin typeface="Aptos" panose="020B0004020202020204" pitchFamily="34" charset="0"/>
              </a:rPr>
              <a:t>Unclear strategic direction</a:t>
            </a:r>
          </a:p>
          <a:p>
            <a:pPr marL="285750" marR="0" lvl="0" indent="-285750"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i="0" u="none" strike="noStrike" kern="1200" cap="none" spc="0" normalizeH="0" baseline="0" noProof="0" dirty="0">
                <a:ln>
                  <a:noFill/>
                </a:ln>
                <a:solidFill>
                  <a:prstClr val="black"/>
                </a:solidFill>
                <a:effectLst/>
                <a:uLnTx/>
                <a:uFillTx/>
                <a:latin typeface="Aptos" panose="020B0004020202020204" pitchFamily="34" charset="0"/>
              </a:rPr>
              <a:t>Compensation concerns</a:t>
            </a:r>
          </a:p>
          <a:p>
            <a:pPr marL="285750" marR="0" lvl="0" indent="-285750"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i="0" u="none" strike="noStrike" kern="1200" cap="none" spc="0" normalizeH="0" baseline="0" noProof="0" dirty="0">
                <a:ln>
                  <a:noFill/>
                </a:ln>
                <a:solidFill>
                  <a:prstClr val="black"/>
                </a:solidFill>
                <a:effectLst/>
                <a:uLnTx/>
                <a:uFillTx/>
                <a:latin typeface="Aptos" panose="020B0004020202020204" pitchFamily="34" charset="0"/>
              </a:rPr>
              <a:t>Turnover Risk</a:t>
            </a:r>
          </a:p>
        </p:txBody>
      </p:sp>
    </p:spTree>
    <p:extLst>
      <p:ext uri="{BB962C8B-B14F-4D97-AF65-F5344CB8AC3E}">
        <p14:creationId xmlns:p14="http://schemas.microsoft.com/office/powerpoint/2010/main" val="1052983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BEC5F-2BEA-7A88-7987-DFA38301AD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539F16-61AD-C73D-59AE-BCC65F3D3788}"/>
              </a:ext>
            </a:extLst>
          </p:cNvPr>
          <p:cNvSpPr>
            <a:spLocks noGrp="1"/>
          </p:cNvSpPr>
          <p:nvPr>
            <p:ph type="title"/>
          </p:nvPr>
        </p:nvSpPr>
        <p:spPr>
          <a:xfrm>
            <a:off x="980440" y="353977"/>
            <a:ext cx="10515600" cy="1325563"/>
          </a:xfrm>
        </p:spPr>
        <p:txBody>
          <a:bodyPr/>
          <a:lstStyle/>
          <a:p>
            <a:pPr algn="ctr"/>
            <a:r>
              <a:rPr lang="en-US" b="1" dirty="0">
                <a:solidFill>
                  <a:srgbClr val="C00000"/>
                </a:solidFill>
                <a:latin typeface="Aptos" panose="020B0004020202020204" pitchFamily="34" charset="0"/>
              </a:rPr>
              <a:t>EOES in Action - Action Steps</a:t>
            </a:r>
          </a:p>
        </p:txBody>
      </p:sp>
      <p:grpSp>
        <p:nvGrpSpPr>
          <p:cNvPr id="6" name="Group 5">
            <a:extLst>
              <a:ext uri="{FF2B5EF4-FFF2-40B4-BE49-F238E27FC236}">
                <a16:creationId xmlns:a16="http://schemas.microsoft.com/office/drawing/2014/main" id="{009A255E-459B-FB58-27F9-76058C02F3C8}"/>
              </a:ext>
            </a:extLst>
          </p:cNvPr>
          <p:cNvGrpSpPr/>
          <p:nvPr/>
        </p:nvGrpSpPr>
        <p:grpSpPr>
          <a:xfrm rot="10800000">
            <a:off x="8834650" y="4824485"/>
            <a:ext cx="3357350" cy="2033515"/>
            <a:chOff x="-1" y="1"/>
            <a:chExt cx="6334302" cy="3208715"/>
          </a:xfrm>
        </p:grpSpPr>
        <p:sp>
          <p:nvSpPr>
            <p:cNvPr id="7" name="Right Triangle 6">
              <a:extLst>
                <a:ext uri="{FF2B5EF4-FFF2-40B4-BE49-F238E27FC236}">
                  <a16:creationId xmlns:a16="http://schemas.microsoft.com/office/drawing/2014/main" id="{2E37631E-DD5B-B025-615C-F990327C9E93}"/>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4F839EAC-334B-DF18-69F1-70B9FF3FF58E}"/>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A red and black logo&#10;&#10;Description automatically generated">
            <a:extLst>
              <a:ext uri="{FF2B5EF4-FFF2-40B4-BE49-F238E27FC236}">
                <a16:creationId xmlns:a16="http://schemas.microsoft.com/office/drawing/2014/main" id="{38B0F219-72E8-592D-515E-968A4CD1425E}"/>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74993" t="18588" r="5491" b="18047"/>
          <a:stretch/>
        </p:blipFill>
        <p:spPr>
          <a:xfrm>
            <a:off x="186473" y="6267583"/>
            <a:ext cx="431371" cy="438291"/>
          </a:xfrm>
          <a:prstGeom prst="rect">
            <a:avLst/>
          </a:prstGeom>
        </p:spPr>
      </p:pic>
      <p:grpSp>
        <p:nvGrpSpPr>
          <p:cNvPr id="3" name="Group 2">
            <a:extLst>
              <a:ext uri="{FF2B5EF4-FFF2-40B4-BE49-F238E27FC236}">
                <a16:creationId xmlns:a16="http://schemas.microsoft.com/office/drawing/2014/main" id="{2863D66F-CAFD-D96F-F85E-D0E9822A3653}"/>
              </a:ext>
            </a:extLst>
          </p:cNvPr>
          <p:cNvGrpSpPr/>
          <p:nvPr/>
        </p:nvGrpSpPr>
        <p:grpSpPr>
          <a:xfrm>
            <a:off x="0" y="1"/>
            <a:ext cx="3357350" cy="2033515"/>
            <a:chOff x="-1" y="1"/>
            <a:chExt cx="6334302" cy="3208715"/>
          </a:xfrm>
        </p:grpSpPr>
        <p:sp>
          <p:nvSpPr>
            <p:cNvPr id="4" name="Right Triangle 3">
              <a:extLst>
                <a:ext uri="{FF2B5EF4-FFF2-40B4-BE49-F238E27FC236}">
                  <a16:creationId xmlns:a16="http://schemas.microsoft.com/office/drawing/2014/main" id="{D2B71326-4DEB-81BA-B761-6A3847F23D37}"/>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1DF94C4F-D9A3-B189-0475-7B843DF927C6}"/>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0F30A6B4-CCD9-AF3E-F7E9-786B1F8975F1}"/>
              </a:ext>
            </a:extLst>
          </p:cNvPr>
          <p:cNvSpPr txBox="1"/>
          <p:nvPr/>
        </p:nvSpPr>
        <p:spPr>
          <a:xfrm>
            <a:off x="1016000" y="1360305"/>
            <a:ext cx="10515599" cy="4008790"/>
          </a:xfrm>
          <a:prstGeom prst="rect">
            <a:avLst/>
          </a:prstGeom>
          <a:noFill/>
        </p:spPr>
        <p:txBody>
          <a:bodyPr wrap="square">
            <a:spAutoFit/>
          </a:bodyPr>
          <a:lstStyle/>
          <a:p>
            <a:pPr>
              <a:lnSpc>
                <a:spcPts val="1500"/>
              </a:lnSpc>
            </a:pPr>
            <a:endParaRPr lang="en-US" sz="1600" b="1" i="0" dirty="0">
              <a:solidFill>
                <a:srgbClr val="000000"/>
              </a:solidFill>
              <a:effectLst/>
              <a:latin typeface="Aptos" panose="020B0004020202020204" pitchFamily="34" charset="0"/>
            </a:endParaRPr>
          </a:p>
          <a:p>
            <a:pPr>
              <a:lnSpc>
                <a:spcPts val="1500"/>
              </a:lnSpc>
            </a:pPr>
            <a:endParaRPr lang="en-US" sz="1600" dirty="0">
              <a:solidFill>
                <a:srgbClr val="000000"/>
              </a:solidFill>
              <a:effectLst/>
              <a:latin typeface="Aptos" panose="020B0004020202020204" pitchFamily="34" charset="0"/>
            </a:endParaRPr>
          </a:p>
          <a:p>
            <a:pPr algn="ctr">
              <a:lnSpc>
                <a:spcPts val="1500"/>
              </a:lnSpc>
            </a:pPr>
            <a:r>
              <a:rPr lang="en-US" sz="2000" b="1" i="0" dirty="0">
                <a:solidFill>
                  <a:srgbClr val="000000"/>
                </a:solidFill>
                <a:effectLst/>
                <a:latin typeface="Aptos" panose="020B0004020202020204" pitchFamily="34" charset="0"/>
              </a:rPr>
              <a:t>Our Approach</a:t>
            </a:r>
            <a:br>
              <a:rPr lang="en-US" sz="2000" b="1" i="0" dirty="0">
                <a:solidFill>
                  <a:srgbClr val="000000"/>
                </a:solidFill>
                <a:effectLst/>
                <a:latin typeface="Aptos" panose="020B0004020202020204" pitchFamily="34" charset="0"/>
              </a:rPr>
            </a:br>
            <a:br>
              <a:rPr lang="en-US" sz="1600" b="1" i="0" dirty="0">
                <a:solidFill>
                  <a:srgbClr val="000000"/>
                </a:solidFill>
                <a:effectLst/>
                <a:latin typeface="Aptos" panose="020B0004020202020204" pitchFamily="34" charset="0"/>
              </a:rPr>
            </a:br>
            <a:endParaRPr lang="en-US" sz="1600" dirty="0">
              <a:solidFill>
                <a:srgbClr val="000000"/>
              </a:solidFill>
              <a:effectLst/>
              <a:latin typeface="Aptos" panose="020B0004020202020204" pitchFamily="34" charset="0"/>
            </a:endParaRPr>
          </a:p>
          <a:p>
            <a:r>
              <a:rPr lang="en-US" sz="1600" b="1" i="0" dirty="0">
                <a:solidFill>
                  <a:srgbClr val="000000"/>
                </a:solidFill>
                <a:effectLst/>
                <a:latin typeface="Aptos" panose="020B0004020202020204" pitchFamily="34" charset="0"/>
              </a:rPr>
              <a:t>Employee Opinion &amp; Engagement Survey (EOES)</a:t>
            </a:r>
            <a:r>
              <a:rPr lang="en-US" sz="1600" b="0" i="0" dirty="0">
                <a:solidFill>
                  <a:srgbClr val="000000"/>
                </a:solidFill>
                <a:effectLst/>
                <a:latin typeface="Aptos" panose="020B0004020202020204" pitchFamily="34" charset="0"/>
              </a:rPr>
              <a:t>: Measured key issues and provided a clear starting point for action.</a:t>
            </a:r>
            <a:br>
              <a:rPr lang="en-US" sz="1600" b="0" i="0" dirty="0">
                <a:solidFill>
                  <a:srgbClr val="000000"/>
                </a:solidFill>
                <a:effectLst/>
                <a:latin typeface="Aptos" panose="020B0004020202020204" pitchFamily="34" charset="0"/>
              </a:rPr>
            </a:br>
            <a:endParaRPr lang="en-US" sz="1600" dirty="0">
              <a:latin typeface="Aptos" panose="020B0004020202020204" pitchFamily="34" charset="0"/>
            </a:endParaRPr>
          </a:p>
          <a:p>
            <a:r>
              <a:rPr lang="en-US" sz="1600" b="1" i="0" dirty="0">
                <a:solidFill>
                  <a:srgbClr val="000000"/>
                </a:solidFill>
                <a:effectLst/>
                <a:latin typeface="Aptos" panose="020B0004020202020204" pitchFamily="34" charset="0"/>
              </a:rPr>
              <a:t>Employee Focus Groups</a:t>
            </a:r>
            <a:r>
              <a:rPr lang="en-US" sz="1600" b="0" i="0" dirty="0">
                <a:solidFill>
                  <a:srgbClr val="000000"/>
                </a:solidFill>
                <a:effectLst/>
                <a:latin typeface="Aptos" panose="020B0004020202020204" pitchFamily="34" charset="0"/>
              </a:rPr>
              <a:t>: Gave employees a voice and helped diagnose root causes of disengagement.</a:t>
            </a:r>
            <a:br>
              <a:rPr lang="en-US" sz="1600" b="0" i="0" dirty="0">
                <a:solidFill>
                  <a:srgbClr val="000000"/>
                </a:solidFill>
                <a:effectLst/>
                <a:latin typeface="Aptos" panose="020B0004020202020204" pitchFamily="34" charset="0"/>
              </a:rPr>
            </a:br>
            <a:endParaRPr lang="en-US" sz="1600" dirty="0">
              <a:latin typeface="Aptos" panose="020B0004020202020204" pitchFamily="34" charset="0"/>
            </a:endParaRPr>
          </a:p>
          <a:p>
            <a:r>
              <a:rPr lang="en-US" sz="1600" b="1" i="0" dirty="0">
                <a:solidFill>
                  <a:srgbClr val="000000"/>
                </a:solidFill>
                <a:effectLst/>
                <a:latin typeface="Aptos" panose="020B0004020202020204" pitchFamily="34" charset="0"/>
              </a:rPr>
              <a:t>Leadership Development &amp; Coaching</a:t>
            </a:r>
            <a:r>
              <a:rPr lang="en-US" sz="1600" b="0" i="0" dirty="0">
                <a:solidFill>
                  <a:srgbClr val="000000"/>
                </a:solidFill>
                <a:effectLst/>
                <a:latin typeface="Aptos" panose="020B0004020202020204" pitchFamily="34" charset="0"/>
              </a:rPr>
              <a:t>: Equipped leaders with the tools and skills to lead with integrity, consistency, and accountability.</a:t>
            </a:r>
            <a:br>
              <a:rPr lang="en-US" sz="1600" b="0" i="0" dirty="0">
                <a:solidFill>
                  <a:srgbClr val="000000"/>
                </a:solidFill>
                <a:effectLst/>
                <a:latin typeface="Aptos" panose="020B0004020202020204" pitchFamily="34" charset="0"/>
              </a:rPr>
            </a:br>
            <a:endParaRPr lang="en-US" sz="1600" dirty="0">
              <a:latin typeface="Aptos" panose="020B0004020202020204" pitchFamily="34" charset="0"/>
            </a:endParaRPr>
          </a:p>
          <a:p>
            <a:r>
              <a:rPr lang="en-US" sz="1600" b="1" i="0" dirty="0">
                <a:solidFill>
                  <a:srgbClr val="000000"/>
                </a:solidFill>
                <a:effectLst/>
                <a:latin typeface="Aptos" panose="020B0004020202020204" pitchFamily="34" charset="0"/>
              </a:rPr>
              <a:t>Culture-Building Initiatives</a:t>
            </a:r>
            <a:r>
              <a:rPr lang="en-US" sz="1600" b="0" i="0" dirty="0">
                <a:solidFill>
                  <a:srgbClr val="000000"/>
                </a:solidFill>
                <a:effectLst/>
                <a:latin typeface="Aptos" panose="020B0004020202020204" pitchFamily="34" charset="0"/>
              </a:rPr>
              <a:t>:</a:t>
            </a:r>
            <a:endParaRPr lang="en-US" sz="1600" dirty="0">
              <a:latin typeface="Aptos" panose="020B0004020202020204" pitchFamily="34" charset="0"/>
            </a:endParaRPr>
          </a:p>
          <a:p>
            <a:pPr marL="742950" lvl="1" indent="-285750">
              <a:buFont typeface="Wingdings" panose="05000000000000000000" pitchFamily="2" charset="2"/>
              <a:buChar char="ü"/>
            </a:pPr>
            <a:r>
              <a:rPr lang="en-US" sz="1600" b="0" i="0" dirty="0">
                <a:solidFill>
                  <a:srgbClr val="000000"/>
                </a:solidFill>
                <a:effectLst/>
                <a:latin typeface="Aptos" panose="020B0004020202020204" pitchFamily="34" charset="0"/>
              </a:rPr>
              <a:t>Monthly executive leadership meetings focused on trust, communication, and decision-making transparency.</a:t>
            </a:r>
            <a:endParaRPr lang="en-US" sz="1600" dirty="0">
              <a:latin typeface="Aptos" panose="020B0004020202020204" pitchFamily="34" charset="0"/>
            </a:endParaRPr>
          </a:p>
          <a:p>
            <a:pPr marL="742950" lvl="1" indent="-285750">
              <a:buFont typeface="Wingdings" panose="05000000000000000000" pitchFamily="2" charset="2"/>
              <a:buChar char="ü"/>
            </a:pPr>
            <a:r>
              <a:rPr lang="en-US" sz="1600" b="0" i="0" dirty="0">
                <a:solidFill>
                  <a:srgbClr val="000000"/>
                </a:solidFill>
                <a:effectLst/>
                <a:latin typeface="Aptos" panose="020B0004020202020204" pitchFamily="34" charset="0"/>
              </a:rPr>
              <a:t>Monthly all-employee meetings reinforced core values and encouraged open dialogue.</a:t>
            </a:r>
            <a:br>
              <a:rPr lang="en-US" sz="1600" b="0" i="0" dirty="0">
                <a:solidFill>
                  <a:srgbClr val="000000"/>
                </a:solidFill>
                <a:effectLst/>
                <a:latin typeface="Aptos" panose="020B0004020202020204" pitchFamily="34" charset="0"/>
              </a:rPr>
            </a:br>
            <a:endParaRPr lang="en-US" sz="1600" dirty="0">
              <a:latin typeface="Aptos" panose="020B0004020202020204" pitchFamily="34" charset="0"/>
            </a:endParaRPr>
          </a:p>
          <a:p>
            <a:r>
              <a:rPr lang="en-US" sz="1600" b="1" i="0" dirty="0">
                <a:solidFill>
                  <a:srgbClr val="000000"/>
                </a:solidFill>
                <a:effectLst/>
                <a:latin typeface="Aptos" panose="020B0004020202020204" pitchFamily="34" charset="0"/>
              </a:rPr>
              <a:t>Compensation Benchmarking Study</a:t>
            </a:r>
            <a:r>
              <a:rPr lang="en-US" sz="1600" b="0" i="0" dirty="0">
                <a:solidFill>
                  <a:srgbClr val="000000"/>
                </a:solidFill>
                <a:effectLst/>
                <a:latin typeface="Aptos" panose="020B0004020202020204" pitchFamily="34" charset="0"/>
              </a:rPr>
              <a:t>: Ensured that pay structures were fair, transparent, and market-competitive.</a:t>
            </a:r>
            <a:endParaRPr lang="en-US" sz="1600" dirty="0">
              <a:latin typeface="Aptos" panose="020B0004020202020204" pitchFamily="34" charset="0"/>
            </a:endParaRPr>
          </a:p>
        </p:txBody>
      </p:sp>
    </p:spTree>
    <p:extLst>
      <p:ext uri="{BB962C8B-B14F-4D97-AF65-F5344CB8AC3E}">
        <p14:creationId xmlns:p14="http://schemas.microsoft.com/office/powerpoint/2010/main" val="3450714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BCF01-15C2-A9DC-4557-0B8B8329237B}"/>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75CBEBFF-AB36-D685-5CB1-0146DB307461}"/>
              </a:ext>
            </a:extLst>
          </p:cNvPr>
          <p:cNvGrpSpPr/>
          <p:nvPr/>
        </p:nvGrpSpPr>
        <p:grpSpPr>
          <a:xfrm rot="10800000">
            <a:off x="8834650" y="4824485"/>
            <a:ext cx="3357350" cy="2033515"/>
            <a:chOff x="-1" y="1"/>
            <a:chExt cx="6334302" cy="3208715"/>
          </a:xfrm>
        </p:grpSpPr>
        <p:sp>
          <p:nvSpPr>
            <p:cNvPr id="7" name="Right Triangle 6">
              <a:extLst>
                <a:ext uri="{FF2B5EF4-FFF2-40B4-BE49-F238E27FC236}">
                  <a16:creationId xmlns:a16="http://schemas.microsoft.com/office/drawing/2014/main" id="{A48A603F-BBD1-2525-BACB-2D62A05B2F5F}"/>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AFFB51EE-4249-1F19-9866-C4DF2834E83A}"/>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A red and black logo&#10;&#10;Description automatically generated">
            <a:extLst>
              <a:ext uri="{FF2B5EF4-FFF2-40B4-BE49-F238E27FC236}">
                <a16:creationId xmlns:a16="http://schemas.microsoft.com/office/drawing/2014/main" id="{040DDFC2-3C03-F086-EEB4-E9BF16A74CD7}"/>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74993" t="18588" r="5491" b="18047"/>
          <a:stretch/>
        </p:blipFill>
        <p:spPr>
          <a:xfrm>
            <a:off x="186473" y="6267583"/>
            <a:ext cx="431371" cy="438291"/>
          </a:xfrm>
          <a:prstGeom prst="rect">
            <a:avLst/>
          </a:prstGeom>
        </p:spPr>
      </p:pic>
      <p:grpSp>
        <p:nvGrpSpPr>
          <p:cNvPr id="3" name="Group 2">
            <a:extLst>
              <a:ext uri="{FF2B5EF4-FFF2-40B4-BE49-F238E27FC236}">
                <a16:creationId xmlns:a16="http://schemas.microsoft.com/office/drawing/2014/main" id="{781C0EAA-EB06-B00B-4EF3-98EA3687FD9F}"/>
              </a:ext>
            </a:extLst>
          </p:cNvPr>
          <p:cNvGrpSpPr/>
          <p:nvPr/>
        </p:nvGrpSpPr>
        <p:grpSpPr>
          <a:xfrm>
            <a:off x="0" y="1"/>
            <a:ext cx="3357350" cy="2033515"/>
            <a:chOff x="-1" y="1"/>
            <a:chExt cx="6334302" cy="3208715"/>
          </a:xfrm>
        </p:grpSpPr>
        <p:sp>
          <p:nvSpPr>
            <p:cNvPr id="4" name="Right Triangle 3">
              <a:extLst>
                <a:ext uri="{FF2B5EF4-FFF2-40B4-BE49-F238E27FC236}">
                  <a16:creationId xmlns:a16="http://schemas.microsoft.com/office/drawing/2014/main" id="{1500B938-C007-3D6C-ABFB-F90480F9C9EB}"/>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CAA8F10C-6281-3DFD-5D65-01D4E9482E37}"/>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a:extLst>
              <a:ext uri="{FF2B5EF4-FFF2-40B4-BE49-F238E27FC236}">
                <a16:creationId xmlns:a16="http://schemas.microsoft.com/office/drawing/2014/main" id="{7AC3349C-102B-E8BF-0FDF-5B9F76D62FAF}"/>
              </a:ext>
            </a:extLst>
          </p:cNvPr>
          <p:cNvSpPr txBox="1">
            <a:spLocks/>
          </p:cNvSpPr>
          <p:nvPr/>
        </p:nvSpPr>
        <p:spPr>
          <a:xfrm>
            <a:off x="838200" y="37376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C00000"/>
                </a:solidFill>
                <a:latin typeface="Aptos" panose="020B0004020202020204" pitchFamily="34" charset="0"/>
              </a:rPr>
              <a:t>Agenda</a:t>
            </a:r>
          </a:p>
        </p:txBody>
      </p:sp>
      <p:sp>
        <p:nvSpPr>
          <p:cNvPr id="10" name="Rectangle 2">
            <a:extLst>
              <a:ext uri="{FF2B5EF4-FFF2-40B4-BE49-F238E27FC236}">
                <a16:creationId xmlns:a16="http://schemas.microsoft.com/office/drawing/2014/main" id="{0496FCA9-AFF1-C71D-3F9E-540922003923}"/>
              </a:ext>
            </a:extLst>
          </p:cNvPr>
          <p:cNvSpPr>
            <a:spLocks noChangeArrowheads="1"/>
          </p:cNvSpPr>
          <p:nvPr/>
        </p:nvSpPr>
        <p:spPr bwMode="auto">
          <a:xfrm>
            <a:off x="2499920" y="1962820"/>
            <a:ext cx="7935985" cy="3686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a:lnSpc>
                <a:spcPct val="200000"/>
              </a:lnSpc>
              <a:buFont typeface="Wingdings" panose="05000000000000000000" pitchFamily="2" charset="2"/>
              <a:buChar char="Ø"/>
            </a:pPr>
            <a:r>
              <a:rPr lang="en-US" sz="2400" dirty="0">
                <a:latin typeface="Aptos" panose="020B0004020202020204" pitchFamily="34" charset="0"/>
              </a:rPr>
              <a:t>Population Decline</a:t>
            </a:r>
          </a:p>
          <a:p>
            <a:pPr marL="457200" indent="-457200">
              <a:lnSpc>
                <a:spcPct val="200000"/>
              </a:lnSpc>
              <a:buFont typeface="Wingdings" panose="05000000000000000000" pitchFamily="2" charset="2"/>
              <a:buChar char="Ø"/>
            </a:pPr>
            <a:r>
              <a:rPr lang="en-US" sz="2400" dirty="0">
                <a:latin typeface="Aptos" panose="020B0004020202020204" pitchFamily="34" charset="0"/>
              </a:rPr>
              <a:t>College Graduation Rates are Plummeting </a:t>
            </a:r>
          </a:p>
          <a:p>
            <a:pPr marL="457200" indent="-457200">
              <a:lnSpc>
                <a:spcPct val="200000"/>
              </a:lnSpc>
              <a:buFont typeface="Wingdings" panose="05000000000000000000" pitchFamily="2" charset="2"/>
              <a:buChar char="Ø"/>
            </a:pPr>
            <a:r>
              <a:rPr lang="en-US" sz="2400" dirty="0">
                <a:latin typeface="Aptos" panose="020B0004020202020204" pitchFamily="34" charset="0"/>
              </a:rPr>
              <a:t>Peak 65</a:t>
            </a:r>
          </a:p>
          <a:p>
            <a:pPr marL="457200" indent="-457200">
              <a:lnSpc>
                <a:spcPct val="200000"/>
              </a:lnSpc>
              <a:buFont typeface="Wingdings" panose="05000000000000000000" pitchFamily="2" charset="2"/>
              <a:buChar char="Ø"/>
            </a:pPr>
            <a:r>
              <a:rPr lang="en-US" sz="2400" dirty="0">
                <a:latin typeface="Aptos" panose="020B0004020202020204" pitchFamily="34" charset="0"/>
              </a:rPr>
              <a:t>Let’s talk Strategy </a:t>
            </a:r>
            <a:r>
              <a:rPr lang="en-US" sz="2400" u="sng" dirty="0">
                <a:latin typeface="Aptos" panose="020B0004020202020204" pitchFamily="34" charset="0"/>
              </a:rPr>
              <a:t>and</a:t>
            </a:r>
            <a:r>
              <a:rPr lang="en-US" sz="2400" dirty="0">
                <a:latin typeface="Aptos" panose="020B0004020202020204" pitchFamily="34" charset="0"/>
              </a:rPr>
              <a:t> get Results!</a:t>
            </a:r>
          </a:p>
          <a:p>
            <a:pPr marL="571500" marR="0" lvl="0" indent="-571500">
              <a:lnSpc>
                <a:spcPct val="200000"/>
              </a:lnSpc>
              <a:buSzPct val="50000"/>
              <a:buFont typeface="Wingdings" panose="05000000000000000000" pitchFamily="2" charset="2"/>
              <a:buChar char="Ø"/>
              <a:tabLst>
                <a:tab pos="457200" algn="l"/>
              </a:tabLst>
            </a:pPr>
            <a:endParaRPr kumimoji="0" lang="en-US" altLang="en-US" sz="2400" i="0" strike="noStrike" cap="none" normalizeH="0" baseline="0" dirty="0">
              <a:ln>
                <a:noFill/>
              </a:ln>
              <a:solidFill>
                <a:schemeClr val="tx1"/>
              </a:solidFill>
              <a:effectLst/>
              <a:latin typeface="Aptos" panose="020B0004020202020204" pitchFamily="34" charset="0"/>
            </a:endParaRPr>
          </a:p>
        </p:txBody>
      </p:sp>
    </p:spTree>
    <p:extLst>
      <p:ext uri="{BB962C8B-B14F-4D97-AF65-F5344CB8AC3E}">
        <p14:creationId xmlns:p14="http://schemas.microsoft.com/office/powerpoint/2010/main" val="1610516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4A991-7281-6F6A-B595-61FA0E3CD1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659F6-03D7-5C4F-EC8E-98AEE4F37C6A}"/>
              </a:ext>
            </a:extLst>
          </p:cNvPr>
          <p:cNvSpPr>
            <a:spLocks noGrp="1"/>
          </p:cNvSpPr>
          <p:nvPr>
            <p:ph type="title"/>
          </p:nvPr>
        </p:nvSpPr>
        <p:spPr>
          <a:xfrm>
            <a:off x="838200" y="707952"/>
            <a:ext cx="10515600" cy="1325563"/>
          </a:xfrm>
        </p:spPr>
        <p:txBody>
          <a:bodyPr/>
          <a:lstStyle/>
          <a:p>
            <a:pPr algn="ctr"/>
            <a:r>
              <a:rPr lang="en-US" b="1" dirty="0">
                <a:solidFill>
                  <a:srgbClr val="C00000"/>
                </a:solidFill>
                <a:latin typeface="Aptos" panose="020B0004020202020204" pitchFamily="34" charset="0"/>
              </a:rPr>
              <a:t>EOES in Action - The Results</a:t>
            </a:r>
          </a:p>
        </p:txBody>
      </p:sp>
      <p:grpSp>
        <p:nvGrpSpPr>
          <p:cNvPr id="6" name="Group 5">
            <a:extLst>
              <a:ext uri="{FF2B5EF4-FFF2-40B4-BE49-F238E27FC236}">
                <a16:creationId xmlns:a16="http://schemas.microsoft.com/office/drawing/2014/main" id="{174E95A3-E71F-D7DB-1DCC-92364A882E23}"/>
              </a:ext>
            </a:extLst>
          </p:cNvPr>
          <p:cNvGrpSpPr/>
          <p:nvPr/>
        </p:nvGrpSpPr>
        <p:grpSpPr>
          <a:xfrm rot="10800000">
            <a:off x="8834650" y="4824485"/>
            <a:ext cx="3357350" cy="2033515"/>
            <a:chOff x="-1" y="1"/>
            <a:chExt cx="6334302" cy="3208715"/>
          </a:xfrm>
        </p:grpSpPr>
        <p:sp>
          <p:nvSpPr>
            <p:cNvPr id="7" name="Right Triangle 6">
              <a:extLst>
                <a:ext uri="{FF2B5EF4-FFF2-40B4-BE49-F238E27FC236}">
                  <a16:creationId xmlns:a16="http://schemas.microsoft.com/office/drawing/2014/main" id="{B31E9873-AB4B-FEC2-3889-1C4FB1CF2888}"/>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0F3ED305-5BDA-0453-2096-46FC37439E83}"/>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A red and black logo&#10;&#10;Description automatically generated">
            <a:extLst>
              <a:ext uri="{FF2B5EF4-FFF2-40B4-BE49-F238E27FC236}">
                <a16:creationId xmlns:a16="http://schemas.microsoft.com/office/drawing/2014/main" id="{9B2FEBC0-F0E2-5D2A-0EEC-F1886511E8B1}"/>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74993" t="18588" r="5491" b="18047"/>
          <a:stretch/>
        </p:blipFill>
        <p:spPr>
          <a:xfrm>
            <a:off x="186473" y="6267583"/>
            <a:ext cx="431371" cy="438291"/>
          </a:xfrm>
          <a:prstGeom prst="rect">
            <a:avLst/>
          </a:prstGeom>
        </p:spPr>
      </p:pic>
      <p:grpSp>
        <p:nvGrpSpPr>
          <p:cNvPr id="3" name="Group 2">
            <a:extLst>
              <a:ext uri="{FF2B5EF4-FFF2-40B4-BE49-F238E27FC236}">
                <a16:creationId xmlns:a16="http://schemas.microsoft.com/office/drawing/2014/main" id="{A9B83AE4-0C5B-CC35-93A1-9D21DC62CFD5}"/>
              </a:ext>
            </a:extLst>
          </p:cNvPr>
          <p:cNvGrpSpPr/>
          <p:nvPr/>
        </p:nvGrpSpPr>
        <p:grpSpPr>
          <a:xfrm>
            <a:off x="0" y="1"/>
            <a:ext cx="3357350" cy="2033515"/>
            <a:chOff x="-1" y="1"/>
            <a:chExt cx="6334302" cy="3208715"/>
          </a:xfrm>
        </p:grpSpPr>
        <p:sp>
          <p:nvSpPr>
            <p:cNvPr id="4" name="Right Triangle 3">
              <a:extLst>
                <a:ext uri="{FF2B5EF4-FFF2-40B4-BE49-F238E27FC236}">
                  <a16:creationId xmlns:a16="http://schemas.microsoft.com/office/drawing/2014/main" id="{95DAB61C-6614-5CCC-B8F8-CCFAA7B42BAA}"/>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E51F5275-8197-DC4B-792E-82F551E8B062}"/>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8A4FEAA6-6074-2BB5-EA56-1B8FC656475F}"/>
              </a:ext>
            </a:extLst>
          </p:cNvPr>
          <p:cNvPicPr>
            <a:picLocks noChangeAspect="1"/>
          </p:cNvPicPr>
          <p:nvPr/>
        </p:nvPicPr>
        <p:blipFill>
          <a:blip r:embed="rId5"/>
          <a:stretch>
            <a:fillRect/>
          </a:stretch>
        </p:blipFill>
        <p:spPr>
          <a:xfrm>
            <a:off x="1883219" y="2210504"/>
            <a:ext cx="8019162" cy="2436991"/>
          </a:xfrm>
          <a:prstGeom prst="rect">
            <a:avLst/>
          </a:prstGeom>
        </p:spPr>
      </p:pic>
    </p:spTree>
    <p:extLst>
      <p:ext uri="{BB962C8B-B14F-4D97-AF65-F5344CB8AC3E}">
        <p14:creationId xmlns:p14="http://schemas.microsoft.com/office/powerpoint/2010/main" val="2255048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CABE9-381F-0C45-8D31-86E5F79AEE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CD4A63-047C-1036-D6DB-82032DBE12D5}"/>
              </a:ext>
            </a:extLst>
          </p:cNvPr>
          <p:cNvSpPr>
            <a:spLocks noGrp="1"/>
          </p:cNvSpPr>
          <p:nvPr>
            <p:ph type="title"/>
          </p:nvPr>
        </p:nvSpPr>
        <p:spPr>
          <a:xfrm>
            <a:off x="617844" y="2567078"/>
            <a:ext cx="4004717" cy="1325563"/>
          </a:xfrm>
        </p:spPr>
        <p:txBody>
          <a:bodyPr>
            <a:normAutofit/>
          </a:bodyPr>
          <a:lstStyle/>
          <a:p>
            <a:pPr algn="ctr"/>
            <a:r>
              <a:rPr lang="en-US" b="1" dirty="0">
                <a:solidFill>
                  <a:srgbClr val="C00000"/>
                </a:solidFill>
                <a:latin typeface="Aptos" panose="020B0004020202020204" pitchFamily="34" charset="0"/>
              </a:rPr>
              <a:t>EOES in Action - The Results</a:t>
            </a:r>
          </a:p>
        </p:txBody>
      </p:sp>
      <p:pic>
        <p:nvPicPr>
          <p:cNvPr id="11" name="Picture 10" descr="A red and black logo&#10;&#10;Description automatically generated">
            <a:extLst>
              <a:ext uri="{FF2B5EF4-FFF2-40B4-BE49-F238E27FC236}">
                <a16:creationId xmlns:a16="http://schemas.microsoft.com/office/drawing/2014/main" id="{0C845A64-1B8C-FC5E-0401-0034D105B5E3}"/>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74993" t="18588" r="5491" b="18047"/>
          <a:stretch/>
        </p:blipFill>
        <p:spPr>
          <a:xfrm>
            <a:off x="186473" y="6267583"/>
            <a:ext cx="431371" cy="438291"/>
          </a:xfrm>
          <a:prstGeom prst="rect">
            <a:avLst/>
          </a:prstGeom>
        </p:spPr>
      </p:pic>
      <p:grpSp>
        <p:nvGrpSpPr>
          <p:cNvPr id="3" name="Group 2">
            <a:extLst>
              <a:ext uri="{FF2B5EF4-FFF2-40B4-BE49-F238E27FC236}">
                <a16:creationId xmlns:a16="http://schemas.microsoft.com/office/drawing/2014/main" id="{A675C31A-C06A-43A9-A3DB-5FAE09740ACD}"/>
              </a:ext>
            </a:extLst>
          </p:cNvPr>
          <p:cNvGrpSpPr/>
          <p:nvPr/>
        </p:nvGrpSpPr>
        <p:grpSpPr>
          <a:xfrm>
            <a:off x="0" y="1"/>
            <a:ext cx="3357350" cy="2033515"/>
            <a:chOff x="-1" y="1"/>
            <a:chExt cx="6334302" cy="3208715"/>
          </a:xfrm>
        </p:grpSpPr>
        <p:sp>
          <p:nvSpPr>
            <p:cNvPr id="4" name="Right Triangle 3">
              <a:extLst>
                <a:ext uri="{FF2B5EF4-FFF2-40B4-BE49-F238E27FC236}">
                  <a16:creationId xmlns:a16="http://schemas.microsoft.com/office/drawing/2014/main" id="{3DC8445F-A02D-0F22-6EEC-97329A178749}"/>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274220D5-DFBD-7E57-1FB9-5C1BB44099B0}"/>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8D2CFA17-C80D-1812-6BDC-65B48B78D713}"/>
              </a:ext>
            </a:extLst>
          </p:cNvPr>
          <p:cNvPicPr>
            <a:picLocks noChangeAspect="1"/>
          </p:cNvPicPr>
          <p:nvPr/>
        </p:nvPicPr>
        <p:blipFill>
          <a:blip r:embed="rId5"/>
          <a:stretch>
            <a:fillRect/>
          </a:stretch>
        </p:blipFill>
        <p:spPr>
          <a:xfrm>
            <a:off x="4958861" y="152126"/>
            <a:ext cx="6494929" cy="6399571"/>
          </a:xfrm>
          <a:prstGeom prst="rect">
            <a:avLst/>
          </a:prstGeom>
        </p:spPr>
      </p:pic>
    </p:spTree>
    <p:extLst>
      <p:ext uri="{BB962C8B-B14F-4D97-AF65-F5344CB8AC3E}">
        <p14:creationId xmlns:p14="http://schemas.microsoft.com/office/powerpoint/2010/main" val="4114371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180A1-D7B3-5AAA-82ED-753AB5084D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B6263E-2F2B-BD03-A362-7F4365798F2B}"/>
              </a:ext>
            </a:extLst>
          </p:cNvPr>
          <p:cNvSpPr>
            <a:spLocks noGrp="1"/>
          </p:cNvSpPr>
          <p:nvPr>
            <p:ph type="title"/>
          </p:nvPr>
        </p:nvSpPr>
        <p:spPr>
          <a:xfrm>
            <a:off x="838200" y="166408"/>
            <a:ext cx="10515600" cy="1325563"/>
          </a:xfrm>
        </p:spPr>
        <p:txBody>
          <a:bodyPr/>
          <a:lstStyle/>
          <a:p>
            <a:pPr algn="ctr"/>
            <a:r>
              <a:rPr lang="en-US" b="1" dirty="0">
                <a:solidFill>
                  <a:srgbClr val="C00000"/>
                </a:solidFill>
                <a:latin typeface="Aptos" panose="020B0004020202020204" pitchFamily="34" charset="0"/>
              </a:rPr>
              <a:t>Why This Worked!</a:t>
            </a:r>
          </a:p>
        </p:txBody>
      </p:sp>
      <p:pic>
        <p:nvPicPr>
          <p:cNvPr id="11" name="Picture 10" descr="A red and black logo&#10;&#10;Description automatically generated">
            <a:extLst>
              <a:ext uri="{FF2B5EF4-FFF2-40B4-BE49-F238E27FC236}">
                <a16:creationId xmlns:a16="http://schemas.microsoft.com/office/drawing/2014/main" id="{D9671E42-9D8E-F4B0-1976-2778596855A6}"/>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74993" t="18588" r="5491" b="18047"/>
          <a:stretch/>
        </p:blipFill>
        <p:spPr>
          <a:xfrm>
            <a:off x="186473" y="6267583"/>
            <a:ext cx="431371" cy="438291"/>
          </a:xfrm>
          <a:prstGeom prst="rect">
            <a:avLst/>
          </a:prstGeom>
        </p:spPr>
      </p:pic>
      <p:grpSp>
        <p:nvGrpSpPr>
          <p:cNvPr id="3" name="Group 2">
            <a:extLst>
              <a:ext uri="{FF2B5EF4-FFF2-40B4-BE49-F238E27FC236}">
                <a16:creationId xmlns:a16="http://schemas.microsoft.com/office/drawing/2014/main" id="{A7379F2F-DAC5-4607-52C9-E8DE6F38A62B}"/>
              </a:ext>
            </a:extLst>
          </p:cNvPr>
          <p:cNvGrpSpPr/>
          <p:nvPr/>
        </p:nvGrpSpPr>
        <p:grpSpPr>
          <a:xfrm>
            <a:off x="0" y="1"/>
            <a:ext cx="3357350" cy="2033515"/>
            <a:chOff x="-1" y="1"/>
            <a:chExt cx="6334302" cy="3208715"/>
          </a:xfrm>
        </p:grpSpPr>
        <p:sp>
          <p:nvSpPr>
            <p:cNvPr id="4" name="Right Triangle 3">
              <a:extLst>
                <a:ext uri="{FF2B5EF4-FFF2-40B4-BE49-F238E27FC236}">
                  <a16:creationId xmlns:a16="http://schemas.microsoft.com/office/drawing/2014/main" id="{DBDD3635-22C8-5BDA-5AAF-528507C55F58}"/>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C2D3976D-91A1-1A62-647F-0F0395033234}"/>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14EAE036-4F9F-464A-E6F1-36211234B260}"/>
              </a:ext>
            </a:extLst>
          </p:cNvPr>
          <p:cNvSpPr txBox="1"/>
          <p:nvPr/>
        </p:nvSpPr>
        <p:spPr>
          <a:xfrm>
            <a:off x="7777494" y="1850796"/>
            <a:ext cx="3576306" cy="2664063"/>
          </a:xfrm>
          <a:prstGeom prst="rect">
            <a:avLst/>
          </a:prstGeom>
          <a:noFill/>
        </p:spPr>
        <p:txBody>
          <a:bodyPr wrap="square">
            <a:spAutoFit/>
          </a:bodyPr>
          <a:lstStyle/>
          <a:p>
            <a:endParaRPr lang="en-US" sz="2000" dirty="0">
              <a:latin typeface="Aptos" panose="020B0004020202020204" pitchFamily="34" charset="0"/>
            </a:endParaRPr>
          </a:p>
          <a:p>
            <a:pPr>
              <a:lnSpc>
                <a:spcPct val="150000"/>
              </a:lnSpc>
            </a:pPr>
            <a:r>
              <a:rPr lang="en-US" sz="2000" b="1" dirty="0">
                <a:latin typeface="Aptos" panose="020B0004020202020204" pitchFamily="34" charset="0"/>
              </a:rPr>
              <a:t>Key Success Factors</a:t>
            </a:r>
          </a:p>
          <a:p>
            <a:pPr marL="285750" indent="-285750">
              <a:lnSpc>
                <a:spcPct val="150000"/>
              </a:lnSpc>
              <a:buFont typeface="Arial" panose="020B0604020202020204" pitchFamily="34" charset="0"/>
              <a:buChar char="•"/>
            </a:pPr>
            <a:r>
              <a:rPr lang="en-US" sz="2000" dirty="0">
                <a:latin typeface="Aptos" panose="020B0004020202020204" pitchFamily="34" charset="0"/>
              </a:rPr>
              <a:t>Leadership Alignment</a:t>
            </a:r>
          </a:p>
          <a:p>
            <a:pPr marL="285750" indent="-285750">
              <a:lnSpc>
                <a:spcPct val="150000"/>
              </a:lnSpc>
              <a:buFont typeface="Arial" panose="020B0604020202020204" pitchFamily="34" charset="0"/>
              <a:buChar char="•"/>
            </a:pPr>
            <a:r>
              <a:rPr lang="en-US" sz="2000" dirty="0">
                <a:latin typeface="Aptos" panose="020B0004020202020204" pitchFamily="34" charset="0"/>
              </a:rPr>
              <a:t>Data-Driven Strategy</a:t>
            </a:r>
          </a:p>
          <a:p>
            <a:pPr marL="285750" indent="-285750">
              <a:lnSpc>
                <a:spcPct val="150000"/>
              </a:lnSpc>
              <a:buFont typeface="Arial" panose="020B0604020202020204" pitchFamily="34" charset="0"/>
              <a:buChar char="•"/>
            </a:pPr>
            <a:r>
              <a:rPr lang="en-US" sz="2000" dirty="0">
                <a:latin typeface="Aptos" panose="020B0004020202020204" pitchFamily="34" charset="0"/>
              </a:rPr>
              <a:t>Employee Involvement</a:t>
            </a:r>
          </a:p>
          <a:p>
            <a:pPr marL="285750" indent="-285750">
              <a:lnSpc>
                <a:spcPct val="150000"/>
              </a:lnSpc>
              <a:buFont typeface="Arial" panose="020B0604020202020204" pitchFamily="34" charset="0"/>
              <a:buChar char="•"/>
            </a:pPr>
            <a:r>
              <a:rPr lang="en-US" sz="2000" dirty="0">
                <a:latin typeface="Aptos" panose="020B0004020202020204" pitchFamily="34" charset="0"/>
              </a:rPr>
              <a:t>Fair Pay Practices</a:t>
            </a:r>
          </a:p>
        </p:txBody>
      </p:sp>
      <p:pic>
        <p:nvPicPr>
          <p:cNvPr id="8" name="Picture 7" descr="A group of people running&#10;&#10;Description automatically generated">
            <a:extLst>
              <a:ext uri="{FF2B5EF4-FFF2-40B4-BE49-F238E27FC236}">
                <a16:creationId xmlns:a16="http://schemas.microsoft.com/office/drawing/2014/main" id="{14E672F9-591C-388C-4DAC-E4525BC046B1}"/>
              </a:ext>
            </a:extLst>
          </p:cNvPr>
          <p:cNvPicPr>
            <a:picLocks noChangeAspect="1"/>
          </p:cNvPicPr>
          <p:nvPr/>
        </p:nvPicPr>
        <p:blipFill>
          <a:blip r:embed="rId5">
            <a:extLst>
              <a:ext uri="{28A0092B-C50C-407E-A947-70E740481C1C}">
                <a14:useLocalDpi xmlns:a14="http://schemas.microsoft.com/office/drawing/2010/main" val="0"/>
              </a:ext>
            </a:extLst>
          </a:blip>
          <a:srcRect t="-1" b="-4222"/>
          <a:stretch/>
        </p:blipFill>
        <p:spPr>
          <a:xfrm>
            <a:off x="1103532" y="1783363"/>
            <a:ext cx="6173876" cy="3526113"/>
          </a:xfrm>
          <a:prstGeom prst="rect">
            <a:avLst/>
          </a:prstGeom>
        </p:spPr>
      </p:pic>
    </p:spTree>
    <p:extLst>
      <p:ext uri="{BB962C8B-B14F-4D97-AF65-F5344CB8AC3E}">
        <p14:creationId xmlns:p14="http://schemas.microsoft.com/office/powerpoint/2010/main" val="1422820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8717B-1BBC-B4A1-881C-11CAFFED1DC7}"/>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5D4C3321-8173-7335-AC91-C73F4EE64E6E}"/>
              </a:ext>
            </a:extLst>
          </p:cNvPr>
          <p:cNvGrpSpPr/>
          <p:nvPr/>
        </p:nvGrpSpPr>
        <p:grpSpPr>
          <a:xfrm rot="10800000">
            <a:off x="8834650" y="4824485"/>
            <a:ext cx="3357350" cy="2033515"/>
            <a:chOff x="-1" y="1"/>
            <a:chExt cx="6334302" cy="3208715"/>
          </a:xfrm>
        </p:grpSpPr>
        <p:sp>
          <p:nvSpPr>
            <p:cNvPr id="7" name="Right Triangle 6">
              <a:extLst>
                <a:ext uri="{FF2B5EF4-FFF2-40B4-BE49-F238E27FC236}">
                  <a16:creationId xmlns:a16="http://schemas.microsoft.com/office/drawing/2014/main" id="{426D0F0E-9CE0-7AAA-C885-87876BB2665F}"/>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66BBF6D5-B444-DFCA-CA7E-9E0060E7692F}"/>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A red and black logo&#10;&#10;Description automatically generated">
            <a:extLst>
              <a:ext uri="{FF2B5EF4-FFF2-40B4-BE49-F238E27FC236}">
                <a16:creationId xmlns:a16="http://schemas.microsoft.com/office/drawing/2014/main" id="{28681256-7D64-193E-88B7-772CD83A290D}"/>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74993" t="18588" r="5491" b="18047"/>
          <a:stretch/>
        </p:blipFill>
        <p:spPr>
          <a:xfrm>
            <a:off x="186473" y="6267583"/>
            <a:ext cx="431371" cy="438291"/>
          </a:xfrm>
          <a:prstGeom prst="rect">
            <a:avLst/>
          </a:prstGeom>
        </p:spPr>
      </p:pic>
      <p:grpSp>
        <p:nvGrpSpPr>
          <p:cNvPr id="3" name="Group 2">
            <a:extLst>
              <a:ext uri="{FF2B5EF4-FFF2-40B4-BE49-F238E27FC236}">
                <a16:creationId xmlns:a16="http://schemas.microsoft.com/office/drawing/2014/main" id="{636C53A4-758D-15C9-29C0-2A2BC19C9411}"/>
              </a:ext>
            </a:extLst>
          </p:cNvPr>
          <p:cNvGrpSpPr/>
          <p:nvPr/>
        </p:nvGrpSpPr>
        <p:grpSpPr>
          <a:xfrm>
            <a:off x="0" y="1"/>
            <a:ext cx="3357350" cy="2033515"/>
            <a:chOff x="-1" y="1"/>
            <a:chExt cx="6334302" cy="3208715"/>
          </a:xfrm>
        </p:grpSpPr>
        <p:sp>
          <p:nvSpPr>
            <p:cNvPr id="4" name="Right Triangle 3">
              <a:extLst>
                <a:ext uri="{FF2B5EF4-FFF2-40B4-BE49-F238E27FC236}">
                  <a16:creationId xmlns:a16="http://schemas.microsoft.com/office/drawing/2014/main" id="{A1F9948B-F519-1E65-B169-E654AA7DD982}"/>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F4118321-F302-8040-5B4B-9B402AA03441}"/>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F7719B59-C4CA-D998-FBB8-992C1559687E}"/>
              </a:ext>
            </a:extLst>
          </p:cNvPr>
          <p:cNvSpPr txBox="1"/>
          <p:nvPr/>
        </p:nvSpPr>
        <p:spPr>
          <a:xfrm>
            <a:off x="1258437" y="4297419"/>
            <a:ext cx="9675125" cy="1864678"/>
          </a:xfrm>
          <a:prstGeom prst="rect">
            <a:avLst/>
          </a:prstGeom>
          <a:noFill/>
        </p:spPr>
        <p:txBody>
          <a:bodyPr wrap="square">
            <a:spAutoFit/>
          </a:bodyPr>
          <a:lstStyle/>
          <a:p>
            <a:pPr marL="0" marR="0" algn="ctr">
              <a:lnSpc>
                <a:spcPct val="107000"/>
              </a:lnSpc>
              <a:spcAft>
                <a:spcPts val="800"/>
              </a:spcAft>
            </a:pPr>
            <a:endParaRPr lang="en-US" sz="2400" b="1" kern="100" dirty="0">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Aft>
                <a:spcPts val="800"/>
              </a:spcAft>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One hour of strategic consulting with Tanya Zion! </a:t>
            </a:r>
          </a:p>
          <a:p>
            <a:pPr marL="0" marR="0" algn="ctr">
              <a:lnSpc>
                <a:spcPct val="107000"/>
              </a:lnSpc>
              <a:spcAft>
                <a:spcPts val="800"/>
              </a:spcAft>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Drawing to be held on </a:t>
            </a:r>
            <a:r>
              <a:rPr lang="en-US" sz="2400" b="1" kern="100" dirty="0">
                <a:solidFill>
                  <a:srgbClr val="C9082A"/>
                </a:solidFill>
                <a:effectLst/>
                <a:latin typeface="Aptos" panose="020B0004020202020204" pitchFamily="34" charset="0"/>
                <a:ea typeface="Aptos" panose="020B0004020202020204" pitchFamily="34" charset="0"/>
                <a:cs typeface="Times New Roman" panose="02020603050405020304" pitchFamily="18" charset="0"/>
              </a:rPr>
              <a:t>February 26</a:t>
            </a:r>
            <a:r>
              <a:rPr lang="en-US" sz="2400" b="1" kern="100" baseline="30000" dirty="0">
                <a:solidFill>
                  <a:srgbClr val="C9082A"/>
                </a:solidFill>
                <a:effectLst/>
                <a:latin typeface="Aptos" panose="020B0004020202020204" pitchFamily="34" charset="0"/>
                <a:ea typeface="Aptos" panose="020B0004020202020204" pitchFamily="34" charset="0"/>
                <a:cs typeface="Times New Roman" panose="02020603050405020304" pitchFamily="18" charset="0"/>
              </a:rPr>
              <a:t>th</a:t>
            </a:r>
            <a:r>
              <a:rPr lang="en-US" sz="2400" b="1" kern="100" dirty="0">
                <a:solidFill>
                  <a:srgbClr val="C9082A"/>
                </a:solidFill>
                <a:effectLst/>
                <a:latin typeface="Aptos" panose="020B0004020202020204" pitchFamily="34" charset="0"/>
                <a:ea typeface="Aptos" panose="020B0004020202020204" pitchFamily="34" charset="0"/>
                <a:cs typeface="Times New Roman" panose="02020603050405020304" pitchFamily="18" charset="0"/>
              </a:rPr>
              <a:t> </a:t>
            </a:r>
            <a:r>
              <a:rPr lang="en-US" sz="2400" b="1" kern="100" dirty="0">
                <a:effectLst/>
                <a:latin typeface="Aptos" panose="020B0004020202020204" pitchFamily="34" charset="0"/>
                <a:ea typeface="Aptos" panose="020B0004020202020204" pitchFamily="34" charset="0"/>
                <a:cs typeface="Times New Roman" panose="02020603050405020304" pitchFamily="18" charset="0"/>
              </a:rPr>
              <a:t>and winner notified via email from Erin Miley</a:t>
            </a:r>
          </a:p>
        </p:txBody>
      </p:sp>
      <p:pic>
        <p:nvPicPr>
          <p:cNvPr id="10" name="Picture 9" descr="A black and white sticker with black text&#10;&#10;Description automatically generated">
            <a:extLst>
              <a:ext uri="{FF2B5EF4-FFF2-40B4-BE49-F238E27FC236}">
                <a16:creationId xmlns:a16="http://schemas.microsoft.com/office/drawing/2014/main" id="{66665B8E-57AA-5AEA-4846-2F4F8F16D3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7160" y="361102"/>
            <a:ext cx="4297680" cy="4297680"/>
          </a:xfrm>
          <a:prstGeom prst="rect">
            <a:avLst/>
          </a:prstGeom>
          <a:ln>
            <a:noFill/>
          </a:ln>
          <a:effectLst>
            <a:softEdge rad="112500"/>
          </a:effectLst>
        </p:spPr>
      </p:pic>
    </p:spTree>
    <p:extLst>
      <p:ext uri="{BB962C8B-B14F-4D97-AF65-F5344CB8AC3E}">
        <p14:creationId xmlns:p14="http://schemas.microsoft.com/office/powerpoint/2010/main" val="3387606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A2C94-4219-DF94-9334-F11991236412}"/>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41765276-B688-001D-C045-575FCAEFEC31}"/>
              </a:ext>
            </a:extLst>
          </p:cNvPr>
          <p:cNvGrpSpPr/>
          <p:nvPr/>
        </p:nvGrpSpPr>
        <p:grpSpPr>
          <a:xfrm rot="10800000">
            <a:off x="8834650" y="4824485"/>
            <a:ext cx="3357350" cy="2033515"/>
            <a:chOff x="-1" y="1"/>
            <a:chExt cx="6334302" cy="3208715"/>
          </a:xfrm>
        </p:grpSpPr>
        <p:sp>
          <p:nvSpPr>
            <p:cNvPr id="7" name="Right Triangle 6">
              <a:extLst>
                <a:ext uri="{FF2B5EF4-FFF2-40B4-BE49-F238E27FC236}">
                  <a16:creationId xmlns:a16="http://schemas.microsoft.com/office/drawing/2014/main" id="{3132EDF4-13D0-BCB5-B29A-06E41B0579D7}"/>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9E9BAC0F-B8CC-300C-CA8C-21DF1A39415C}"/>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A red and black logo&#10;&#10;Description automatically generated">
            <a:extLst>
              <a:ext uri="{FF2B5EF4-FFF2-40B4-BE49-F238E27FC236}">
                <a16:creationId xmlns:a16="http://schemas.microsoft.com/office/drawing/2014/main" id="{4199ACDD-3220-BB3C-278A-8AE2041DA719}"/>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74993" t="18588" r="5491" b="18047"/>
          <a:stretch/>
        </p:blipFill>
        <p:spPr>
          <a:xfrm>
            <a:off x="186473" y="6267583"/>
            <a:ext cx="431371" cy="438291"/>
          </a:xfrm>
          <a:prstGeom prst="rect">
            <a:avLst/>
          </a:prstGeom>
        </p:spPr>
      </p:pic>
      <p:grpSp>
        <p:nvGrpSpPr>
          <p:cNvPr id="3" name="Group 2">
            <a:extLst>
              <a:ext uri="{FF2B5EF4-FFF2-40B4-BE49-F238E27FC236}">
                <a16:creationId xmlns:a16="http://schemas.microsoft.com/office/drawing/2014/main" id="{EB1A00C6-1BE9-9D9F-27BF-E51AC82655D4}"/>
              </a:ext>
            </a:extLst>
          </p:cNvPr>
          <p:cNvGrpSpPr/>
          <p:nvPr/>
        </p:nvGrpSpPr>
        <p:grpSpPr>
          <a:xfrm>
            <a:off x="0" y="1"/>
            <a:ext cx="3357350" cy="2033515"/>
            <a:chOff x="-1" y="1"/>
            <a:chExt cx="6334302" cy="3208715"/>
          </a:xfrm>
        </p:grpSpPr>
        <p:sp>
          <p:nvSpPr>
            <p:cNvPr id="4" name="Right Triangle 3">
              <a:extLst>
                <a:ext uri="{FF2B5EF4-FFF2-40B4-BE49-F238E27FC236}">
                  <a16:creationId xmlns:a16="http://schemas.microsoft.com/office/drawing/2014/main" id="{BB4B8083-D51F-4DBB-C12C-E456A289A42F}"/>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4F1DEB23-A754-56C9-336C-E5945C834C9D}"/>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itle 9">
            <a:extLst>
              <a:ext uri="{FF2B5EF4-FFF2-40B4-BE49-F238E27FC236}">
                <a16:creationId xmlns:a16="http://schemas.microsoft.com/office/drawing/2014/main" id="{BBDCB270-3AAB-5615-2B95-9F0EC584A487}"/>
              </a:ext>
            </a:extLst>
          </p:cNvPr>
          <p:cNvSpPr>
            <a:spLocks noGrp="1"/>
          </p:cNvSpPr>
          <p:nvPr>
            <p:ph type="title"/>
          </p:nvPr>
        </p:nvSpPr>
        <p:spPr>
          <a:xfrm>
            <a:off x="3635633" y="353977"/>
            <a:ext cx="6090920" cy="1325563"/>
          </a:xfrm>
        </p:spPr>
        <p:txBody>
          <a:bodyPr/>
          <a:lstStyle/>
          <a:p>
            <a:r>
              <a:rPr lang="en-US" b="1" dirty="0">
                <a:solidFill>
                  <a:srgbClr val="C9082A"/>
                </a:solidFill>
                <a:latin typeface="Aptos" panose="020B0004020202020204" pitchFamily="34" charset="0"/>
              </a:rPr>
              <a:t>Population Decline</a:t>
            </a:r>
          </a:p>
        </p:txBody>
      </p:sp>
      <p:sp>
        <p:nvSpPr>
          <p:cNvPr id="13" name="TextBox 12">
            <a:extLst>
              <a:ext uri="{FF2B5EF4-FFF2-40B4-BE49-F238E27FC236}">
                <a16:creationId xmlns:a16="http://schemas.microsoft.com/office/drawing/2014/main" id="{4097CC61-F86C-307B-75BF-AA4B2DE84EDA}"/>
              </a:ext>
            </a:extLst>
          </p:cNvPr>
          <p:cNvSpPr txBox="1"/>
          <p:nvPr/>
        </p:nvSpPr>
        <p:spPr>
          <a:xfrm>
            <a:off x="762854" y="1664787"/>
            <a:ext cx="6451600" cy="3363037"/>
          </a:xfrm>
          <a:prstGeom prst="rect">
            <a:avLst/>
          </a:prstGeom>
          <a:noFill/>
        </p:spPr>
        <p:txBody>
          <a:bodyPr wrap="square">
            <a:spAutoFit/>
          </a:bodyPr>
          <a:lstStyle/>
          <a:p>
            <a:pPr marL="342900" indent="-342900">
              <a:lnSpc>
                <a:spcPct val="150000"/>
              </a:lnSpc>
              <a:buFont typeface="Wingdings" panose="05000000000000000000" pitchFamily="2" charset="2"/>
              <a:buChar char="§"/>
            </a:pPr>
            <a:r>
              <a:rPr lang="en-US" sz="2400" b="1" dirty="0">
                <a:latin typeface="Aptos" panose="020B0004020202020204" pitchFamily="34" charset="0"/>
              </a:rPr>
              <a:t>Aging Workforce &amp; Retirements</a:t>
            </a:r>
            <a:endParaRPr lang="en-US" sz="2400" dirty="0">
              <a:latin typeface="Aptos" panose="020B0004020202020204" pitchFamily="34" charset="0"/>
            </a:endParaRPr>
          </a:p>
          <a:p>
            <a:pPr marL="342900" indent="-342900">
              <a:lnSpc>
                <a:spcPct val="150000"/>
              </a:lnSpc>
              <a:buFont typeface="Wingdings" panose="05000000000000000000" pitchFamily="2" charset="2"/>
              <a:buChar char="§"/>
            </a:pPr>
            <a:r>
              <a:rPr lang="en-US" sz="2400" b="1" dirty="0">
                <a:latin typeface="Aptos" panose="020B0004020202020204" pitchFamily="34" charset="0"/>
              </a:rPr>
              <a:t>Declining Birth Rates</a:t>
            </a:r>
            <a:endParaRPr lang="en-US" sz="2400" dirty="0">
              <a:latin typeface="Aptos" panose="020B0004020202020204" pitchFamily="34" charset="0"/>
            </a:endParaRPr>
          </a:p>
          <a:p>
            <a:pPr marL="342900" indent="-342900">
              <a:lnSpc>
                <a:spcPct val="150000"/>
              </a:lnSpc>
              <a:buFont typeface="Wingdings" panose="05000000000000000000" pitchFamily="2" charset="2"/>
              <a:buChar char="§"/>
            </a:pPr>
            <a:r>
              <a:rPr lang="en-US" sz="2400" b="1" dirty="0">
                <a:latin typeface="Aptos" panose="020B0004020202020204" pitchFamily="34" charset="0"/>
              </a:rPr>
              <a:t>Skill Gaps &amp; Talent Shortages</a:t>
            </a:r>
            <a:endParaRPr lang="en-US" sz="2400" dirty="0">
              <a:latin typeface="Aptos" panose="020B0004020202020204" pitchFamily="34" charset="0"/>
            </a:endParaRPr>
          </a:p>
          <a:p>
            <a:pPr marL="342900" indent="-342900">
              <a:lnSpc>
                <a:spcPct val="150000"/>
              </a:lnSpc>
              <a:buFont typeface="Wingdings" panose="05000000000000000000" pitchFamily="2" charset="2"/>
              <a:buChar char="§"/>
            </a:pPr>
            <a:r>
              <a:rPr lang="en-US" sz="2400" b="1" dirty="0">
                <a:latin typeface="Aptos" panose="020B0004020202020204" pitchFamily="34" charset="0"/>
              </a:rPr>
              <a:t>Reduced Labor Market Flexibility</a:t>
            </a:r>
            <a:endParaRPr lang="en-US" sz="2400" dirty="0">
              <a:latin typeface="Aptos" panose="020B0004020202020204" pitchFamily="34" charset="0"/>
            </a:endParaRPr>
          </a:p>
          <a:p>
            <a:pPr marL="342900" indent="-342900">
              <a:lnSpc>
                <a:spcPct val="150000"/>
              </a:lnSpc>
              <a:buFont typeface="Wingdings" panose="05000000000000000000" pitchFamily="2" charset="2"/>
              <a:buChar char="§"/>
            </a:pPr>
            <a:r>
              <a:rPr lang="en-US" sz="2400" b="1" dirty="0">
                <a:latin typeface="Aptos" panose="020B0004020202020204" pitchFamily="34" charset="0"/>
              </a:rPr>
              <a:t>Increased Employer Competition &amp; Retention Challenges</a:t>
            </a:r>
            <a:endParaRPr lang="en-US" sz="2400" dirty="0">
              <a:latin typeface="Aptos" panose="020B0004020202020204" pitchFamily="34" charset="0"/>
            </a:endParaRPr>
          </a:p>
        </p:txBody>
      </p:sp>
      <p:pic>
        <p:nvPicPr>
          <p:cNvPr id="15" name="Picture 14" descr="A group of figures with a red arrow going up&#10;&#10;Description automatically generated">
            <a:extLst>
              <a:ext uri="{FF2B5EF4-FFF2-40B4-BE49-F238E27FC236}">
                <a16:creationId xmlns:a16="http://schemas.microsoft.com/office/drawing/2014/main" id="{FB85385A-847B-9229-CBC3-C674F12D12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3726" y="1737360"/>
            <a:ext cx="5075420" cy="3383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14187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D8535F7-FC2C-F686-79D1-1BA728945D6D}"/>
              </a:ext>
            </a:extLst>
          </p:cNvPr>
          <p:cNvSpPr txBox="1"/>
          <p:nvPr/>
        </p:nvSpPr>
        <p:spPr>
          <a:xfrm>
            <a:off x="3241668" y="0"/>
            <a:ext cx="1257582" cy="6871112"/>
          </a:xfrm>
          <a:prstGeom prst="rect">
            <a:avLst/>
          </a:prstGeom>
          <a:solidFill>
            <a:schemeClr val="bg1"/>
          </a:soli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sz="1050">
                <a:solidFill>
                  <a:schemeClr val="bg1"/>
                </a:solidFill>
              </a:rPr>
              <a:t>A</a:t>
            </a:r>
          </a:p>
          <a:p>
            <a:endParaRPr lang="en-US" sz="400"/>
          </a:p>
          <a:p>
            <a:endParaRPr lang="en-US" sz="400"/>
          </a:p>
          <a:p>
            <a:endParaRPr lang="en-US" sz="400"/>
          </a:p>
          <a:p>
            <a:endParaRPr lang="en-US" sz="400"/>
          </a:p>
        </p:txBody>
      </p:sp>
      <p:pic>
        <p:nvPicPr>
          <p:cNvPr id="2" name="Picture 1">
            <a:extLst>
              <a:ext uri="{FF2B5EF4-FFF2-40B4-BE49-F238E27FC236}">
                <a16:creationId xmlns:a16="http://schemas.microsoft.com/office/drawing/2014/main" id="{742AF0A3-0423-F254-2AFA-F686C8F307A4}"/>
              </a:ext>
            </a:extLst>
          </p:cNvPr>
          <p:cNvPicPr>
            <a:picLocks noChangeAspect="1"/>
          </p:cNvPicPr>
          <p:nvPr/>
        </p:nvPicPr>
        <p:blipFill>
          <a:blip r:embed="rId3"/>
          <a:stretch>
            <a:fillRect/>
          </a:stretch>
        </p:blipFill>
        <p:spPr>
          <a:xfrm>
            <a:off x="3241668" y="76116"/>
            <a:ext cx="4499249" cy="3379123"/>
          </a:xfrm>
          <a:prstGeom prst="rect">
            <a:avLst/>
          </a:prstGeom>
        </p:spPr>
      </p:pic>
      <p:pic>
        <p:nvPicPr>
          <p:cNvPr id="4" name="Picture 3">
            <a:extLst>
              <a:ext uri="{FF2B5EF4-FFF2-40B4-BE49-F238E27FC236}">
                <a16:creationId xmlns:a16="http://schemas.microsoft.com/office/drawing/2014/main" id="{9680A516-8738-870A-75AC-95AE32BCE8A7}"/>
              </a:ext>
            </a:extLst>
          </p:cNvPr>
          <p:cNvPicPr>
            <a:picLocks noChangeAspect="1"/>
          </p:cNvPicPr>
          <p:nvPr/>
        </p:nvPicPr>
        <p:blipFill>
          <a:blip r:embed="rId4"/>
          <a:stretch>
            <a:fillRect/>
          </a:stretch>
        </p:blipFill>
        <p:spPr>
          <a:xfrm>
            <a:off x="7692751" y="76115"/>
            <a:ext cx="4499249" cy="3379124"/>
          </a:xfrm>
          <a:prstGeom prst="rect">
            <a:avLst/>
          </a:prstGeom>
        </p:spPr>
      </p:pic>
      <p:pic>
        <p:nvPicPr>
          <p:cNvPr id="6" name="Picture 5">
            <a:extLst>
              <a:ext uri="{FF2B5EF4-FFF2-40B4-BE49-F238E27FC236}">
                <a16:creationId xmlns:a16="http://schemas.microsoft.com/office/drawing/2014/main" id="{7274BFE7-B242-378D-FDD8-E7C058B32D38}"/>
              </a:ext>
            </a:extLst>
          </p:cNvPr>
          <p:cNvPicPr>
            <a:picLocks noChangeAspect="1"/>
          </p:cNvPicPr>
          <p:nvPr/>
        </p:nvPicPr>
        <p:blipFill>
          <a:blip r:embed="rId5"/>
          <a:stretch>
            <a:fillRect/>
          </a:stretch>
        </p:blipFill>
        <p:spPr>
          <a:xfrm>
            <a:off x="5572541" y="3410033"/>
            <a:ext cx="4499249" cy="3379124"/>
          </a:xfrm>
          <a:prstGeom prst="rect">
            <a:avLst/>
          </a:prstGeom>
        </p:spPr>
      </p:pic>
      <p:sp>
        <p:nvSpPr>
          <p:cNvPr id="8" name="Text Placeholder 4">
            <a:extLst>
              <a:ext uri="{FF2B5EF4-FFF2-40B4-BE49-F238E27FC236}">
                <a16:creationId xmlns:a16="http://schemas.microsoft.com/office/drawing/2014/main" id="{5CC98B14-454D-0581-7FF5-F5DE3C546034}"/>
              </a:ext>
            </a:extLst>
          </p:cNvPr>
          <p:cNvSpPr txBox="1">
            <a:spLocks/>
          </p:cNvSpPr>
          <p:nvPr/>
        </p:nvSpPr>
        <p:spPr>
          <a:xfrm>
            <a:off x="216167" y="1624236"/>
            <a:ext cx="2857500" cy="3379124"/>
          </a:xfrm>
          <a:prstGeom prst="rect">
            <a:avLst/>
          </a:prstGeom>
          <a:effectLst>
            <a:outerShdw blurRad="50800" dist="38100" dir="16200000" rotWithShape="0">
              <a:prstClr val="black">
                <a:alpha val="40000"/>
              </a:prstClr>
            </a:outerShdw>
          </a:effectLst>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solidFill>
                  <a:schemeClr val="bg1"/>
                </a:solidFill>
                <a:latin typeface="+mj-lt"/>
              </a:rPr>
              <a:t>% of Total </a:t>
            </a:r>
            <a:r>
              <a:rPr lang="en-US" sz="4000" b="1" dirty="0">
                <a:solidFill>
                  <a:schemeClr val="bg1"/>
                </a:solidFill>
                <a:latin typeface="+mj-lt"/>
              </a:rPr>
              <a:t>Population</a:t>
            </a:r>
          </a:p>
          <a:p>
            <a:pPr marL="0" indent="0" algn="ctr">
              <a:buNone/>
            </a:pPr>
            <a:r>
              <a:rPr lang="en-US" sz="4000" b="1" dirty="0">
                <a:solidFill>
                  <a:schemeClr val="bg1"/>
                </a:solidFill>
                <a:latin typeface="+mj-lt"/>
              </a:rPr>
              <a:t>(Age 15-64)</a:t>
            </a:r>
          </a:p>
        </p:txBody>
      </p:sp>
      <p:sp>
        <p:nvSpPr>
          <p:cNvPr id="5" name="TextBox 4">
            <a:extLst>
              <a:ext uri="{FF2B5EF4-FFF2-40B4-BE49-F238E27FC236}">
                <a16:creationId xmlns:a16="http://schemas.microsoft.com/office/drawing/2014/main" id="{391D979E-5267-DE28-7013-A0A7B3F59BC9}"/>
              </a:ext>
            </a:extLst>
          </p:cNvPr>
          <p:cNvSpPr txBox="1"/>
          <p:nvPr/>
        </p:nvSpPr>
        <p:spPr>
          <a:xfrm>
            <a:off x="11450105" y="6259278"/>
            <a:ext cx="535709" cy="461665"/>
          </a:xfrm>
          <a:prstGeom prst="rect">
            <a:avLst/>
          </a:prstGeom>
          <a:solidFill>
            <a:schemeClr val="bg1"/>
          </a:solidFill>
        </p:spPr>
        <p:txBody>
          <a:bodyPr wrap="square" rtlCol="0">
            <a:spAutoFit/>
          </a:bodyPr>
          <a:lstStyle/>
          <a:p>
            <a:r>
              <a:rPr lang="en-US" sz="2400">
                <a:solidFill>
                  <a:schemeClr val="bg1"/>
                </a:solidFill>
              </a:rPr>
              <a:t>a</a:t>
            </a:r>
          </a:p>
        </p:txBody>
      </p:sp>
    </p:spTree>
    <p:extLst>
      <p:ext uri="{BB962C8B-B14F-4D97-AF65-F5344CB8AC3E}">
        <p14:creationId xmlns:p14="http://schemas.microsoft.com/office/powerpoint/2010/main" val="290447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99EDE-0B58-C342-7405-B1B456C738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19CB4C-45F9-1591-8412-71E32B392288}"/>
              </a:ext>
            </a:extLst>
          </p:cNvPr>
          <p:cNvSpPr>
            <a:spLocks noGrp="1"/>
          </p:cNvSpPr>
          <p:nvPr>
            <p:ph type="title"/>
          </p:nvPr>
        </p:nvSpPr>
        <p:spPr>
          <a:xfrm>
            <a:off x="1346759" y="1351657"/>
            <a:ext cx="10515600" cy="1325563"/>
          </a:xfrm>
        </p:spPr>
        <p:txBody>
          <a:bodyPr>
            <a:normAutofit fontScale="90000"/>
          </a:bodyPr>
          <a:lstStyle/>
          <a:p>
            <a:pPr>
              <a:lnSpc>
                <a:spcPct val="200000"/>
              </a:lnSpc>
            </a:pPr>
            <a:r>
              <a:rPr lang="en-US" sz="4400" b="1" dirty="0">
                <a:solidFill>
                  <a:srgbClr val="C9082A"/>
                </a:solidFill>
                <a:latin typeface="Aptos" panose="020B0004020202020204" pitchFamily="34" charset="0"/>
              </a:rPr>
              <a:t>College Graduation Rates are Plummeting </a:t>
            </a:r>
          </a:p>
        </p:txBody>
      </p:sp>
      <p:grpSp>
        <p:nvGrpSpPr>
          <p:cNvPr id="6" name="Group 5">
            <a:extLst>
              <a:ext uri="{FF2B5EF4-FFF2-40B4-BE49-F238E27FC236}">
                <a16:creationId xmlns:a16="http://schemas.microsoft.com/office/drawing/2014/main" id="{6CA15D85-F1E2-BAD6-9E2D-C366AF060FAE}"/>
              </a:ext>
            </a:extLst>
          </p:cNvPr>
          <p:cNvGrpSpPr/>
          <p:nvPr/>
        </p:nvGrpSpPr>
        <p:grpSpPr>
          <a:xfrm rot="10800000">
            <a:off x="8834650" y="4824485"/>
            <a:ext cx="3357350" cy="2033515"/>
            <a:chOff x="-1" y="1"/>
            <a:chExt cx="6334302" cy="3208715"/>
          </a:xfrm>
        </p:grpSpPr>
        <p:sp>
          <p:nvSpPr>
            <p:cNvPr id="7" name="Right Triangle 6">
              <a:extLst>
                <a:ext uri="{FF2B5EF4-FFF2-40B4-BE49-F238E27FC236}">
                  <a16:creationId xmlns:a16="http://schemas.microsoft.com/office/drawing/2014/main" id="{4A2A4560-B9AC-0512-0550-864F079655A2}"/>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5CD8DC24-3006-CE5B-B4B5-1E9BC7153098}"/>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A red and black logo&#10;&#10;Description automatically generated">
            <a:extLst>
              <a:ext uri="{FF2B5EF4-FFF2-40B4-BE49-F238E27FC236}">
                <a16:creationId xmlns:a16="http://schemas.microsoft.com/office/drawing/2014/main" id="{D3FB83DE-B674-2FEC-A0EE-CF4CB4E5154D}"/>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74993" t="18588" r="5491" b="18047"/>
          <a:stretch/>
        </p:blipFill>
        <p:spPr>
          <a:xfrm>
            <a:off x="186473" y="6267583"/>
            <a:ext cx="431371" cy="438291"/>
          </a:xfrm>
          <a:prstGeom prst="rect">
            <a:avLst/>
          </a:prstGeom>
        </p:spPr>
      </p:pic>
      <p:grpSp>
        <p:nvGrpSpPr>
          <p:cNvPr id="3" name="Group 2">
            <a:extLst>
              <a:ext uri="{FF2B5EF4-FFF2-40B4-BE49-F238E27FC236}">
                <a16:creationId xmlns:a16="http://schemas.microsoft.com/office/drawing/2014/main" id="{2194D310-71D3-DFF5-35EA-47F0E5E58801}"/>
              </a:ext>
            </a:extLst>
          </p:cNvPr>
          <p:cNvGrpSpPr/>
          <p:nvPr/>
        </p:nvGrpSpPr>
        <p:grpSpPr>
          <a:xfrm>
            <a:off x="0" y="1"/>
            <a:ext cx="3357350" cy="2033515"/>
            <a:chOff x="-1" y="1"/>
            <a:chExt cx="6334302" cy="3208715"/>
          </a:xfrm>
        </p:grpSpPr>
        <p:sp>
          <p:nvSpPr>
            <p:cNvPr id="4" name="Right Triangle 3">
              <a:extLst>
                <a:ext uri="{FF2B5EF4-FFF2-40B4-BE49-F238E27FC236}">
                  <a16:creationId xmlns:a16="http://schemas.microsoft.com/office/drawing/2014/main" id="{29C858D6-1088-ACC3-7EFA-68474C3D6E84}"/>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99FD0D81-B443-16ED-670F-C47B0F71CAF0}"/>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5408104F-2ACF-E9BB-6687-24728F5B5B29}"/>
              </a:ext>
            </a:extLst>
          </p:cNvPr>
          <p:cNvSpPr txBox="1"/>
          <p:nvPr/>
        </p:nvSpPr>
        <p:spPr>
          <a:xfrm>
            <a:off x="3581786" y="3107228"/>
            <a:ext cx="5028428" cy="1323439"/>
          </a:xfrm>
          <a:prstGeom prst="rect">
            <a:avLst/>
          </a:prstGeom>
          <a:noFill/>
        </p:spPr>
        <p:txBody>
          <a:bodyPr wrap="none" rtlCol="0">
            <a:spAutoFit/>
          </a:bodyPr>
          <a:lstStyle/>
          <a:p>
            <a:pPr marL="342900" indent="-342900">
              <a:buFont typeface="Wingdings" panose="05000000000000000000" pitchFamily="2" charset="2"/>
              <a:buChar char="Ø"/>
            </a:pPr>
            <a:r>
              <a:rPr lang="en-US" sz="2000" dirty="0">
                <a:latin typeface="Aptos" panose="020B0004020202020204" pitchFamily="34" charset="0"/>
              </a:rPr>
              <a:t>The “Enrollment Cliff” (2025 and Beyond)</a:t>
            </a:r>
            <a:br>
              <a:rPr lang="en-US" sz="2000" dirty="0">
                <a:latin typeface="Aptos" panose="020B0004020202020204" pitchFamily="34" charset="0"/>
              </a:rPr>
            </a:br>
            <a:endParaRPr lang="en-US" sz="2000" dirty="0">
              <a:latin typeface="Aptos" panose="020B0004020202020204" pitchFamily="34" charset="0"/>
            </a:endParaRPr>
          </a:p>
          <a:p>
            <a:pPr marL="342900" indent="-342900">
              <a:buFont typeface="Wingdings" panose="05000000000000000000" pitchFamily="2" charset="2"/>
              <a:buChar char="Ø"/>
            </a:pPr>
            <a:r>
              <a:rPr lang="en-US" sz="2000" dirty="0">
                <a:latin typeface="Aptos" panose="020B0004020202020204" pitchFamily="34" charset="0"/>
              </a:rPr>
              <a:t>Declining College Enrollment Trends</a:t>
            </a:r>
          </a:p>
          <a:p>
            <a:pPr marL="342900" indent="-342900">
              <a:buFont typeface="Wingdings" panose="05000000000000000000" pitchFamily="2" charset="2"/>
              <a:buChar char="Ø"/>
            </a:pPr>
            <a:endParaRPr lang="en-US" sz="2000" dirty="0">
              <a:latin typeface="Aptos" panose="020B0004020202020204" pitchFamily="34" charset="0"/>
            </a:endParaRPr>
          </a:p>
        </p:txBody>
      </p:sp>
    </p:spTree>
    <p:extLst>
      <p:ext uri="{BB962C8B-B14F-4D97-AF65-F5344CB8AC3E}">
        <p14:creationId xmlns:p14="http://schemas.microsoft.com/office/powerpoint/2010/main" val="1239173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0EDBB0-CFC5-1634-5FE3-9F46D55B6662}"/>
              </a:ext>
            </a:extLst>
          </p:cNvPr>
          <p:cNvSpPr>
            <a:spLocks noGrp="1"/>
          </p:cNvSpPr>
          <p:nvPr>
            <p:ph type="body" sz="quarter" idx="12"/>
          </p:nvPr>
        </p:nvSpPr>
        <p:spPr>
          <a:xfrm>
            <a:off x="323272" y="283478"/>
            <a:ext cx="11868728" cy="1200329"/>
          </a:xfrm>
          <a:effectLst>
            <a:outerShdw blurRad="50800" dist="38100" dir="16200000" rotWithShape="0">
              <a:prstClr val="black">
                <a:alpha val="40000"/>
              </a:prstClr>
            </a:outerShdw>
          </a:effectLst>
          <a:scene3d>
            <a:camera prst="orthographicFront"/>
            <a:lightRig rig="threePt" dir="t"/>
          </a:scene3d>
          <a:sp3d>
            <a:bevelT w="165100" prst="coolSlant"/>
          </a:sp3d>
        </p:spPr>
        <p:txBody>
          <a:bodyPr>
            <a:noAutofit/>
          </a:bodyPr>
          <a:lstStyle/>
          <a:p>
            <a:pPr marL="0" indent="0" algn="ctr">
              <a:lnSpc>
                <a:spcPct val="120000"/>
              </a:lnSpc>
              <a:spcBef>
                <a:spcPts val="0"/>
              </a:spcBef>
              <a:buNone/>
            </a:pPr>
            <a:r>
              <a:rPr lang="en-US" sz="4400" b="1" dirty="0">
                <a:solidFill>
                  <a:schemeClr val="bg1"/>
                </a:solidFill>
                <a:latin typeface="Aptos" panose="020B0004020202020204" pitchFamily="34" charset="0"/>
              </a:rPr>
              <a:t>Declining Higher Education Enrollment</a:t>
            </a:r>
            <a:endParaRPr lang="en-US" sz="4400" dirty="0">
              <a:latin typeface="Aptos" panose="020B0004020202020204" pitchFamily="34" charset="0"/>
              <a:ea typeface="Roboto" panose="02000000000000000000" pitchFamily="2" charset="0"/>
            </a:endParaRPr>
          </a:p>
        </p:txBody>
      </p:sp>
      <p:sp>
        <p:nvSpPr>
          <p:cNvPr id="4" name="TextBox 3">
            <a:extLst>
              <a:ext uri="{FF2B5EF4-FFF2-40B4-BE49-F238E27FC236}">
                <a16:creationId xmlns:a16="http://schemas.microsoft.com/office/drawing/2014/main" id="{F02D2998-D29B-5A01-6350-4F665A51A79B}"/>
              </a:ext>
            </a:extLst>
          </p:cNvPr>
          <p:cNvSpPr txBox="1"/>
          <p:nvPr/>
        </p:nvSpPr>
        <p:spPr>
          <a:xfrm>
            <a:off x="11450105" y="6259278"/>
            <a:ext cx="535709" cy="461665"/>
          </a:xfrm>
          <a:prstGeom prst="rect">
            <a:avLst/>
          </a:prstGeom>
          <a:solidFill>
            <a:schemeClr val="bg1"/>
          </a:solidFill>
        </p:spPr>
        <p:txBody>
          <a:bodyPr wrap="square" rtlCol="0">
            <a:spAutoFit/>
          </a:bodyPr>
          <a:lstStyle/>
          <a:p>
            <a:r>
              <a:rPr lang="en-US" sz="2400">
                <a:solidFill>
                  <a:schemeClr val="bg1"/>
                </a:solidFill>
              </a:rPr>
              <a:t>a</a:t>
            </a:r>
          </a:p>
        </p:txBody>
      </p:sp>
      <p:pic>
        <p:nvPicPr>
          <p:cNvPr id="11" name="Picture 10">
            <a:extLst>
              <a:ext uri="{FF2B5EF4-FFF2-40B4-BE49-F238E27FC236}">
                <a16:creationId xmlns:a16="http://schemas.microsoft.com/office/drawing/2014/main" id="{01E2C7BC-1BCF-0561-07DB-6CA19C660798}"/>
              </a:ext>
            </a:extLst>
          </p:cNvPr>
          <p:cNvPicPr>
            <a:picLocks noGrp="1" noRot="1" noChangeAspect="1" noMove="1" noResize="1" noEditPoints="1" noAdjustHandles="1" noChangeArrowheads="1" noChangeShapeType="1" noCrop="1"/>
          </p:cNvPicPr>
          <p:nvPr/>
        </p:nvPicPr>
        <p:blipFill>
          <a:blip r:embed="rId3"/>
          <a:srcRect/>
          <a:stretch/>
        </p:blipFill>
        <p:spPr>
          <a:xfrm>
            <a:off x="0" y="1305236"/>
            <a:ext cx="12192000" cy="4257675"/>
          </a:xfrm>
          <a:prstGeom prst="rect">
            <a:avLst/>
          </a:prstGeom>
        </p:spPr>
      </p:pic>
      <p:sp>
        <p:nvSpPr>
          <p:cNvPr id="12" name="TextBox 11">
            <a:extLst>
              <a:ext uri="{FF2B5EF4-FFF2-40B4-BE49-F238E27FC236}">
                <a16:creationId xmlns:a16="http://schemas.microsoft.com/office/drawing/2014/main" id="{20B2251E-CE9D-CA22-99D4-850668D84DB2}"/>
              </a:ext>
            </a:extLst>
          </p:cNvPr>
          <p:cNvSpPr txBox="1"/>
          <p:nvPr/>
        </p:nvSpPr>
        <p:spPr>
          <a:xfrm>
            <a:off x="465162" y="5556061"/>
            <a:ext cx="10760494" cy="584775"/>
          </a:xfrm>
          <a:prstGeom prst="rect">
            <a:avLst/>
          </a:prstGeom>
          <a:noFill/>
        </p:spPr>
        <p:txBody>
          <a:bodyPr wrap="square">
            <a:spAutoFit/>
          </a:bodyPr>
          <a:lstStyle/>
          <a:p>
            <a:pPr marL="285750" indent="-285750">
              <a:buFont typeface="Arial" panose="020B0604020202020204" pitchFamily="34" charset="0"/>
              <a:buChar char="•"/>
            </a:pPr>
            <a:r>
              <a:rPr lang="en-US" sz="1600" b="0" dirty="0">
                <a:solidFill>
                  <a:srgbClr val="000000"/>
                </a:solidFill>
                <a:effectLst/>
                <a:latin typeface="Aptos" panose="020B0004020202020204" pitchFamily="34" charset="0"/>
              </a:rPr>
              <a:t>Between 2025 and 2029, the number of college-bound students will decline by over 400,000 fewer students in a span of four years, an average loss of 100,000 students per year.</a:t>
            </a:r>
            <a:endParaRPr lang="en-US" sz="1600" dirty="0">
              <a:latin typeface="Aptos" panose="020B0004020202020204" pitchFamily="34" charset="0"/>
            </a:endParaRPr>
          </a:p>
        </p:txBody>
      </p:sp>
      <p:sp>
        <p:nvSpPr>
          <p:cNvPr id="13" name="TextBox 12">
            <a:extLst>
              <a:ext uri="{FF2B5EF4-FFF2-40B4-BE49-F238E27FC236}">
                <a16:creationId xmlns:a16="http://schemas.microsoft.com/office/drawing/2014/main" id="{3E4E5F68-A5F7-0CBE-0FB5-5F2EE6C7BBCC}"/>
              </a:ext>
            </a:extLst>
          </p:cNvPr>
          <p:cNvSpPr txBox="1"/>
          <p:nvPr/>
        </p:nvSpPr>
        <p:spPr>
          <a:xfrm>
            <a:off x="6892298" y="6464531"/>
            <a:ext cx="5104026" cy="307777"/>
          </a:xfrm>
          <a:prstGeom prst="rect">
            <a:avLst/>
          </a:prstGeom>
          <a:noFill/>
        </p:spPr>
        <p:txBody>
          <a:bodyPr wrap="none" rtlCol="0">
            <a:spAutoFit/>
          </a:bodyPr>
          <a:lstStyle/>
          <a:p>
            <a:r>
              <a:rPr lang="en-US" sz="1400" dirty="0"/>
              <a:t>Source: https://www.synario.com/resources/blog/enrollment-cliff/ </a:t>
            </a:r>
          </a:p>
        </p:txBody>
      </p:sp>
      <p:cxnSp>
        <p:nvCxnSpPr>
          <p:cNvPr id="6" name="Straight Connector 5">
            <a:extLst>
              <a:ext uri="{FF2B5EF4-FFF2-40B4-BE49-F238E27FC236}">
                <a16:creationId xmlns:a16="http://schemas.microsoft.com/office/drawing/2014/main" id="{340E5828-F8CC-8E26-EB67-6D27685201B7}"/>
              </a:ext>
            </a:extLst>
          </p:cNvPr>
          <p:cNvCxnSpPr>
            <a:cxnSpLocks/>
          </p:cNvCxnSpPr>
          <p:nvPr/>
        </p:nvCxnSpPr>
        <p:spPr>
          <a:xfrm>
            <a:off x="10496550" y="3079096"/>
            <a:ext cx="0" cy="1820006"/>
          </a:xfrm>
          <a:prstGeom prst="line">
            <a:avLst/>
          </a:prstGeom>
          <a:ln w="28575">
            <a:solidFill>
              <a:srgbClr val="C3C3C3"/>
            </a:solidFill>
          </a:ln>
        </p:spPr>
        <p:style>
          <a:lnRef idx="1">
            <a:schemeClr val="accent3"/>
          </a:lnRef>
          <a:fillRef idx="0">
            <a:schemeClr val="accent3"/>
          </a:fillRef>
          <a:effectRef idx="0">
            <a:schemeClr val="accent3"/>
          </a:effectRef>
          <a:fontRef idx="minor">
            <a:schemeClr val="tx1"/>
          </a:fontRef>
        </p:style>
      </p:cxnSp>
      <p:sp>
        <p:nvSpPr>
          <p:cNvPr id="2" name="TextBox 1">
            <a:extLst>
              <a:ext uri="{FF2B5EF4-FFF2-40B4-BE49-F238E27FC236}">
                <a16:creationId xmlns:a16="http://schemas.microsoft.com/office/drawing/2014/main" id="{CA726255-BB0A-F6F0-233D-EF67FAD3A200}"/>
              </a:ext>
            </a:extLst>
          </p:cNvPr>
          <p:cNvSpPr txBox="1"/>
          <p:nvPr/>
        </p:nvSpPr>
        <p:spPr>
          <a:xfrm>
            <a:off x="10477500" y="4697417"/>
            <a:ext cx="498855" cy="276999"/>
          </a:xfrm>
          <a:prstGeom prst="rect">
            <a:avLst/>
          </a:prstGeom>
          <a:noFill/>
        </p:spPr>
        <p:txBody>
          <a:bodyPr wrap="none" rtlCol="0">
            <a:spAutoFit/>
          </a:bodyPr>
          <a:lstStyle/>
          <a:p>
            <a:r>
              <a:rPr lang="en-US" sz="1200" b="1" dirty="0">
                <a:solidFill>
                  <a:schemeClr val="bg2">
                    <a:lumMod val="75000"/>
                  </a:schemeClr>
                </a:solidFill>
                <a:cs typeface="Times New Roman" panose="02020603050405020304" pitchFamily="18" charset="0"/>
              </a:rPr>
              <a:t>2024</a:t>
            </a:r>
          </a:p>
        </p:txBody>
      </p:sp>
      <p:cxnSp>
        <p:nvCxnSpPr>
          <p:cNvPr id="16" name="Straight Connector 15">
            <a:extLst>
              <a:ext uri="{FF2B5EF4-FFF2-40B4-BE49-F238E27FC236}">
                <a16:creationId xmlns:a16="http://schemas.microsoft.com/office/drawing/2014/main" id="{36485C4E-3729-102E-D834-1086E5A73D42}"/>
              </a:ext>
            </a:extLst>
          </p:cNvPr>
          <p:cNvCxnSpPr>
            <a:cxnSpLocks/>
          </p:cNvCxnSpPr>
          <p:nvPr/>
        </p:nvCxnSpPr>
        <p:spPr>
          <a:xfrm>
            <a:off x="10487025" y="2410315"/>
            <a:ext cx="0" cy="583056"/>
          </a:xfrm>
          <a:prstGeom prst="line">
            <a:avLst/>
          </a:prstGeom>
          <a:ln w="28575">
            <a:solidFill>
              <a:srgbClr val="C3C3C3"/>
            </a:solidFill>
          </a:ln>
        </p:spPr>
        <p:style>
          <a:lnRef idx="1">
            <a:schemeClr val="accent3"/>
          </a:lnRef>
          <a:fillRef idx="0">
            <a:schemeClr val="accent3"/>
          </a:fillRef>
          <a:effectRef idx="0">
            <a:schemeClr val="accent3"/>
          </a:effectRef>
          <a:fontRef idx="minor">
            <a:schemeClr val="tx1"/>
          </a:fontRef>
        </p:style>
      </p:cxnSp>
      <p:sp>
        <p:nvSpPr>
          <p:cNvPr id="20" name="TextBox 19">
            <a:extLst>
              <a:ext uri="{FF2B5EF4-FFF2-40B4-BE49-F238E27FC236}">
                <a16:creationId xmlns:a16="http://schemas.microsoft.com/office/drawing/2014/main" id="{78485291-DBF8-6A2D-0D64-B9DB6CC70E54}"/>
              </a:ext>
            </a:extLst>
          </p:cNvPr>
          <p:cNvSpPr txBox="1"/>
          <p:nvPr/>
        </p:nvSpPr>
        <p:spPr>
          <a:xfrm>
            <a:off x="271203" y="3088621"/>
            <a:ext cx="814647" cy="1723549"/>
          </a:xfrm>
          <a:prstGeom prst="rect">
            <a:avLst/>
          </a:prstGeom>
          <a:noFill/>
        </p:spPr>
        <p:txBody>
          <a:bodyPr wrap="none" rtlCol="0">
            <a:spAutoFit/>
          </a:bodyPr>
          <a:lstStyle/>
          <a:p>
            <a:r>
              <a:rPr lang="en-US" sz="1200" b="1" dirty="0">
                <a:solidFill>
                  <a:schemeClr val="bg2">
                    <a:lumMod val="75000"/>
                  </a:schemeClr>
                </a:solidFill>
              </a:rPr>
              <a:t>9,000,000</a:t>
            </a:r>
          </a:p>
          <a:p>
            <a:endParaRPr lang="en-US" sz="1200" b="1" dirty="0">
              <a:solidFill>
                <a:schemeClr val="bg2">
                  <a:lumMod val="75000"/>
                </a:schemeClr>
              </a:solidFill>
            </a:endParaRPr>
          </a:p>
          <a:p>
            <a:endParaRPr lang="en-US" sz="1200" b="1" dirty="0">
              <a:solidFill>
                <a:schemeClr val="bg2">
                  <a:lumMod val="75000"/>
                </a:schemeClr>
              </a:solidFill>
            </a:endParaRPr>
          </a:p>
          <a:p>
            <a:endParaRPr lang="en-US" sz="1000" b="1" dirty="0">
              <a:solidFill>
                <a:schemeClr val="bg2">
                  <a:lumMod val="75000"/>
                </a:schemeClr>
              </a:solidFill>
            </a:endParaRPr>
          </a:p>
          <a:p>
            <a:r>
              <a:rPr lang="en-US" sz="1200" b="1" dirty="0">
                <a:solidFill>
                  <a:schemeClr val="bg2">
                    <a:lumMod val="75000"/>
                  </a:schemeClr>
                </a:solidFill>
              </a:rPr>
              <a:t>8,500,000</a:t>
            </a:r>
          </a:p>
          <a:p>
            <a:endParaRPr lang="en-US" sz="1200" b="1" dirty="0">
              <a:solidFill>
                <a:schemeClr val="bg2">
                  <a:lumMod val="75000"/>
                </a:schemeClr>
              </a:solidFill>
            </a:endParaRPr>
          </a:p>
          <a:p>
            <a:endParaRPr lang="en-US" sz="1200" b="1" dirty="0">
              <a:solidFill>
                <a:schemeClr val="bg2">
                  <a:lumMod val="75000"/>
                </a:schemeClr>
              </a:solidFill>
            </a:endParaRPr>
          </a:p>
          <a:p>
            <a:endParaRPr lang="en-US" sz="1000" b="1" dirty="0">
              <a:solidFill>
                <a:schemeClr val="bg2">
                  <a:lumMod val="75000"/>
                </a:schemeClr>
              </a:solidFill>
            </a:endParaRPr>
          </a:p>
          <a:p>
            <a:r>
              <a:rPr lang="en-US" sz="1200" b="1" dirty="0">
                <a:solidFill>
                  <a:schemeClr val="bg2">
                    <a:lumMod val="75000"/>
                  </a:schemeClr>
                </a:solidFill>
              </a:rPr>
              <a:t>8,000,000</a:t>
            </a:r>
          </a:p>
        </p:txBody>
      </p:sp>
      <p:sp>
        <p:nvSpPr>
          <p:cNvPr id="21" name="TextBox 20">
            <a:extLst>
              <a:ext uri="{FF2B5EF4-FFF2-40B4-BE49-F238E27FC236}">
                <a16:creationId xmlns:a16="http://schemas.microsoft.com/office/drawing/2014/main" id="{DB2C72F1-5DD0-1BF3-F802-EA0B9F1E9D1A}"/>
              </a:ext>
            </a:extLst>
          </p:cNvPr>
          <p:cNvSpPr txBox="1"/>
          <p:nvPr/>
        </p:nvSpPr>
        <p:spPr>
          <a:xfrm>
            <a:off x="6590713" y="2704098"/>
            <a:ext cx="583814" cy="1692771"/>
          </a:xfrm>
          <a:prstGeom prst="rect">
            <a:avLst/>
          </a:prstGeom>
          <a:noFill/>
        </p:spPr>
        <p:txBody>
          <a:bodyPr wrap="none" rtlCol="0">
            <a:spAutoFit/>
          </a:bodyPr>
          <a:lstStyle/>
          <a:p>
            <a:r>
              <a:rPr lang="en-US" sz="1200" b="1" dirty="0">
                <a:solidFill>
                  <a:schemeClr val="bg2">
                    <a:lumMod val="75000"/>
                  </a:schemeClr>
                </a:solidFill>
              </a:rPr>
              <a:t>3800K</a:t>
            </a:r>
          </a:p>
          <a:p>
            <a:endParaRPr lang="en-US" sz="1200" b="1" dirty="0">
              <a:solidFill>
                <a:schemeClr val="bg2">
                  <a:lumMod val="75000"/>
                </a:schemeClr>
              </a:solidFill>
            </a:endParaRPr>
          </a:p>
          <a:p>
            <a:endParaRPr lang="en-US" sz="1200" b="1" dirty="0">
              <a:solidFill>
                <a:schemeClr val="bg2">
                  <a:lumMod val="75000"/>
                </a:schemeClr>
              </a:solidFill>
            </a:endParaRPr>
          </a:p>
          <a:p>
            <a:endParaRPr lang="en-US" sz="1000" b="1" dirty="0">
              <a:solidFill>
                <a:schemeClr val="bg2">
                  <a:lumMod val="75000"/>
                </a:schemeClr>
              </a:solidFill>
            </a:endParaRPr>
          </a:p>
          <a:p>
            <a:r>
              <a:rPr lang="en-US" sz="1200" b="1" dirty="0">
                <a:solidFill>
                  <a:schemeClr val="bg2">
                    <a:lumMod val="75000"/>
                  </a:schemeClr>
                </a:solidFill>
              </a:rPr>
              <a:t>3600K</a:t>
            </a:r>
          </a:p>
          <a:p>
            <a:endParaRPr lang="en-US" sz="1200" b="1" dirty="0">
              <a:solidFill>
                <a:schemeClr val="bg2">
                  <a:lumMod val="75000"/>
                </a:schemeClr>
              </a:solidFill>
            </a:endParaRPr>
          </a:p>
          <a:p>
            <a:endParaRPr lang="en-US" sz="1200" b="1" dirty="0">
              <a:solidFill>
                <a:schemeClr val="bg2">
                  <a:lumMod val="75000"/>
                </a:schemeClr>
              </a:solidFill>
            </a:endParaRPr>
          </a:p>
          <a:p>
            <a:endParaRPr lang="en-US" sz="1000" b="1" dirty="0">
              <a:solidFill>
                <a:schemeClr val="bg2">
                  <a:lumMod val="75000"/>
                </a:schemeClr>
              </a:solidFill>
            </a:endParaRPr>
          </a:p>
          <a:p>
            <a:r>
              <a:rPr lang="en-US" sz="1200" b="1" dirty="0">
                <a:solidFill>
                  <a:schemeClr val="bg2">
                    <a:lumMod val="75000"/>
                  </a:schemeClr>
                </a:solidFill>
              </a:rPr>
              <a:t>3400K</a:t>
            </a:r>
          </a:p>
        </p:txBody>
      </p:sp>
      <p:sp>
        <p:nvSpPr>
          <p:cNvPr id="22" name="TextBox 21">
            <a:extLst>
              <a:ext uri="{FF2B5EF4-FFF2-40B4-BE49-F238E27FC236}">
                <a16:creationId xmlns:a16="http://schemas.microsoft.com/office/drawing/2014/main" id="{9B342AC4-3B88-7A87-61EE-D607E1F7FB95}"/>
              </a:ext>
            </a:extLst>
          </p:cNvPr>
          <p:cNvSpPr txBox="1"/>
          <p:nvPr/>
        </p:nvSpPr>
        <p:spPr>
          <a:xfrm>
            <a:off x="41184" y="3213412"/>
            <a:ext cx="814647" cy="1723549"/>
          </a:xfrm>
          <a:prstGeom prst="rect">
            <a:avLst/>
          </a:prstGeom>
          <a:noFill/>
        </p:spPr>
        <p:txBody>
          <a:bodyPr wrap="none" rtlCol="0">
            <a:spAutoFit/>
          </a:bodyPr>
          <a:lstStyle/>
          <a:p>
            <a:r>
              <a:rPr lang="en-US" sz="1200" b="1" dirty="0">
                <a:solidFill>
                  <a:schemeClr val="bg1"/>
                </a:solidFill>
              </a:rPr>
              <a:t>9,000,000</a:t>
            </a:r>
          </a:p>
          <a:p>
            <a:endParaRPr lang="en-US" sz="1200" b="1" dirty="0">
              <a:solidFill>
                <a:schemeClr val="bg1"/>
              </a:solidFill>
            </a:endParaRPr>
          </a:p>
          <a:p>
            <a:endParaRPr lang="en-US" sz="1200" b="1" dirty="0">
              <a:solidFill>
                <a:schemeClr val="bg1"/>
              </a:solidFill>
            </a:endParaRPr>
          </a:p>
          <a:p>
            <a:endParaRPr lang="en-US" sz="1000" b="1" dirty="0">
              <a:solidFill>
                <a:schemeClr val="bg1"/>
              </a:solidFill>
            </a:endParaRPr>
          </a:p>
          <a:p>
            <a:r>
              <a:rPr lang="en-US" sz="1200" b="1" dirty="0">
                <a:solidFill>
                  <a:schemeClr val="bg1"/>
                </a:solidFill>
              </a:rPr>
              <a:t>8,500,000</a:t>
            </a:r>
          </a:p>
          <a:p>
            <a:endParaRPr lang="en-US" sz="1200" b="1" dirty="0">
              <a:solidFill>
                <a:schemeClr val="bg1"/>
              </a:solidFill>
            </a:endParaRPr>
          </a:p>
          <a:p>
            <a:endParaRPr lang="en-US" sz="1200" b="1" dirty="0">
              <a:solidFill>
                <a:schemeClr val="bg1"/>
              </a:solidFill>
            </a:endParaRPr>
          </a:p>
          <a:p>
            <a:endParaRPr lang="en-US" sz="1000" b="1" dirty="0">
              <a:solidFill>
                <a:schemeClr val="bg1"/>
              </a:solidFill>
            </a:endParaRPr>
          </a:p>
          <a:p>
            <a:r>
              <a:rPr lang="en-US" sz="1200" b="1" dirty="0">
                <a:solidFill>
                  <a:schemeClr val="bg1"/>
                </a:solidFill>
              </a:rPr>
              <a:t>8,000,000</a:t>
            </a:r>
          </a:p>
        </p:txBody>
      </p:sp>
      <p:sp>
        <p:nvSpPr>
          <p:cNvPr id="24" name="TextBox 23">
            <a:extLst>
              <a:ext uri="{FF2B5EF4-FFF2-40B4-BE49-F238E27FC236}">
                <a16:creationId xmlns:a16="http://schemas.microsoft.com/office/drawing/2014/main" id="{18978FF2-86F2-B99A-44F5-FE9EB94AD0F6}"/>
              </a:ext>
            </a:extLst>
          </p:cNvPr>
          <p:cNvSpPr txBox="1"/>
          <p:nvPr/>
        </p:nvSpPr>
        <p:spPr>
          <a:xfrm>
            <a:off x="8242979" y="5016970"/>
            <a:ext cx="3015569" cy="276999"/>
          </a:xfrm>
          <a:prstGeom prst="rect">
            <a:avLst/>
          </a:prstGeom>
          <a:noFill/>
          <a:ln>
            <a:noFill/>
          </a:ln>
        </p:spPr>
        <p:txBody>
          <a:bodyPr wrap="none" rtlCol="0">
            <a:spAutoFit/>
          </a:bodyPr>
          <a:lstStyle/>
          <a:p>
            <a:r>
              <a:rPr lang="en-US" sz="1200" b="1" dirty="0">
                <a:solidFill>
                  <a:schemeClr val="bg2">
                    <a:lumMod val="75000"/>
                  </a:schemeClr>
                </a:solidFill>
                <a:cs typeface="Times New Roman" panose="02020603050405020304" pitchFamily="18" charset="0"/>
              </a:rPr>
              <a:t>2016	         2021	                   2026</a:t>
            </a:r>
          </a:p>
        </p:txBody>
      </p:sp>
      <p:sp>
        <p:nvSpPr>
          <p:cNvPr id="25" name="TextBox 24">
            <a:extLst>
              <a:ext uri="{FF2B5EF4-FFF2-40B4-BE49-F238E27FC236}">
                <a16:creationId xmlns:a16="http://schemas.microsoft.com/office/drawing/2014/main" id="{B199D636-9D6B-45B6-7481-50516E1E3700}"/>
              </a:ext>
            </a:extLst>
          </p:cNvPr>
          <p:cNvSpPr txBox="1"/>
          <p:nvPr/>
        </p:nvSpPr>
        <p:spPr>
          <a:xfrm>
            <a:off x="1632629" y="5000939"/>
            <a:ext cx="3015569" cy="276999"/>
          </a:xfrm>
          <a:prstGeom prst="rect">
            <a:avLst/>
          </a:prstGeom>
          <a:noFill/>
          <a:ln>
            <a:noFill/>
          </a:ln>
        </p:spPr>
        <p:txBody>
          <a:bodyPr wrap="none" rtlCol="0">
            <a:spAutoFit/>
          </a:bodyPr>
          <a:lstStyle/>
          <a:p>
            <a:r>
              <a:rPr lang="en-US" sz="1200" b="1" dirty="0">
                <a:solidFill>
                  <a:schemeClr val="bg2">
                    <a:lumMod val="75000"/>
                  </a:schemeClr>
                </a:solidFill>
                <a:cs typeface="Times New Roman" panose="02020603050405020304" pitchFamily="18" charset="0"/>
              </a:rPr>
              <a:t>2016	         2021	                   2026</a:t>
            </a:r>
          </a:p>
        </p:txBody>
      </p:sp>
      <p:sp>
        <p:nvSpPr>
          <p:cNvPr id="26" name="TextBox 25">
            <a:extLst>
              <a:ext uri="{FF2B5EF4-FFF2-40B4-BE49-F238E27FC236}">
                <a16:creationId xmlns:a16="http://schemas.microsoft.com/office/drawing/2014/main" id="{FF26DBB0-BF9A-1EB0-C62C-70B0B31F9C5E}"/>
              </a:ext>
            </a:extLst>
          </p:cNvPr>
          <p:cNvSpPr txBox="1"/>
          <p:nvPr/>
        </p:nvSpPr>
        <p:spPr>
          <a:xfrm>
            <a:off x="8969962" y="5254983"/>
            <a:ext cx="1589409" cy="276999"/>
          </a:xfrm>
          <a:prstGeom prst="rect">
            <a:avLst/>
          </a:prstGeom>
          <a:noFill/>
          <a:ln>
            <a:noFill/>
          </a:ln>
        </p:spPr>
        <p:txBody>
          <a:bodyPr wrap="none" rtlCol="0">
            <a:spAutoFit/>
          </a:bodyPr>
          <a:lstStyle/>
          <a:p>
            <a:r>
              <a:rPr lang="en-US" sz="1200" b="1" dirty="0">
                <a:solidFill>
                  <a:schemeClr val="bg2">
                    <a:lumMod val="75000"/>
                  </a:schemeClr>
                </a:solidFill>
                <a:cs typeface="Times New Roman" panose="02020603050405020304" pitchFamily="18" charset="0"/>
              </a:rPr>
              <a:t>Year of HS Graduation</a:t>
            </a:r>
          </a:p>
        </p:txBody>
      </p:sp>
      <p:cxnSp>
        <p:nvCxnSpPr>
          <p:cNvPr id="5" name="Straight Connector 4">
            <a:extLst>
              <a:ext uri="{FF2B5EF4-FFF2-40B4-BE49-F238E27FC236}">
                <a16:creationId xmlns:a16="http://schemas.microsoft.com/office/drawing/2014/main" id="{99D22992-288F-96D5-3D35-EE52E93755C8}"/>
              </a:ext>
            </a:extLst>
          </p:cNvPr>
          <p:cNvCxnSpPr>
            <a:cxnSpLocks/>
          </p:cNvCxnSpPr>
          <p:nvPr/>
        </p:nvCxnSpPr>
        <p:spPr>
          <a:xfrm>
            <a:off x="3842767" y="3305175"/>
            <a:ext cx="0" cy="1468895"/>
          </a:xfrm>
          <a:prstGeom prst="line">
            <a:avLst/>
          </a:prstGeom>
          <a:ln w="28575">
            <a:solidFill>
              <a:srgbClr val="C3C3C3"/>
            </a:solidFill>
          </a:ln>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BBFEA5F8-A6DF-E329-EC88-C84A883CF6AF}"/>
              </a:ext>
            </a:extLst>
          </p:cNvPr>
          <p:cNvCxnSpPr>
            <a:cxnSpLocks/>
          </p:cNvCxnSpPr>
          <p:nvPr/>
        </p:nvCxnSpPr>
        <p:spPr>
          <a:xfrm>
            <a:off x="3842767" y="2648440"/>
            <a:ext cx="0" cy="583056"/>
          </a:xfrm>
          <a:prstGeom prst="line">
            <a:avLst/>
          </a:prstGeom>
          <a:ln w="28575">
            <a:solidFill>
              <a:srgbClr val="C3C3C3"/>
            </a:solidFill>
          </a:ln>
        </p:spPr>
        <p:style>
          <a:lnRef idx="1">
            <a:schemeClr val="accent3"/>
          </a:lnRef>
          <a:fillRef idx="0">
            <a:schemeClr val="accent3"/>
          </a:fillRef>
          <a:effectRef idx="0">
            <a:schemeClr val="accent3"/>
          </a:effectRef>
          <a:fontRef idx="minor">
            <a:schemeClr val="tx1"/>
          </a:fontRef>
        </p:style>
      </p:cxnSp>
      <p:sp>
        <p:nvSpPr>
          <p:cNvPr id="9" name="TextBox 8">
            <a:extLst>
              <a:ext uri="{FF2B5EF4-FFF2-40B4-BE49-F238E27FC236}">
                <a16:creationId xmlns:a16="http://schemas.microsoft.com/office/drawing/2014/main" id="{E6A057B4-5A44-2AB3-59B4-173C8046688F}"/>
              </a:ext>
            </a:extLst>
          </p:cNvPr>
          <p:cNvSpPr txBox="1"/>
          <p:nvPr/>
        </p:nvSpPr>
        <p:spPr>
          <a:xfrm>
            <a:off x="3852292" y="4593528"/>
            <a:ext cx="498855" cy="276999"/>
          </a:xfrm>
          <a:prstGeom prst="rect">
            <a:avLst/>
          </a:prstGeom>
          <a:noFill/>
        </p:spPr>
        <p:txBody>
          <a:bodyPr wrap="none" rtlCol="0">
            <a:spAutoFit/>
          </a:bodyPr>
          <a:lstStyle/>
          <a:p>
            <a:r>
              <a:rPr lang="en-US" sz="1200" b="1" dirty="0">
                <a:solidFill>
                  <a:schemeClr val="bg2">
                    <a:lumMod val="75000"/>
                  </a:schemeClr>
                </a:solidFill>
                <a:cs typeface="Times New Roman" panose="02020603050405020304" pitchFamily="18" charset="0"/>
              </a:rPr>
              <a:t>2024</a:t>
            </a:r>
          </a:p>
        </p:txBody>
      </p:sp>
    </p:spTree>
    <p:extLst>
      <p:ext uri="{BB962C8B-B14F-4D97-AF65-F5344CB8AC3E}">
        <p14:creationId xmlns:p14="http://schemas.microsoft.com/office/powerpoint/2010/main" val="4165718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DDAA7-5F95-E289-9FF8-E4F4FD4BDF2D}"/>
            </a:ext>
          </a:extLst>
        </p:cNvPr>
        <p:cNvGrpSpPr/>
        <p:nvPr/>
      </p:nvGrpSpPr>
      <p:grpSpPr>
        <a:xfrm>
          <a:off x="0" y="0"/>
          <a:ext cx="0" cy="0"/>
          <a:chOff x="0" y="0"/>
          <a:chExt cx="0" cy="0"/>
        </a:xfrm>
      </p:grpSpPr>
      <p:pic>
        <p:nvPicPr>
          <p:cNvPr id="11" name="Picture 10" descr="A red and black logo&#10;&#10;Description automatically generated">
            <a:extLst>
              <a:ext uri="{FF2B5EF4-FFF2-40B4-BE49-F238E27FC236}">
                <a16:creationId xmlns:a16="http://schemas.microsoft.com/office/drawing/2014/main" id="{4ADC3A3D-769F-C9E9-9A54-3BF2F940A430}"/>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74993" t="18588" r="5491" b="18047"/>
          <a:stretch/>
        </p:blipFill>
        <p:spPr>
          <a:xfrm>
            <a:off x="186473" y="6267583"/>
            <a:ext cx="431371" cy="438291"/>
          </a:xfrm>
          <a:prstGeom prst="rect">
            <a:avLst/>
          </a:prstGeom>
        </p:spPr>
      </p:pic>
      <p:pic>
        <p:nvPicPr>
          <p:cNvPr id="14" name="Picture 13">
            <a:extLst>
              <a:ext uri="{FF2B5EF4-FFF2-40B4-BE49-F238E27FC236}">
                <a16:creationId xmlns:a16="http://schemas.microsoft.com/office/drawing/2014/main" id="{84CE5D4E-BA72-10EF-9E3F-9D24FA84E6EF}"/>
              </a:ext>
            </a:extLst>
          </p:cNvPr>
          <p:cNvPicPr>
            <a:picLocks noChangeAspect="1"/>
          </p:cNvPicPr>
          <p:nvPr/>
        </p:nvPicPr>
        <p:blipFill>
          <a:blip r:embed="rId5"/>
          <a:stretch>
            <a:fillRect/>
          </a:stretch>
        </p:blipFill>
        <p:spPr>
          <a:xfrm>
            <a:off x="1798320" y="1122577"/>
            <a:ext cx="8595360" cy="5735422"/>
          </a:xfrm>
          <a:prstGeom prst="rect">
            <a:avLst/>
          </a:prstGeom>
        </p:spPr>
      </p:pic>
      <p:grpSp>
        <p:nvGrpSpPr>
          <p:cNvPr id="3" name="Group 2">
            <a:extLst>
              <a:ext uri="{FF2B5EF4-FFF2-40B4-BE49-F238E27FC236}">
                <a16:creationId xmlns:a16="http://schemas.microsoft.com/office/drawing/2014/main" id="{D7088BFB-B995-AEB0-C5C2-AAA0D08D9650}"/>
              </a:ext>
            </a:extLst>
          </p:cNvPr>
          <p:cNvGrpSpPr/>
          <p:nvPr/>
        </p:nvGrpSpPr>
        <p:grpSpPr>
          <a:xfrm>
            <a:off x="0" y="1"/>
            <a:ext cx="3357350" cy="2033515"/>
            <a:chOff x="-1" y="1"/>
            <a:chExt cx="6334302" cy="3208715"/>
          </a:xfrm>
        </p:grpSpPr>
        <p:sp>
          <p:nvSpPr>
            <p:cNvPr id="4" name="Right Triangle 3">
              <a:extLst>
                <a:ext uri="{FF2B5EF4-FFF2-40B4-BE49-F238E27FC236}">
                  <a16:creationId xmlns:a16="http://schemas.microsoft.com/office/drawing/2014/main" id="{5416A6E1-9562-7B8E-6C72-2908E66BE8EA}"/>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845D29AF-BB6D-1FF5-1417-73CA15C69309}"/>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2EDE6C16-A99C-AF1B-C784-88E49E4EF2DA}"/>
              </a:ext>
            </a:extLst>
          </p:cNvPr>
          <p:cNvSpPr txBox="1"/>
          <p:nvPr/>
        </p:nvSpPr>
        <p:spPr>
          <a:xfrm>
            <a:off x="3357350" y="141693"/>
            <a:ext cx="6226934" cy="769441"/>
          </a:xfrm>
          <a:prstGeom prst="rect">
            <a:avLst/>
          </a:prstGeom>
          <a:noFill/>
        </p:spPr>
        <p:txBody>
          <a:bodyPr wrap="square">
            <a:spAutoFit/>
          </a:bodyPr>
          <a:lstStyle/>
          <a:p>
            <a:pPr algn="ctr"/>
            <a:r>
              <a:rPr lang="en-US" sz="4400" b="1" dirty="0">
                <a:solidFill>
                  <a:srgbClr val="C00000"/>
                </a:solidFill>
                <a:latin typeface="Aptos" panose="020B0004020202020204" pitchFamily="34" charset="0"/>
                <a:ea typeface="Calibri" panose="020F0502020204030204" pitchFamily="34" charset="0"/>
                <a:cs typeface="Calibri" panose="020F0502020204030204" pitchFamily="34" charset="0"/>
              </a:rPr>
              <a:t>Peak 65</a:t>
            </a:r>
            <a:endParaRPr lang="en-US" sz="4400" b="1" dirty="0">
              <a:latin typeface="Aptos" panose="020B0004020202020204" pitchFamily="34" charset="0"/>
            </a:endParaRPr>
          </a:p>
        </p:txBody>
      </p:sp>
    </p:spTree>
    <p:extLst>
      <p:ext uri="{BB962C8B-B14F-4D97-AF65-F5344CB8AC3E}">
        <p14:creationId xmlns:p14="http://schemas.microsoft.com/office/powerpoint/2010/main" val="901182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ED470-3B63-706A-D951-646E3B0BBB39}"/>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52957928-445A-4730-8E91-780D17BF9DE0}"/>
              </a:ext>
            </a:extLst>
          </p:cNvPr>
          <p:cNvGrpSpPr/>
          <p:nvPr/>
        </p:nvGrpSpPr>
        <p:grpSpPr>
          <a:xfrm rot="10800000">
            <a:off x="8834650" y="4824485"/>
            <a:ext cx="3357350" cy="2033515"/>
            <a:chOff x="-1" y="1"/>
            <a:chExt cx="6334302" cy="3208715"/>
          </a:xfrm>
        </p:grpSpPr>
        <p:sp>
          <p:nvSpPr>
            <p:cNvPr id="7" name="Right Triangle 6">
              <a:extLst>
                <a:ext uri="{FF2B5EF4-FFF2-40B4-BE49-F238E27FC236}">
                  <a16:creationId xmlns:a16="http://schemas.microsoft.com/office/drawing/2014/main" id="{98789487-585A-CD27-EA4E-64BA1469267F}"/>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EC6FD876-2E7D-41E6-C6F1-311C6D9106C3}"/>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A red and black logo&#10;&#10;Description automatically generated">
            <a:extLst>
              <a:ext uri="{FF2B5EF4-FFF2-40B4-BE49-F238E27FC236}">
                <a16:creationId xmlns:a16="http://schemas.microsoft.com/office/drawing/2014/main" id="{C800EA57-8120-5F74-2FE3-5811726E837E}"/>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74993" t="18588" r="5491" b="18047"/>
          <a:stretch/>
        </p:blipFill>
        <p:spPr>
          <a:xfrm>
            <a:off x="186473" y="6267583"/>
            <a:ext cx="431371" cy="438291"/>
          </a:xfrm>
          <a:prstGeom prst="rect">
            <a:avLst/>
          </a:prstGeom>
        </p:spPr>
      </p:pic>
      <p:grpSp>
        <p:nvGrpSpPr>
          <p:cNvPr id="3" name="Group 2">
            <a:extLst>
              <a:ext uri="{FF2B5EF4-FFF2-40B4-BE49-F238E27FC236}">
                <a16:creationId xmlns:a16="http://schemas.microsoft.com/office/drawing/2014/main" id="{FFCAC551-D89E-F287-4DC1-D15603AA64A3}"/>
              </a:ext>
            </a:extLst>
          </p:cNvPr>
          <p:cNvGrpSpPr/>
          <p:nvPr/>
        </p:nvGrpSpPr>
        <p:grpSpPr>
          <a:xfrm>
            <a:off x="0" y="1"/>
            <a:ext cx="3357350" cy="2033515"/>
            <a:chOff x="-1" y="1"/>
            <a:chExt cx="6334302" cy="3208715"/>
          </a:xfrm>
        </p:grpSpPr>
        <p:sp>
          <p:nvSpPr>
            <p:cNvPr id="4" name="Right Triangle 3">
              <a:extLst>
                <a:ext uri="{FF2B5EF4-FFF2-40B4-BE49-F238E27FC236}">
                  <a16:creationId xmlns:a16="http://schemas.microsoft.com/office/drawing/2014/main" id="{CD180A28-DE2D-1285-6AA4-162FDDA05D87}"/>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9AC239A0-CFE2-8C92-D277-F48ECAA11440}"/>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 Placeholder 16">
            <a:extLst>
              <a:ext uri="{FF2B5EF4-FFF2-40B4-BE49-F238E27FC236}">
                <a16:creationId xmlns:a16="http://schemas.microsoft.com/office/drawing/2014/main" id="{DF6E3536-D330-3035-047F-CC1307F2FC8D}"/>
              </a:ext>
            </a:extLst>
          </p:cNvPr>
          <p:cNvSpPr txBox="1">
            <a:spLocks/>
          </p:cNvSpPr>
          <p:nvPr/>
        </p:nvSpPr>
        <p:spPr>
          <a:xfrm>
            <a:off x="1730589" y="1547767"/>
            <a:ext cx="4474054" cy="914400"/>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dirty="0">
                <a:solidFill>
                  <a:schemeClr val="tx1"/>
                </a:solidFill>
                <a:latin typeface="Aptos" panose="020B0004020202020204" pitchFamily="34" charset="0"/>
                <a:ea typeface="Calibri" panose="020F0502020204030204" pitchFamily="34" charset="0"/>
                <a:cs typeface="Calibri" panose="020F0502020204030204" pitchFamily="34" charset="0"/>
              </a:rPr>
              <a:t>Labor Market Remains Tight</a:t>
            </a:r>
          </a:p>
        </p:txBody>
      </p:sp>
      <p:sp>
        <p:nvSpPr>
          <p:cNvPr id="9" name="Text Placeholder 18">
            <a:extLst>
              <a:ext uri="{FF2B5EF4-FFF2-40B4-BE49-F238E27FC236}">
                <a16:creationId xmlns:a16="http://schemas.microsoft.com/office/drawing/2014/main" id="{701050C6-528F-5847-FB83-D8FB714803DE}"/>
              </a:ext>
            </a:extLst>
          </p:cNvPr>
          <p:cNvSpPr txBox="1">
            <a:spLocks/>
          </p:cNvSpPr>
          <p:nvPr/>
        </p:nvSpPr>
        <p:spPr>
          <a:xfrm>
            <a:off x="934630" y="1448254"/>
            <a:ext cx="103487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latin typeface="Aptos" panose="020B0004020202020204" pitchFamily="34" charset="0"/>
                <a:ea typeface="Calibri" panose="020F0502020204030204" pitchFamily="34" charset="0"/>
                <a:cs typeface="Calibri" panose="020F0502020204030204" pitchFamily="34" charset="0"/>
              </a:rPr>
              <a:t>01</a:t>
            </a:r>
          </a:p>
          <a:p>
            <a:endParaRPr lang="en-US" sz="4800" b="1" dirty="0">
              <a:latin typeface="Aptos" panose="020B0004020202020204" pitchFamily="34" charset="0"/>
              <a:ea typeface="Calibri" panose="020F0502020204030204" pitchFamily="34" charset="0"/>
              <a:cs typeface="Calibri" panose="020F0502020204030204" pitchFamily="34" charset="0"/>
            </a:endParaRPr>
          </a:p>
        </p:txBody>
      </p:sp>
      <p:sp>
        <p:nvSpPr>
          <p:cNvPr id="10" name="Text Placeholder 20">
            <a:extLst>
              <a:ext uri="{FF2B5EF4-FFF2-40B4-BE49-F238E27FC236}">
                <a16:creationId xmlns:a16="http://schemas.microsoft.com/office/drawing/2014/main" id="{AA021F94-43C5-2D68-C91C-7F7F5880D015}"/>
              </a:ext>
            </a:extLst>
          </p:cNvPr>
          <p:cNvSpPr txBox="1">
            <a:spLocks/>
          </p:cNvSpPr>
          <p:nvPr/>
        </p:nvSpPr>
        <p:spPr>
          <a:xfrm>
            <a:off x="1700833" y="5046066"/>
            <a:ext cx="4474054"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Aptos" panose="020B0004020202020204" pitchFamily="34" charset="0"/>
                <a:ea typeface="Calibri" panose="020F0502020204030204" pitchFamily="34" charset="0"/>
                <a:cs typeface="Calibri" panose="020F0502020204030204" pitchFamily="34" charset="0"/>
              </a:rPr>
              <a:t>Developing Current Employees is Essential</a:t>
            </a:r>
          </a:p>
        </p:txBody>
      </p:sp>
      <p:sp>
        <p:nvSpPr>
          <p:cNvPr id="12" name="Text Placeholder 21">
            <a:extLst>
              <a:ext uri="{FF2B5EF4-FFF2-40B4-BE49-F238E27FC236}">
                <a16:creationId xmlns:a16="http://schemas.microsoft.com/office/drawing/2014/main" id="{208725D4-A551-63B4-4446-9A1C8D648FED}"/>
              </a:ext>
            </a:extLst>
          </p:cNvPr>
          <p:cNvSpPr txBox="1">
            <a:spLocks/>
          </p:cNvSpPr>
          <p:nvPr/>
        </p:nvSpPr>
        <p:spPr>
          <a:xfrm>
            <a:off x="822870" y="4961426"/>
            <a:ext cx="103487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latin typeface="Aptos" panose="020B0004020202020204" pitchFamily="34" charset="0"/>
                <a:ea typeface="Calibri" panose="020F0502020204030204" pitchFamily="34" charset="0"/>
                <a:cs typeface="Calibri" panose="020F0502020204030204" pitchFamily="34" charset="0"/>
              </a:rPr>
              <a:t>02</a:t>
            </a:r>
          </a:p>
        </p:txBody>
      </p:sp>
      <p:sp>
        <p:nvSpPr>
          <p:cNvPr id="13" name="Text Placeholder 23">
            <a:extLst>
              <a:ext uri="{FF2B5EF4-FFF2-40B4-BE49-F238E27FC236}">
                <a16:creationId xmlns:a16="http://schemas.microsoft.com/office/drawing/2014/main" id="{BA944479-A425-9EB2-78F4-1C14856AC238}"/>
              </a:ext>
            </a:extLst>
          </p:cNvPr>
          <p:cNvSpPr txBox="1">
            <a:spLocks/>
          </p:cNvSpPr>
          <p:nvPr/>
        </p:nvSpPr>
        <p:spPr>
          <a:xfrm>
            <a:off x="7486469" y="1547767"/>
            <a:ext cx="4474054"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Aptos" panose="020B0004020202020204" pitchFamily="34" charset="0"/>
                <a:ea typeface="Calibri" panose="020F0502020204030204" pitchFamily="34" charset="0"/>
                <a:cs typeface="Calibri" panose="020F0502020204030204" pitchFamily="34" charset="0"/>
              </a:rPr>
              <a:t>Bridging the Generation Gap is Key</a:t>
            </a:r>
          </a:p>
        </p:txBody>
      </p:sp>
      <p:sp>
        <p:nvSpPr>
          <p:cNvPr id="15" name="Text Placeholder 24">
            <a:extLst>
              <a:ext uri="{FF2B5EF4-FFF2-40B4-BE49-F238E27FC236}">
                <a16:creationId xmlns:a16="http://schemas.microsoft.com/office/drawing/2014/main" id="{8FF23668-D48B-351A-C2DE-5C6A49E32F25}"/>
              </a:ext>
            </a:extLst>
          </p:cNvPr>
          <p:cNvSpPr txBox="1">
            <a:spLocks/>
          </p:cNvSpPr>
          <p:nvPr/>
        </p:nvSpPr>
        <p:spPr>
          <a:xfrm>
            <a:off x="6601235" y="1448254"/>
            <a:ext cx="103487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latin typeface="Aptos" panose="020B0004020202020204" pitchFamily="34" charset="0"/>
                <a:ea typeface="Calibri" panose="020F0502020204030204" pitchFamily="34" charset="0"/>
                <a:cs typeface="Calibri" panose="020F0502020204030204" pitchFamily="34" charset="0"/>
              </a:rPr>
              <a:t>03</a:t>
            </a:r>
          </a:p>
        </p:txBody>
      </p:sp>
      <p:sp>
        <p:nvSpPr>
          <p:cNvPr id="16" name="Text Placeholder 26">
            <a:extLst>
              <a:ext uri="{FF2B5EF4-FFF2-40B4-BE49-F238E27FC236}">
                <a16:creationId xmlns:a16="http://schemas.microsoft.com/office/drawing/2014/main" id="{33E61250-C15D-6100-DC4E-91C9F93810CE}"/>
              </a:ext>
            </a:extLst>
          </p:cNvPr>
          <p:cNvSpPr txBox="1">
            <a:spLocks/>
          </p:cNvSpPr>
          <p:nvPr/>
        </p:nvSpPr>
        <p:spPr>
          <a:xfrm>
            <a:off x="7374709" y="5046066"/>
            <a:ext cx="4474054"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Aptos" panose="020B0004020202020204" pitchFamily="34" charset="0"/>
                <a:ea typeface="Calibri" panose="020F0502020204030204" pitchFamily="34" charset="0"/>
                <a:cs typeface="Calibri" panose="020F0502020204030204" pitchFamily="34" charset="0"/>
              </a:rPr>
              <a:t>Alignment to Strategy is Paramount</a:t>
            </a:r>
          </a:p>
        </p:txBody>
      </p:sp>
      <p:sp>
        <p:nvSpPr>
          <p:cNvPr id="17" name="Text Placeholder 27">
            <a:extLst>
              <a:ext uri="{FF2B5EF4-FFF2-40B4-BE49-F238E27FC236}">
                <a16:creationId xmlns:a16="http://schemas.microsoft.com/office/drawing/2014/main" id="{62D142A1-C21F-49D4-8981-09A78B20705D}"/>
              </a:ext>
            </a:extLst>
          </p:cNvPr>
          <p:cNvSpPr txBox="1">
            <a:spLocks/>
          </p:cNvSpPr>
          <p:nvPr/>
        </p:nvSpPr>
        <p:spPr>
          <a:xfrm>
            <a:off x="6532879" y="4961426"/>
            <a:ext cx="103487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latin typeface="Aptos" panose="020B0004020202020204" pitchFamily="34" charset="0"/>
                <a:ea typeface="Calibri" panose="020F0502020204030204" pitchFamily="34" charset="0"/>
                <a:cs typeface="Calibri" panose="020F0502020204030204" pitchFamily="34" charset="0"/>
              </a:rPr>
              <a:t>04</a:t>
            </a:r>
          </a:p>
        </p:txBody>
      </p:sp>
      <p:pic>
        <p:nvPicPr>
          <p:cNvPr id="18" name="Picture 17" descr="A close-up of a white board&#10;&#10;Description automatically generated">
            <a:extLst>
              <a:ext uri="{FF2B5EF4-FFF2-40B4-BE49-F238E27FC236}">
                <a16:creationId xmlns:a16="http://schemas.microsoft.com/office/drawing/2014/main" id="{212B6AD9-0875-8A75-363F-48A373173C80}"/>
              </a:ext>
            </a:extLst>
          </p:cNvPr>
          <p:cNvPicPr>
            <a:picLocks noChangeAspect="1"/>
          </p:cNvPicPr>
          <p:nvPr/>
        </p:nvPicPr>
        <p:blipFill>
          <a:blip r:embed="rId5">
            <a:extLst>
              <a:ext uri="{28A0092B-C50C-407E-A947-70E740481C1C}">
                <a14:useLocalDpi xmlns:a14="http://schemas.microsoft.com/office/drawing/2010/main" val="0"/>
              </a:ext>
            </a:extLst>
          </a:blip>
          <a:srcRect b="7866"/>
          <a:stretch/>
        </p:blipFill>
        <p:spPr>
          <a:xfrm>
            <a:off x="3793677" y="2362654"/>
            <a:ext cx="3594177" cy="237744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52687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A89C1-CB6E-3652-1C85-E969D63F2005}"/>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ACA2F091-B133-D502-2E62-4FF51EDA104F}"/>
              </a:ext>
            </a:extLst>
          </p:cNvPr>
          <p:cNvGrpSpPr/>
          <p:nvPr/>
        </p:nvGrpSpPr>
        <p:grpSpPr>
          <a:xfrm rot="10800000">
            <a:off x="8834650" y="4824485"/>
            <a:ext cx="3357350" cy="2033515"/>
            <a:chOff x="-1" y="1"/>
            <a:chExt cx="6334302" cy="3208715"/>
          </a:xfrm>
        </p:grpSpPr>
        <p:sp>
          <p:nvSpPr>
            <p:cNvPr id="7" name="Right Triangle 6">
              <a:extLst>
                <a:ext uri="{FF2B5EF4-FFF2-40B4-BE49-F238E27FC236}">
                  <a16:creationId xmlns:a16="http://schemas.microsoft.com/office/drawing/2014/main" id="{AAE8CE55-D9D9-665D-EFE8-9E0A02452A5E}"/>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62863566-A23C-36DB-37C0-C3EB4903FBF4}"/>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A red and black logo&#10;&#10;Description automatically generated">
            <a:extLst>
              <a:ext uri="{FF2B5EF4-FFF2-40B4-BE49-F238E27FC236}">
                <a16:creationId xmlns:a16="http://schemas.microsoft.com/office/drawing/2014/main" id="{739EA407-B070-51DC-5122-E241ECA61116}"/>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74993" t="18588" r="5491" b="18047"/>
          <a:stretch/>
        </p:blipFill>
        <p:spPr>
          <a:xfrm>
            <a:off x="186473" y="6267583"/>
            <a:ext cx="431371" cy="438291"/>
          </a:xfrm>
          <a:prstGeom prst="rect">
            <a:avLst/>
          </a:prstGeom>
        </p:spPr>
      </p:pic>
      <p:grpSp>
        <p:nvGrpSpPr>
          <p:cNvPr id="3" name="Group 2">
            <a:extLst>
              <a:ext uri="{FF2B5EF4-FFF2-40B4-BE49-F238E27FC236}">
                <a16:creationId xmlns:a16="http://schemas.microsoft.com/office/drawing/2014/main" id="{AB46F5F2-B40D-73F0-6751-4602FE48DE53}"/>
              </a:ext>
            </a:extLst>
          </p:cNvPr>
          <p:cNvGrpSpPr/>
          <p:nvPr/>
        </p:nvGrpSpPr>
        <p:grpSpPr>
          <a:xfrm>
            <a:off x="0" y="1"/>
            <a:ext cx="3357350" cy="2033515"/>
            <a:chOff x="-1" y="1"/>
            <a:chExt cx="6334302" cy="3208715"/>
          </a:xfrm>
        </p:grpSpPr>
        <p:sp>
          <p:nvSpPr>
            <p:cNvPr id="4" name="Right Triangle 3">
              <a:extLst>
                <a:ext uri="{FF2B5EF4-FFF2-40B4-BE49-F238E27FC236}">
                  <a16:creationId xmlns:a16="http://schemas.microsoft.com/office/drawing/2014/main" id="{7ACCC597-D09C-CA25-C176-62D7990FD137}"/>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Triangle 4">
              <a:extLst>
                <a:ext uri="{FF2B5EF4-FFF2-40B4-BE49-F238E27FC236}">
                  <a16:creationId xmlns:a16="http://schemas.microsoft.com/office/drawing/2014/main" id="{12593548-F606-CE09-44DE-F28D271F27FE}"/>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Pin page">
            <a:extLst>
              <a:ext uri="{FF2B5EF4-FFF2-40B4-BE49-F238E27FC236}">
                <a16:creationId xmlns:a16="http://schemas.microsoft.com/office/drawing/2014/main" id="{043FBE4B-AF38-F17A-FB7B-0B0A537F18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196" y="1454448"/>
            <a:ext cx="7315200"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519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6fc3636-50b9-49d4-9e47-3f21bd94828a">
      <Terms xmlns="http://schemas.microsoft.com/office/infopath/2007/PartnerControls"/>
    </lcf76f155ced4ddcb4097134ff3c332f>
    <TaxCatchAll xmlns="fd53b27a-d819-4321-9c64-a6f33302b480" xsi:nil="true"/>
    <SharedWithUsers xmlns="fd53b27a-d819-4321-9c64-a6f33302b480">
      <UserInfo>
        <DisplayName>Tim Sater</DisplayName>
        <AccountId>50</AccountId>
        <AccountType/>
      </UserInfo>
      <UserInfo>
        <DisplayName>Allyson Sewester</DisplayName>
        <AccountId>43</AccountId>
        <AccountType/>
      </UserInfo>
      <UserInfo>
        <DisplayName>Debbie Sewester</DisplayName>
        <AccountId>51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0535A9413D48458CF00826EFFABEA2" ma:contentTypeVersion="18" ma:contentTypeDescription="Create a new document." ma:contentTypeScope="" ma:versionID="f9c38d095ed4aaa7bbfd364d028228b5">
  <xsd:schema xmlns:xsd="http://www.w3.org/2001/XMLSchema" xmlns:xs="http://www.w3.org/2001/XMLSchema" xmlns:p="http://schemas.microsoft.com/office/2006/metadata/properties" xmlns:ns2="26fc3636-50b9-49d4-9e47-3f21bd94828a" xmlns:ns3="fd53b27a-d819-4321-9c64-a6f33302b480" targetNamespace="http://schemas.microsoft.com/office/2006/metadata/properties" ma:root="true" ma:fieldsID="ff09518f37c57edbffc0a05c7bc790d3" ns2:_="" ns3:_="">
    <xsd:import namespace="26fc3636-50b9-49d4-9e47-3f21bd94828a"/>
    <xsd:import namespace="fd53b27a-d819-4321-9c64-a6f33302b48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fc3636-50b9-49d4-9e47-3f21bd9482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53e3dc2-79b4-4fdd-a9a6-f669ca57ba1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53b27a-d819-4321-9c64-a6f33302b48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0ecde80a-5551-40bc-b066-8ab61261ae69}" ma:internalName="TaxCatchAll" ma:showField="CatchAllData" ma:web="fd53b27a-d819-4321-9c64-a6f33302b480">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EEF41C-C771-4E49-AB7A-EE3CF4EB91DC}">
  <ds:schemaRefs>
    <ds:schemaRef ds:uri="http://schemas.microsoft.com/sharepoint/v3/contenttype/forms"/>
  </ds:schemaRefs>
</ds:datastoreItem>
</file>

<file path=customXml/itemProps2.xml><?xml version="1.0" encoding="utf-8"?>
<ds:datastoreItem xmlns:ds="http://schemas.openxmlformats.org/officeDocument/2006/customXml" ds:itemID="{B15F02C2-73F2-4286-A508-CD7E34394E7C}">
  <ds:schemaRefs>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purl.org/dc/dcmitype/"/>
    <ds:schemaRef ds:uri="http://purl.org/dc/terms/"/>
    <ds:schemaRef ds:uri="http://schemas.openxmlformats.org/package/2006/metadata/core-properties"/>
    <ds:schemaRef ds:uri="ae1e6540-5f17-45ce-ac76-c75d29f68c99"/>
    <ds:schemaRef ds:uri="b4dd7714-5d3b-4f08-aeb7-4ffa24dfaea1"/>
    <ds:schemaRef ds:uri="http://purl.org/dc/elements/1.1/"/>
  </ds:schemaRefs>
</ds:datastoreItem>
</file>

<file path=customXml/itemProps3.xml><?xml version="1.0" encoding="utf-8"?>
<ds:datastoreItem xmlns:ds="http://schemas.openxmlformats.org/officeDocument/2006/customXml" ds:itemID="{A471570E-27FD-4BD8-B1B2-28ECA8C81D93}"/>
</file>

<file path=docProps/app.xml><?xml version="1.0" encoding="utf-8"?>
<Properties xmlns="http://schemas.openxmlformats.org/officeDocument/2006/extended-properties" xmlns:vt="http://schemas.openxmlformats.org/officeDocument/2006/docPropsVTypes">
  <TotalTime>10186</TotalTime>
  <Words>2957</Words>
  <Application>Microsoft Office PowerPoint</Application>
  <PresentationFormat>Widescreen</PresentationFormat>
  <Paragraphs>308</Paragraphs>
  <Slides>23</Slides>
  <Notes>23</Notes>
  <HiddenSlides>2</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Aptos</vt:lpstr>
      <vt:lpstr>Arial</vt:lpstr>
      <vt:lpstr>Arial Nova</vt:lpstr>
      <vt:lpstr>Calibri</vt:lpstr>
      <vt:lpstr>Calibri Light</vt:lpstr>
      <vt:lpstr>Century Gothic</vt:lpstr>
      <vt:lpstr>Helvetica LT Std Cond Blk</vt:lpstr>
      <vt:lpstr>HelveticaNeueLT Std Cn</vt:lpstr>
      <vt:lpstr>Montserrat Black</vt:lpstr>
      <vt:lpstr>Times New Roman</vt:lpstr>
      <vt:lpstr>Wingdings</vt:lpstr>
      <vt:lpstr>YAFdJj8NdaU 0</vt:lpstr>
      <vt:lpstr>Office Theme</vt:lpstr>
      <vt:lpstr>Maximizing Employee Engagement</vt:lpstr>
      <vt:lpstr>PowerPoint Presentation</vt:lpstr>
      <vt:lpstr>Population Decline</vt:lpstr>
      <vt:lpstr>PowerPoint Presentation</vt:lpstr>
      <vt:lpstr>College Graduation Rates are Plummeting </vt:lpstr>
      <vt:lpstr>PowerPoint Presentation</vt:lpstr>
      <vt:lpstr>PowerPoint Presentation</vt:lpstr>
      <vt:lpstr>PowerPoint Presentation</vt:lpstr>
      <vt:lpstr>PowerPoint Presentation</vt:lpstr>
      <vt:lpstr>Let’s Talk Strategy!</vt:lpstr>
      <vt:lpstr>Why Does Engagement Matter?</vt:lpstr>
      <vt:lpstr>What Are You Seeing?</vt:lpstr>
      <vt:lpstr>From Data to Action</vt:lpstr>
      <vt:lpstr>Leadership’s Role </vt:lpstr>
      <vt:lpstr>Sustaining Progress</vt:lpstr>
      <vt:lpstr>Navigating Barriers</vt:lpstr>
      <vt:lpstr>Let’s Talk About Results</vt:lpstr>
      <vt:lpstr>EOES in Action - Situation</vt:lpstr>
      <vt:lpstr>EOES in Action - Action Steps</vt:lpstr>
      <vt:lpstr>EOES in Action - The Results</vt:lpstr>
      <vt:lpstr>EOES in Action - The Results</vt:lpstr>
      <vt:lpstr>Why This Worked!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Presentation Title</dc:title>
  <dc:creator>Allyson Sewester</dc:creator>
  <cp:lastModifiedBy>Erin Miley</cp:lastModifiedBy>
  <cp:revision>23</cp:revision>
  <cp:lastPrinted>2025-02-05T21:25:00Z</cp:lastPrinted>
  <dcterms:created xsi:type="dcterms:W3CDTF">2023-07-22T21:28:04Z</dcterms:created>
  <dcterms:modified xsi:type="dcterms:W3CDTF">2025-02-05T21:26:21Z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0x0101001C0535A9413D48458CF00826EFFABEA2</vt:lpwstr>
  </property>
  <property fmtid="{D5CDD505-2E9C-101B-9397-08002B2CF9AE}" pid="3" name="MediaServiceImageTags">
    <vt:lpwstr/>
  </property>
</Properties>
</file>