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91" r:id="rId5"/>
    <p:sldId id="303" r:id="rId6"/>
    <p:sldId id="296" r:id="rId7"/>
    <p:sldId id="299" r:id="rId8"/>
    <p:sldId id="298" r:id="rId9"/>
    <p:sldId id="302" r:id="rId10"/>
    <p:sldId id="300" r:id="rId11"/>
    <p:sldId id="301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082A"/>
    <a:srgbClr val="C00000"/>
    <a:srgbClr val="FFFFFF"/>
    <a:srgbClr val="BFBFBF"/>
    <a:srgbClr val="E6E6E6"/>
    <a:srgbClr val="8C061C"/>
    <a:srgbClr val="000000"/>
    <a:srgbClr val="740618"/>
    <a:srgbClr val="480000"/>
    <a:srgbClr val="3B03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7352BF-3397-4F5F-9DFC-689F03C25E6C}" v="11" dt="2024-12-17T14:17:20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697" autoAdjust="0"/>
  </p:normalViewPr>
  <p:slideViewPr>
    <p:cSldViewPr snapToGrid="0">
      <p:cViewPr varScale="1">
        <p:scale>
          <a:sx n="47" d="100"/>
          <a:sy n="47" d="100"/>
        </p:scale>
        <p:origin x="1392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Brandt" userId="0117630e-3c2a-4c87-85d8-d70e283ae57b" providerId="ADAL" clId="{D57352BF-3397-4F5F-9DFC-689F03C25E6C}"/>
    <pc:docChg chg="custSel addSld modSld sldOrd">
      <pc:chgData name="Phil Brandt" userId="0117630e-3c2a-4c87-85d8-d70e283ae57b" providerId="ADAL" clId="{D57352BF-3397-4F5F-9DFC-689F03C25E6C}" dt="2024-12-17T14:17:20.543" v="201" actId="122"/>
      <pc:docMkLst>
        <pc:docMk/>
      </pc:docMkLst>
      <pc:sldChg chg="modSp mod">
        <pc:chgData name="Phil Brandt" userId="0117630e-3c2a-4c87-85d8-d70e283ae57b" providerId="ADAL" clId="{D57352BF-3397-4F5F-9DFC-689F03C25E6C}" dt="2024-12-17T14:11:27.893" v="17" actId="20577"/>
        <pc:sldMkLst>
          <pc:docMk/>
          <pc:sldMk cId="894363789" sldId="296"/>
        </pc:sldMkLst>
        <pc:spChg chg="mod">
          <ac:chgData name="Phil Brandt" userId="0117630e-3c2a-4c87-85d8-d70e283ae57b" providerId="ADAL" clId="{D57352BF-3397-4F5F-9DFC-689F03C25E6C}" dt="2024-12-17T14:11:27.893" v="17" actId="20577"/>
          <ac:spMkLst>
            <pc:docMk/>
            <pc:sldMk cId="894363789" sldId="296"/>
            <ac:spMk id="10" creationId="{0A345672-845A-EAEC-8D56-CB7CB8B4A267}"/>
          </ac:spMkLst>
        </pc:spChg>
      </pc:sldChg>
      <pc:sldChg chg="modSp mod">
        <pc:chgData name="Phil Brandt" userId="0117630e-3c2a-4c87-85d8-d70e283ae57b" providerId="ADAL" clId="{D57352BF-3397-4F5F-9DFC-689F03C25E6C}" dt="2024-12-17T14:14:08.516" v="119" actId="313"/>
        <pc:sldMkLst>
          <pc:docMk/>
          <pc:sldMk cId="1443923729" sldId="299"/>
        </pc:sldMkLst>
        <pc:spChg chg="mod">
          <ac:chgData name="Phil Brandt" userId="0117630e-3c2a-4c87-85d8-d70e283ae57b" providerId="ADAL" clId="{D57352BF-3397-4F5F-9DFC-689F03C25E6C}" dt="2024-12-17T14:14:08.516" v="119" actId="313"/>
          <ac:spMkLst>
            <pc:docMk/>
            <pc:sldMk cId="1443923729" sldId="299"/>
            <ac:spMk id="12" creationId="{A1C06705-6C6E-E47A-2DFE-1B7ECA1289A1}"/>
          </ac:spMkLst>
        </pc:spChg>
      </pc:sldChg>
      <pc:sldChg chg="modSp add mod ord">
        <pc:chgData name="Phil Brandt" userId="0117630e-3c2a-4c87-85d8-d70e283ae57b" providerId="ADAL" clId="{D57352BF-3397-4F5F-9DFC-689F03C25E6C}" dt="2024-12-17T14:17:20.543" v="201" actId="122"/>
        <pc:sldMkLst>
          <pc:docMk/>
          <pc:sldMk cId="2253627747" sldId="303"/>
        </pc:sldMkLst>
        <pc:spChg chg="mod">
          <ac:chgData name="Phil Brandt" userId="0117630e-3c2a-4c87-85d8-d70e283ae57b" providerId="ADAL" clId="{D57352BF-3397-4F5F-9DFC-689F03C25E6C}" dt="2024-12-17T14:16:51.171" v="191" actId="20577"/>
          <ac:spMkLst>
            <pc:docMk/>
            <pc:sldMk cId="2253627747" sldId="303"/>
            <ac:spMk id="2" creationId="{21FB51C9-546E-8F06-4429-27D759E46609}"/>
          </ac:spMkLst>
        </pc:spChg>
        <pc:spChg chg="mod">
          <ac:chgData name="Phil Brandt" userId="0117630e-3c2a-4c87-85d8-d70e283ae57b" providerId="ADAL" clId="{D57352BF-3397-4F5F-9DFC-689F03C25E6C}" dt="2024-12-17T14:17:20.543" v="201" actId="122"/>
          <ac:spMkLst>
            <pc:docMk/>
            <pc:sldMk cId="2253627747" sldId="303"/>
            <ac:spMk id="10" creationId="{EE81D0B7-8A98-0BD7-00FE-2E152DF3444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DF08C-6690-43F7-9558-7CF96E63CA72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7582C-C970-4F72-A270-29B1C9772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29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1AC85-2B8F-FF85-8703-BFA94EC55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1649D4-A44D-ABBC-AE06-FE7B7DACD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7CB63-ABCB-6F12-A792-DAC214722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1892-FC5D-4C16-A2AE-16334152B67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9EE59-3CF0-AD43-783F-175E83D63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786C9-BFF8-A274-1A6E-EE438187A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A6DB-1EEA-47EB-87F9-6A301E1EB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11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D3A64-6821-2A6C-C534-7A72E1998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61DCEC-342A-4BB3-080F-AEBF0CC6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1B3D9-7ACB-4D7E-7656-492BA6857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1892-FC5D-4C16-A2AE-16334152B67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9B816-55CA-DF52-582A-B2AB4C27E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432EC-5287-BBB2-A7DF-E7CD640AD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A6DB-1EEA-47EB-87F9-6A301E1EB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8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3B4217-70F3-08A1-E036-E0C85D6F4C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D9FC7E-E150-22CC-7E7D-0885EA290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49F5C-0165-00D4-1517-7FD8FA791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1892-FC5D-4C16-A2AE-16334152B67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C6E16-F239-E801-FB3A-462057AE6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B5B90-526F-A460-E1B9-0890D4FCF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A6DB-1EEA-47EB-87F9-6A301E1EB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6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2EF8E-7859-CA7C-9738-14BC5E5ED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1773E-0143-F6D5-BF4F-551BFE73D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4A3C2-FF08-538E-1904-A2B528A3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1892-FC5D-4C16-A2AE-16334152B67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17D6E-0F21-B71B-324C-6D1BCCC34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C6DBF-251D-3657-26F5-C8E959686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A6DB-1EEA-47EB-87F9-6A301E1EB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1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1ECF6-BC4E-CF96-F9A1-864603E95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CEAD2-5494-5D1A-DCCB-9C8FC641C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03C3F-05A1-C92A-6F98-5895385B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1892-FC5D-4C16-A2AE-16334152B67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38236-A057-BD31-5E4A-D83F522E2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C91A4-92D3-8345-ADF7-1F147772A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A6DB-1EEA-47EB-87F9-6A301E1EB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7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33E19-6F16-0377-51D3-C7805A1E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3E41D-39A0-C128-CA82-E529B349C8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BA0A1E-B714-7A76-7A86-54428CD11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81654-7BE4-7C84-A0A3-80B09A57F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1892-FC5D-4C16-A2AE-16334152B67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6553B2-608C-849F-C696-52D765FE6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59653-A4B2-5818-0CA4-48D0133BD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A6DB-1EEA-47EB-87F9-6A301E1EB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7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B421-8610-9263-DC33-E1E124BB9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7EA03-899F-4AA9-C64F-6A11FA020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455BA0-3F35-ED54-3410-99F143E56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4C0C09-2B89-FF57-5C43-C2D25FBA64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B5F3D4-0DA1-59DB-34BC-9A461C07AF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AF3B45-9568-E7D4-AE62-F07A01132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1892-FC5D-4C16-A2AE-16334152B67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B7BDB9-FFDC-9EB9-37B5-31294E4A1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95AC30-BEBE-1E8D-3066-748A97FF7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A6DB-1EEA-47EB-87F9-6A301E1EB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3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23262-9E3A-33D8-2BB1-842C49C2D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858572-4CEE-FD17-1774-8A88C79DA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1892-FC5D-4C16-A2AE-16334152B67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BA8792-61C5-4A00-C146-8DD24015A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2C409-CED8-71EB-D5FD-547D6A72D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A6DB-1EEA-47EB-87F9-6A301E1EB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4ABBB9-ADF7-8274-7910-5F5779440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1892-FC5D-4C16-A2AE-16334152B67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0871F-9526-5B38-B3B9-F8218D8F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89E64-C5F1-691C-1A70-05AFD8ED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A6DB-1EEA-47EB-87F9-6A301E1EB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DE2D8-8AB2-7D3A-0D4A-76ECBE94F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8076D-E0F5-A90E-B4FA-432E8B672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CF37D-4C3D-45A5-472C-8D50135BF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AAE066-07C4-BBC1-3CA2-14F57327A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1892-FC5D-4C16-A2AE-16334152B67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CED24-F6B3-2301-5988-5ACBE62C4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F1B6F-F19B-6A2F-98BB-779BBAD85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A6DB-1EEA-47EB-87F9-6A301E1EB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4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C7034-5B1C-166C-BFF5-E0449618C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FEEFC2-F78B-987C-0EA7-D27ADB9A4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168DA6-3050-3A40-2404-C647EEC37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EB370-1E29-790E-E329-FFD11DE3C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1892-FC5D-4C16-A2AE-16334152B67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D3C0E-B07F-D9D2-FAD3-85A1C74BF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276A6-EBD7-4F9B-80BC-39B6942A2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A6DB-1EEA-47EB-87F9-6A301E1EB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80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14E19B-A5D0-A000-D479-A5997AC6A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6D1EC-0FA7-DC6A-B34E-C21B7D473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86E9D-B2C8-2928-6068-449A5F2BCA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B1892-FC5D-4C16-A2AE-16334152B67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ECC7D-12D8-EB16-12C7-54760B0F95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8E82E-49AB-7DBB-5B9D-D81DC4384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9A6DB-1EEA-47EB-87F9-6A301E1EB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10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4.sv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Half Frame 20">
            <a:extLst>
              <a:ext uri="{FF2B5EF4-FFF2-40B4-BE49-F238E27FC236}">
                <a16:creationId xmlns:a16="http://schemas.microsoft.com/office/drawing/2014/main" id="{636D5202-E52B-04DA-780D-D6C9BFD3F335}"/>
              </a:ext>
            </a:extLst>
          </p:cNvPr>
          <p:cNvSpPr/>
          <p:nvPr/>
        </p:nvSpPr>
        <p:spPr>
          <a:xfrm rot="5400000">
            <a:off x="8849274" y="1795854"/>
            <a:ext cx="4697004" cy="1533388"/>
          </a:xfrm>
          <a:prstGeom prst="halfFrame">
            <a:avLst>
              <a:gd name="adj1" fmla="val 1075"/>
              <a:gd name="adj2" fmla="val 905"/>
            </a:avLst>
          </a:prstGeom>
          <a:solidFill>
            <a:srgbClr val="C9082A"/>
          </a:solidFill>
          <a:ln>
            <a:solidFill>
              <a:srgbClr val="C9082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03341B2-6E1C-BD7E-B25D-D9F9AB8CB9C0}"/>
              </a:ext>
            </a:extLst>
          </p:cNvPr>
          <p:cNvGrpSpPr/>
          <p:nvPr/>
        </p:nvGrpSpPr>
        <p:grpSpPr>
          <a:xfrm>
            <a:off x="155173" y="2928134"/>
            <a:ext cx="1717963" cy="3780343"/>
            <a:chOff x="155173" y="2928134"/>
            <a:chExt cx="1717963" cy="3780343"/>
          </a:xfrm>
        </p:grpSpPr>
        <p:sp>
          <p:nvSpPr>
            <p:cNvPr id="15" name="Half Frame 14">
              <a:extLst>
                <a:ext uri="{FF2B5EF4-FFF2-40B4-BE49-F238E27FC236}">
                  <a16:creationId xmlns:a16="http://schemas.microsoft.com/office/drawing/2014/main" id="{08AB3ADF-07B8-EAC3-9E0A-9AFD4F87F3E8}"/>
                </a:ext>
              </a:extLst>
            </p:cNvPr>
            <p:cNvSpPr/>
            <p:nvPr/>
          </p:nvSpPr>
          <p:spPr>
            <a:xfrm rot="16200000">
              <a:off x="-876016" y="3959324"/>
              <a:ext cx="3780342" cy="1717963"/>
            </a:xfrm>
            <a:prstGeom prst="halfFrame">
              <a:avLst>
                <a:gd name="adj1" fmla="val 1075"/>
                <a:gd name="adj2" fmla="val 905"/>
              </a:avLst>
            </a:prstGeom>
            <a:solidFill>
              <a:srgbClr val="A70D2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Half Frame 18">
              <a:extLst>
                <a:ext uri="{FF2B5EF4-FFF2-40B4-BE49-F238E27FC236}">
                  <a16:creationId xmlns:a16="http://schemas.microsoft.com/office/drawing/2014/main" id="{42DCDE8E-8AA8-3983-4C04-C54A9A8F5174}"/>
                </a:ext>
              </a:extLst>
            </p:cNvPr>
            <p:cNvSpPr/>
            <p:nvPr/>
          </p:nvSpPr>
          <p:spPr>
            <a:xfrm rot="16200000">
              <a:off x="-862831" y="4018496"/>
              <a:ext cx="3714111" cy="1533388"/>
            </a:xfrm>
            <a:prstGeom prst="halfFrame">
              <a:avLst>
                <a:gd name="adj1" fmla="val 1075"/>
                <a:gd name="adj2" fmla="val 905"/>
              </a:avLst>
            </a:prstGeom>
            <a:solidFill>
              <a:srgbClr val="C9082A"/>
            </a:solidFill>
            <a:ln>
              <a:solidFill>
                <a:srgbClr val="C9082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8" name="Half Frame 17">
            <a:extLst>
              <a:ext uri="{FF2B5EF4-FFF2-40B4-BE49-F238E27FC236}">
                <a16:creationId xmlns:a16="http://schemas.microsoft.com/office/drawing/2014/main" id="{3E716094-4F83-8B25-651C-FBDDBA3BCF1E}"/>
              </a:ext>
            </a:extLst>
          </p:cNvPr>
          <p:cNvSpPr/>
          <p:nvPr/>
        </p:nvSpPr>
        <p:spPr>
          <a:xfrm rot="5400000">
            <a:off x="8874534" y="1598047"/>
            <a:ext cx="4608853" cy="1715730"/>
          </a:xfrm>
          <a:prstGeom prst="halfFrame">
            <a:avLst>
              <a:gd name="adj1" fmla="val 1075"/>
              <a:gd name="adj2" fmla="val 905"/>
            </a:avLst>
          </a:prstGeom>
          <a:solidFill>
            <a:srgbClr val="A70D2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8DEC64-7492-A843-9454-BC821AEE52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310536"/>
            <a:ext cx="9144000" cy="1138065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9082A"/>
                </a:solidFill>
                <a:latin typeface="Arial Nova" panose="020B0504020202020204" pitchFamily="34" charset="0"/>
                <a:ea typeface="Gulim" panose="020B0503020000020004" pitchFamily="34" charset="-127"/>
                <a:cs typeface="Arial" panose="020B0604020202020204" pitchFamily="34" charset="0"/>
              </a:rPr>
              <a:t>Employee Transitions</a:t>
            </a:r>
          </a:p>
        </p:txBody>
      </p:sp>
      <p:pic>
        <p:nvPicPr>
          <p:cNvPr id="8" name="Picture 7" descr="A red and black logo&#10;&#10;Description automatically generated">
            <a:extLst>
              <a:ext uri="{FF2B5EF4-FFF2-40B4-BE49-F238E27FC236}">
                <a16:creationId xmlns:a16="http://schemas.microsoft.com/office/drawing/2014/main" id="{46A57258-998C-CBF9-AB93-6F4CF09386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2" r="1338"/>
          <a:stretch/>
        </p:blipFill>
        <p:spPr>
          <a:xfrm>
            <a:off x="3586943" y="2031563"/>
            <a:ext cx="5018114" cy="1446771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4EF92CB-AA26-EF41-2258-015092E55125}"/>
              </a:ext>
            </a:extLst>
          </p:cNvPr>
          <p:cNvGrpSpPr/>
          <p:nvPr/>
        </p:nvGrpSpPr>
        <p:grpSpPr>
          <a:xfrm>
            <a:off x="-1" y="1"/>
            <a:ext cx="6334302" cy="3208715"/>
            <a:chOff x="-1" y="1"/>
            <a:chExt cx="6334302" cy="3208715"/>
          </a:xfrm>
        </p:grpSpPr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3242CEF8-D8F9-351F-DB3D-9671CCB6C195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Triangle 11">
              <a:extLst>
                <a:ext uri="{FF2B5EF4-FFF2-40B4-BE49-F238E27FC236}">
                  <a16:creationId xmlns:a16="http://schemas.microsoft.com/office/drawing/2014/main" id="{9019398D-7704-6FCC-1D94-8E43723EA372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2C27647-159A-898B-507B-21900E4D463B}"/>
              </a:ext>
            </a:extLst>
          </p:cNvPr>
          <p:cNvGrpSpPr/>
          <p:nvPr/>
        </p:nvGrpSpPr>
        <p:grpSpPr>
          <a:xfrm>
            <a:off x="8063347" y="4550419"/>
            <a:ext cx="4128654" cy="2307581"/>
            <a:chOff x="8063347" y="4550419"/>
            <a:chExt cx="4128654" cy="2307581"/>
          </a:xfrm>
        </p:grpSpPr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A3A86240-1E96-E450-E583-2D6CEB7C0485}"/>
                </a:ext>
              </a:extLst>
            </p:cNvPr>
            <p:cNvSpPr/>
            <p:nvPr/>
          </p:nvSpPr>
          <p:spPr>
            <a:xfrm rot="16200000">
              <a:off x="8973884" y="3639882"/>
              <a:ext cx="2307579" cy="4128654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266700" dist="38100" dir="6780000" sx="103000" sy="103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1675090E-AB95-40D3-7E16-4A21C2068C90}"/>
                </a:ext>
              </a:extLst>
            </p:cNvPr>
            <p:cNvSpPr/>
            <p:nvPr/>
          </p:nvSpPr>
          <p:spPr>
            <a:xfrm rot="16200000">
              <a:off x="9843654" y="4509652"/>
              <a:ext cx="1393770" cy="3302925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51680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64238F-D079-DD04-3962-22AA56D00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B51C9-546E-8F06-4429-27D759E46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76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  <a:latin typeface="Arial Nova" panose="020B0504020202020204" pitchFamily="34" charset="0"/>
              </a:rPr>
              <a:t>Employee Transitions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9D3200F-316A-5979-18F4-370C255FE22A}"/>
              </a:ext>
            </a:extLst>
          </p:cNvPr>
          <p:cNvGrpSpPr/>
          <p:nvPr/>
        </p:nvGrpSpPr>
        <p:grpSpPr>
          <a:xfrm rot="10800000">
            <a:off x="8834650" y="4824485"/>
            <a:ext cx="3357350" cy="2033515"/>
            <a:chOff x="-1" y="1"/>
            <a:chExt cx="6334302" cy="3208715"/>
          </a:xfrm>
        </p:grpSpPr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92DEA95A-9D6E-FC41-6E60-6F46FD229189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4CB843F6-479B-54AD-6E36-10C6035B9869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10" descr="A red and black logo&#10;&#10;Description automatically generated">
            <a:extLst>
              <a:ext uri="{FF2B5EF4-FFF2-40B4-BE49-F238E27FC236}">
                <a16:creationId xmlns:a16="http://schemas.microsoft.com/office/drawing/2014/main" id="{2902BBE7-F3AC-04A3-4370-AFA006417B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3" t="18588" r="5491" b="18047"/>
          <a:stretch/>
        </p:blipFill>
        <p:spPr>
          <a:xfrm>
            <a:off x="186473" y="6267583"/>
            <a:ext cx="431371" cy="438291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D7EAA609-E552-7629-42AA-7A43CAABFD52}"/>
              </a:ext>
            </a:extLst>
          </p:cNvPr>
          <p:cNvGrpSpPr/>
          <p:nvPr/>
        </p:nvGrpSpPr>
        <p:grpSpPr>
          <a:xfrm>
            <a:off x="0" y="1"/>
            <a:ext cx="3357350" cy="2033515"/>
            <a:chOff x="-1" y="1"/>
            <a:chExt cx="6334302" cy="3208715"/>
          </a:xfrm>
        </p:grpSpPr>
        <p:sp>
          <p:nvSpPr>
            <p:cNvPr id="4" name="Right Triangle 3">
              <a:extLst>
                <a:ext uri="{FF2B5EF4-FFF2-40B4-BE49-F238E27FC236}">
                  <a16:creationId xmlns:a16="http://schemas.microsoft.com/office/drawing/2014/main" id="{D9ECE01C-D232-88EA-4E9B-2E606E2DE934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47D0DAB0-0484-593A-4928-59058FD9AEC6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2">
            <a:extLst>
              <a:ext uri="{FF2B5EF4-FFF2-40B4-BE49-F238E27FC236}">
                <a16:creationId xmlns:a16="http://schemas.microsoft.com/office/drawing/2014/main" id="{EE81D0B7-8A98-0BD7-00FE-2E152DF34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64842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3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 we do matters because people matter!</a:t>
            </a:r>
            <a:endParaRPr kumimoji="0" lang="en-US" altLang="en-US" sz="28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8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62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94BDA-A5E5-C2AB-48EB-ADBE4C607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76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  <a:latin typeface="Arial Nova" panose="020B0504020202020204" pitchFamily="34" charset="0"/>
              </a:rPr>
              <a:t>Key Considerations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FFCC63A-329C-6E37-701E-56D477C36505}"/>
              </a:ext>
            </a:extLst>
          </p:cNvPr>
          <p:cNvGrpSpPr/>
          <p:nvPr/>
        </p:nvGrpSpPr>
        <p:grpSpPr>
          <a:xfrm rot="10800000">
            <a:off x="8834650" y="4824485"/>
            <a:ext cx="3357350" cy="2033515"/>
            <a:chOff x="-1" y="1"/>
            <a:chExt cx="6334302" cy="3208715"/>
          </a:xfrm>
        </p:grpSpPr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44C2B4F9-C879-2037-BE8F-503BE3F4F5A6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6185FFFD-ED62-23E5-1FD0-C5D45A0A85DB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10" descr="A red and black logo&#10;&#10;Description automatically generated">
            <a:extLst>
              <a:ext uri="{FF2B5EF4-FFF2-40B4-BE49-F238E27FC236}">
                <a16:creationId xmlns:a16="http://schemas.microsoft.com/office/drawing/2014/main" id="{91BE83FA-4879-A3A1-211D-015CBE0260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3" t="18588" r="5491" b="18047"/>
          <a:stretch/>
        </p:blipFill>
        <p:spPr>
          <a:xfrm>
            <a:off x="186473" y="6267583"/>
            <a:ext cx="431371" cy="438291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CB4DCF4A-433F-3584-5523-766B3F81D91F}"/>
              </a:ext>
            </a:extLst>
          </p:cNvPr>
          <p:cNvGrpSpPr/>
          <p:nvPr/>
        </p:nvGrpSpPr>
        <p:grpSpPr>
          <a:xfrm>
            <a:off x="0" y="1"/>
            <a:ext cx="3357350" cy="2033515"/>
            <a:chOff x="-1" y="1"/>
            <a:chExt cx="6334302" cy="3208715"/>
          </a:xfrm>
        </p:grpSpPr>
        <p:sp>
          <p:nvSpPr>
            <p:cNvPr id="4" name="Right Triangle 3">
              <a:extLst>
                <a:ext uri="{FF2B5EF4-FFF2-40B4-BE49-F238E27FC236}">
                  <a16:creationId xmlns:a16="http://schemas.microsoft.com/office/drawing/2014/main" id="{D22AA47C-9EAD-15AA-2D6D-AD8D4DD63541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F0546F7C-5208-F81F-CAC9-6418C111CC26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2">
            <a:extLst>
              <a:ext uri="{FF2B5EF4-FFF2-40B4-BE49-F238E27FC236}">
                <a16:creationId xmlns:a16="http://schemas.microsoft.com/office/drawing/2014/main" id="{0A345672-845A-EAEC-8D56-CB7CB8B4A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44" y="2002739"/>
            <a:ext cx="11085022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Clear Communication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Transparency: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Clearly explain the "why," "what," and "how" of the transition.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Arial" panose="020B0604020202020204" pitchFamily="34" charset="0"/>
              </a:rPr>
              <a:t>	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onsistency: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Deliver a unified message across all leadership levels to avoid confusion.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Arial" panose="020B0604020202020204" pitchFamily="34" charset="0"/>
              </a:rPr>
              <a:t>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Two-Way Communication: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Create channels for employees to ask questions and voice concerns.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Empathy and Emotional Support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Recognize that change can trigger fear, stress, or resistance.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Train managers to approach discussions with empathy and understanding.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Offer resources like EAP services, counseling, wellness programs, or support groups.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Clarity on Roles and Expectations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Redefine roles, responsibilities, and reporting lines to reduce uncertainty.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Provide updated job descriptions or timelines for role changes.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363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047F1C-A722-9E22-F781-14E4900491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D73A0-9663-7AED-04B2-6C14DD307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76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  <a:latin typeface="Arial Nova" panose="020B0504020202020204" pitchFamily="34" charset="0"/>
              </a:rPr>
              <a:t>Key Considerations </a:t>
            </a:r>
            <a:r>
              <a:rPr lang="en-US" dirty="0" err="1">
                <a:solidFill>
                  <a:srgbClr val="C00000"/>
                </a:solidFill>
                <a:latin typeface="Arial Nova" panose="020B0504020202020204" pitchFamily="34" charset="0"/>
              </a:rPr>
              <a:t>cont</a:t>
            </a:r>
            <a:endParaRPr lang="en-US" dirty="0">
              <a:solidFill>
                <a:srgbClr val="C00000"/>
              </a:solidFill>
              <a:latin typeface="Arial Nova" panose="020B05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A21C816-3A93-D0C3-D33F-99B454FDD5C4}"/>
              </a:ext>
            </a:extLst>
          </p:cNvPr>
          <p:cNvGrpSpPr/>
          <p:nvPr/>
        </p:nvGrpSpPr>
        <p:grpSpPr>
          <a:xfrm rot="10800000">
            <a:off x="8834650" y="4824485"/>
            <a:ext cx="3357350" cy="2033515"/>
            <a:chOff x="-1" y="1"/>
            <a:chExt cx="6334302" cy="3208715"/>
          </a:xfrm>
        </p:grpSpPr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90BEA38C-A4D7-A73F-6358-DAFF09A62AF3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AAE3AAB4-FCA5-1D9C-B3F9-F123A6AB908D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10" descr="A red and black logo&#10;&#10;Description automatically generated">
            <a:extLst>
              <a:ext uri="{FF2B5EF4-FFF2-40B4-BE49-F238E27FC236}">
                <a16:creationId xmlns:a16="http://schemas.microsoft.com/office/drawing/2014/main" id="{B5CACD43-7919-AEBF-1C75-5AA6933095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3" t="18588" r="5491" b="18047"/>
          <a:stretch/>
        </p:blipFill>
        <p:spPr>
          <a:xfrm>
            <a:off x="186473" y="6267583"/>
            <a:ext cx="431371" cy="438291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9752B1E4-537D-62F1-95C9-0A16D01368E3}"/>
              </a:ext>
            </a:extLst>
          </p:cNvPr>
          <p:cNvGrpSpPr/>
          <p:nvPr/>
        </p:nvGrpSpPr>
        <p:grpSpPr>
          <a:xfrm>
            <a:off x="0" y="1"/>
            <a:ext cx="3357350" cy="2033515"/>
            <a:chOff x="-1" y="1"/>
            <a:chExt cx="6334302" cy="3208715"/>
          </a:xfrm>
        </p:grpSpPr>
        <p:sp>
          <p:nvSpPr>
            <p:cNvPr id="4" name="Right Triangle 3">
              <a:extLst>
                <a:ext uri="{FF2B5EF4-FFF2-40B4-BE49-F238E27FC236}">
                  <a16:creationId xmlns:a16="http://schemas.microsoft.com/office/drawing/2014/main" id="{2AAEC8EA-DF87-52E6-DA39-ADC801A60C4B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73001B11-9A8A-A66B-D997-1758E03B05A9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1C06705-6C6E-E47A-2DFE-1B7ECA1289A1}"/>
              </a:ext>
            </a:extLst>
          </p:cNvPr>
          <p:cNvSpPr txBox="1"/>
          <p:nvPr/>
        </p:nvSpPr>
        <p:spPr>
          <a:xfrm>
            <a:off x="1053150" y="2407276"/>
            <a:ext cx="11078213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Employee Involvement (when appropriate)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Engage employees early by seeking feedback or including them in parts of the transition process.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Empower employees to contribute ideas on how to improve the new structure or processes.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Skill Development and Training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Assess skill gaps caused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by the change and offer training to help employees adapt.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Arial" panose="020B0604020202020204" pitchFamily="34" charset="0"/>
              </a:rPr>
              <a:t>	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Provide tools and resources to ensure a smooth transition into new processes or technologies.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Managing Morale and Retention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Acknowledge employees' contributions and celebrate successes during the transition.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Identify and support key talent who may feel disengaged or uncertain.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Arial" panose="020B0604020202020204" pitchFamily="34" charset="0"/>
              </a:rPr>
              <a:t>	Consider retention strategies like pay or time off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92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E70289-E42E-F7A1-2C20-417775568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A9474-7181-258F-B0D4-2981CA19F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76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  <a:latin typeface="Arial Nova" panose="020B0504020202020204" pitchFamily="34" charset="0"/>
              </a:rPr>
              <a:t>Key Considerations </a:t>
            </a:r>
            <a:r>
              <a:rPr lang="en-US" dirty="0" err="1">
                <a:solidFill>
                  <a:srgbClr val="C00000"/>
                </a:solidFill>
                <a:latin typeface="Arial Nova" panose="020B0504020202020204" pitchFamily="34" charset="0"/>
              </a:rPr>
              <a:t>cont</a:t>
            </a:r>
            <a:endParaRPr lang="en-US" dirty="0">
              <a:solidFill>
                <a:srgbClr val="C00000"/>
              </a:solidFill>
              <a:latin typeface="Arial Nova" panose="020B05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CFD4100-2BCD-5A33-9F1A-C75EF631F1BC}"/>
              </a:ext>
            </a:extLst>
          </p:cNvPr>
          <p:cNvGrpSpPr/>
          <p:nvPr/>
        </p:nvGrpSpPr>
        <p:grpSpPr>
          <a:xfrm rot="10800000">
            <a:off x="8834650" y="4824485"/>
            <a:ext cx="3357350" cy="2033515"/>
            <a:chOff x="-1" y="1"/>
            <a:chExt cx="6334302" cy="3208715"/>
          </a:xfrm>
        </p:grpSpPr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6108BA26-88D1-A38F-25F8-8AD2E5523F41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E54A9948-3B88-24F4-1812-D262F6CEAF11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10" descr="A red and black logo&#10;&#10;Description automatically generated">
            <a:extLst>
              <a:ext uri="{FF2B5EF4-FFF2-40B4-BE49-F238E27FC236}">
                <a16:creationId xmlns:a16="http://schemas.microsoft.com/office/drawing/2014/main" id="{46FC5995-CAA9-B437-568E-EAE0815878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3" t="18588" r="5491" b="18047"/>
          <a:stretch/>
        </p:blipFill>
        <p:spPr>
          <a:xfrm>
            <a:off x="186473" y="6267583"/>
            <a:ext cx="431371" cy="438291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FC6A9E48-C9E2-A409-9867-DBB3723838B5}"/>
              </a:ext>
            </a:extLst>
          </p:cNvPr>
          <p:cNvGrpSpPr/>
          <p:nvPr/>
        </p:nvGrpSpPr>
        <p:grpSpPr>
          <a:xfrm>
            <a:off x="0" y="1"/>
            <a:ext cx="3357350" cy="2033515"/>
            <a:chOff x="-1" y="1"/>
            <a:chExt cx="6334302" cy="3208715"/>
          </a:xfrm>
        </p:grpSpPr>
        <p:sp>
          <p:nvSpPr>
            <p:cNvPr id="4" name="Right Triangle 3">
              <a:extLst>
                <a:ext uri="{FF2B5EF4-FFF2-40B4-BE49-F238E27FC236}">
                  <a16:creationId xmlns:a16="http://schemas.microsoft.com/office/drawing/2014/main" id="{6A9DA044-9D7A-2B49-3B81-BED9BB0C675F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99F014EB-D9FA-D0F3-19A2-40CD1D0C8C52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319FE3B-A938-1F66-04DF-39943F9454F6}"/>
              </a:ext>
            </a:extLst>
          </p:cNvPr>
          <p:cNvSpPr txBox="1"/>
          <p:nvPr/>
        </p:nvSpPr>
        <p:spPr>
          <a:xfrm>
            <a:off x="939420" y="1596728"/>
            <a:ext cx="1041437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Leadership Visibility and Presence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Leaders should be accessible, visible, and involved in the process.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Provide regular updates to reinforce confidence in the leadership team’s plan.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Fairness and Equity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Ensure decisions (like restructuring or role changes) are fair and unbiased.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Be transparent about how changes were determined and their impacts.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Monitoring Employee Sentiment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Use surveys, focus groups, or one-on-one check-ins to gauge morale and address concerns.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Be proactive in addressing feedback to maintain trust.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Sustaining Productivity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Help employees manage workloads during transitions to prevent burnout.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Balance change implementation with maintaining day-to-day operations.</a:t>
            </a:r>
          </a:p>
        </p:txBody>
      </p:sp>
    </p:spTree>
    <p:extLst>
      <p:ext uri="{BB962C8B-B14F-4D97-AF65-F5344CB8AC3E}">
        <p14:creationId xmlns:p14="http://schemas.microsoft.com/office/powerpoint/2010/main" val="616539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EB6879-1662-9424-2BEC-BCA738917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55B10-C7A8-D9EF-C1B1-D4BD16B41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76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  <a:latin typeface="Arial Nova" panose="020B0504020202020204" pitchFamily="34" charset="0"/>
              </a:rPr>
              <a:t>Managing Emotions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3A7688B-8BB1-76B3-D1DC-8C2F02D082FD}"/>
              </a:ext>
            </a:extLst>
          </p:cNvPr>
          <p:cNvGrpSpPr/>
          <p:nvPr/>
        </p:nvGrpSpPr>
        <p:grpSpPr>
          <a:xfrm rot="10800000">
            <a:off x="8834650" y="4824485"/>
            <a:ext cx="3357350" cy="2033515"/>
            <a:chOff x="-1" y="1"/>
            <a:chExt cx="6334302" cy="3208715"/>
          </a:xfrm>
        </p:grpSpPr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DAEAA147-456F-878F-6576-1B2D85EC17B1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CD4AB35E-1DFB-CD9B-5436-313C1E0E4CC9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10" descr="A red and black logo&#10;&#10;Description automatically generated">
            <a:extLst>
              <a:ext uri="{FF2B5EF4-FFF2-40B4-BE49-F238E27FC236}">
                <a16:creationId xmlns:a16="http://schemas.microsoft.com/office/drawing/2014/main" id="{9F11C18D-5DBD-6426-34A2-7BAC420010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3" t="18588" r="5491" b="18047"/>
          <a:stretch/>
        </p:blipFill>
        <p:spPr>
          <a:xfrm>
            <a:off x="186473" y="6267583"/>
            <a:ext cx="431371" cy="438291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0BACC27D-72CE-EE73-CC9B-EF5DE79107A5}"/>
              </a:ext>
            </a:extLst>
          </p:cNvPr>
          <p:cNvGrpSpPr/>
          <p:nvPr/>
        </p:nvGrpSpPr>
        <p:grpSpPr>
          <a:xfrm>
            <a:off x="0" y="1"/>
            <a:ext cx="3357350" cy="2033515"/>
            <a:chOff x="-1" y="1"/>
            <a:chExt cx="6334302" cy="3208715"/>
          </a:xfrm>
        </p:grpSpPr>
        <p:sp>
          <p:nvSpPr>
            <p:cNvPr id="4" name="Right Triangle 3">
              <a:extLst>
                <a:ext uri="{FF2B5EF4-FFF2-40B4-BE49-F238E27FC236}">
                  <a16:creationId xmlns:a16="http://schemas.microsoft.com/office/drawing/2014/main" id="{846B163F-84DD-2F6E-5502-D95D6F42562E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EEB548A3-2710-79CE-6CC1-8FD995C10758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1">
            <a:extLst>
              <a:ext uri="{FF2B5EF4-FFF2-40B4-BE49-F238E27FC236}">
                <a16:creationId xmlns:a16="http://schemas.microsoft.com/office/drawing/2014/main" id="{08B5A5EF-7F53-01A3-C59B-4CB553742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390" y="1797391"/>
            <a:ext cx="10887219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Uncertainty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Employees may feel unsure about their future, role, or job security, leading to worry 	and doubt.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Anxiety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Fear of the unknown or concern about adapting to new expectations, processes, or 	leadership can create stress.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Resistance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Some may feel a strong attachment to “how things were” and resist change due to 	comfort with the status quo.</a:t>
            </a:r>
          </a:p>
        </p:txBody>
      </p:sp>
    </p:spTree>
    <p:extLst>
      <p:ext uri="{BB962C8B-B14F-4D97-AF65-F5344CB8AC3E}">
        <p14:creationId xmlns:p14="http://schemas.microsoft.com/office/powerpoint/2010/main" val="844169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DFD938-6DE0-A328-3E62-67BD82708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FBFBF-E40E-6E9E-56CB-93C86E437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76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  <a:latin typeface="Arial Nova" panose="020B0504020202020204" pitchFamily="34" charset="0"/>
              </a:rPr>
              <a:t>Managing Emotions </a:t>
            </a:r>
            <a:r>
              <a:rPr lang="en-US" dirty="0" err="1">
                <a:solidFill>
                  <a:srgbClr val="C00000"/>
                </a:solidFill>
                <a:latin typeface="Arial Nova" panose="020B0504020202020204" pitchFamily="34" charset="0"/>
              </a:rPr>
              <a:t>cont</a:t>
            </a:r>
            <a:endParaRPr lang="en-US" dirty="0">
              <a:solidFill>
                <a:srgbClr val="C00000"/>
              </a:solidFill>
              <a:latin typeface="Arial Nova" panose="020B05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FF1AEF9-9FBF-E300-CB17-D980A15E5EF6}"/>
              </a:ext>
            </a:extLst>
          </p:cNvPr>
          <p:cNvGrpSpPr/>
          <p:nvPr/>
        </p:nvGrpSpPr>
        <p:grpSpPr>
          <a:xfrm rot="10800000">
            <a:off x="8834650" y="4824485"/>
            <a:ext cx="3357350" cy="2033515"/>
            <a:chOff x="-1" y="1"/>
            <a:chExt cx="6334302" cy="3208715"/>
          </a:xfrm>
        </p:grpSpPr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D3222692-07B6-9618-4F17-A3EA86B014FD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E6E1289F-D942-2A03-06C7-24DC47A5BB80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10" descr="A red and black logo&#10;&#10;Description automatically generated">
            <a:extLst>
              <a:ext uri="{FF2B5EF4-FFF2-40B4-BE49-F238E27FC236}">
                <a16:creationId xmlns:a16="http://schemas.microsoft.com/office/drawing/2014/main" id="{20497B60-1796-2585-469A-03F261A83A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3" t="18588" r="5491" b="18047"/>
          <a:stretch/>
        </p:blipFill>
        <p:spPr>
          <a:xfrm>
            <a:off x="186473" y="6267583"/>
            <a:ext cx="431371" cy="438291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D3C1E000-EA0A-A781-CD37-FE34F6A6D6A7}"/>
              </a:ext>
            </a:extLst>
          </p:cNvPr>
          <p:cNvGrpSpPr/>
          <p:nvPr/>
        </p:nvGrpSpPr>
        <p:grpSpPr>
          <a:xfrm>
            <a:off x="0" y="1"/>
            <a:ext cx="3357350" cy="2033515"/>
            <a:chOff x="-1" y="1"/>
            <a:chExt cx="6334302" cy="3208715"/>
          </a:xfrm>
        </p:grpSpPr>
        <p:sp>
          <p:nvSpPr>
            <p:cNvPr id="4" name="Right Triangle 3">
              <a:extLst>
                <a:ext uri="{FF2B5EF4-FFF2-40B4-BE49-F238E27FC236}">
                  <a16:creationId xmlns:a16="http://schemas.microsoft.com/office/drawing/2014/main" id="{CFDE7135-2B02-B75C-826F-AFD45F79F414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0360EA87-02ED-070B-E629-5E4672AAB5E7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1">
            <a:extLst>
              <a:ext uri="{FF2B5EF4-FFF2-40B4-BE49-F238E27FC236}">
                <a16:creationId xmlns:a16="http://schemas.microsoft.com/office/drawing/2014/main" id="{B2EA6C98-3EC1-DFE6-10BD-BAE674CC1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328" y="1537534"/>
            <a:ext cx="10099344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Frustration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Miscommunication, lack of clarity, or additional workload during transitions can 	cause irritation or resentment.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Loss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Employees may grieve the loss of familiar colleagues, routines, or an 	organizational culture they valued.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Hope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Optimism may emerge when employees see opportunities for growth, learning, 	or improved workplace conditions.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000" b="1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panose="020B0604020202020204" pitchFamily="34" charset="0"/>
              </a:rPr>
              <a:t>Excitement</a:t>
            </a:r>
            <a:br>
              <a:rPr lang="en-US" sz="2000" b="1" dirty="0">
                <a:latin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</a:rPr>
              <a:t>	</a:t>
            </a:r>
            <a:r>
              <a:rPr lang="en-US" sz="2000" dirty="0">
                <a:latin typeface="Arial" panose="020B0604020202020204" pitchFamily="34" charset="0"/>
              </a:rPr>
              <a:t>For some, change sparks enthusiasm about new roles, challenges, or 	possibilities for advancement.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906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C44423-8F6D-D3EF-2E4A-83991CFAD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A2ED0-D73B-64E5-C258-6DCD06B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76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  <a:latin typeface="Arial Nova" panose="020B0504020202020204" pitchFamily="34" charset="0"/>
              </a:rPr>
              <a:t>Managing Emotions </a:t>
            </a:r>
            <a:r>
              <a:rPr lang="en-US" dirty="0" err="1">
                <a:solidFill>
                  <a:srgbClr val="C00000"/>
                </a:solidFill>
                <a:latin typeface="Arial Nova" panose="020B0504020202020204" pitchFamily="34" charset="0"/>
              </a:rPr>
              <a:t>cont</a:t>
            </a:r>
            <a:endParaRPr lang="en-US" dirty="0">
              <a:solidFill>
                <a:srgbClr val="C00000"/>
              </a:solidFill>
              <a:latin typeface="Arial Nova" panose="020B05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F0B50E3-96D2-A257-90B0-623592BC9808}"/>
              </a:ext>
            </a:extLst>
          </p:cNvPr>
          <p:cNvGrpSpPr/>
          <p:nvPr/>
        </p:nvGrpSpPr>
        <p:grpSpPr>
          <a:xfrm rot="10800000">
            <a:off x="8834650" y="4824485"/>
            <a:ext cx="3357350" cy="2033515"/>
            <a:chOff x="-1" y="1"/>
            <a:chExt cx="6334302" cy="3208715"/>
          </a:xfrm>
        </p:grpSpPr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DD6CB628-4299-F20E-7D61-FB33CAC3BD18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A54EAA73-2BC4-D6A6-F3A8-625EF11AFD5D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10" descr="A red and black logo&#10;&#10;Description automatically generated">
            <a:extLst>
              <a:ext uri="{FF2B5EF4-FFF2-40B4-BE49-F238E27FC236}">
                <a16:creationId xmlns:a16="http://schemas.microsoft.com/office/drawing/2014/main" id="{AFAF6985-F63B-BE06-765D-48FDB0E2E3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3" t="18588" r="5491" b="18047"/>
          <a:stretch/>
        </p:blipFill>
        <p:spPr>
          <a:xfrm>
            <a:off x="186473" y="6267583"/>
            <a:ext cx="431371" cy="438291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3155105-EA81-C6EE-CB85-0BCB10C07FD7}"/>
              </a:ext>
            </a:extLst>
          </p:cNvPr>
          <p:cNvGrpSpPr/>
          <p:nvPr/>
        </p:nvGrpSpPr>
        <p:grpSpPr>
          <a:xfrm>
            <a:off x="0" y="1"/>
            <a:ext cx="3357350" cy="2033515"/>
            <a:chOff x="-1" y="1"/>
            <a:chExt cx="6334302" cy="3208715"/>
          </a:xfrm>
        </p:grpSpPr>
        <p:sp>
          <p:nvSpPr>
            <p:cNvPr id="4" name="Right Triangle 3">
              <a:extLst>
                <a:ext uri="{FF2B5EF4-FFF2-40B4-BE49-F238E27FC236}">
                  <a16:creationId xmlns:a16="http://schemas.microsoft.com/office/drawing/2014/main" id="{8A0B8A43-BB6B-8B54-710E-E21DCCFA038E}"/>
                </a:ext>
              </a:extLst>
            </p:cNvPr>
            <p:cNvSpPr/>
            <p:nvPr/>
          </p:nvSpPr>
          <p:spPr>
            <a:xfrm rot="5400000">
              <a:off x="1562792" y="-1562792"/>
              <a:ext cx="3208715" cy="6334302"/>
            </a:xfrm>
            <a:prstGeom prst="rtTriangle">
              <a:avLst/>
            </a:prstGeom>
            <a:solidFill>
              <a:srgbClr val="C20F2F"/>
            </a:solidFill>
            <a:ln>
              <a:noFill/>
            </a:ln>
            <a:effectLst>
              <a:outerShdw blurRad="304800" dist="50800" sx="103000" sy="103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A1C6467A-399A-13F4-AAF5-3C0F24F47F9A}"/>
                </a:ext>
              </a:extLst>
            </p:cNvPr>
            <p:cNvSpPr/>
            <p:nvPr/>
          </p:nvSpPr>
          <p:spPr>
            <a:xfrm rot="5400000">
              <a:off x="1576054" y="-1576054"/>
              <a:ext cx="1929740" cy="5081849"/>
            </a:xfrm>
            <a:prstGeom prst="rtTriangle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1">
            <a:extLst>
              <a:ext uri="{FF2B5EF4-FFF2-40B4-BE49-F238E27FC236}">
                <a16:creationId xmlns:a16="http://schemas.microsoft.com/office/drawing/2014/main" id="{DA9C55F3-56FF-682C-EE1E-78432491F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99" y="1470297"/>
            <a:ext cx="10027409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Confusion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Lack of clear direction or conflicting information during transitions can leave 	employees feeling disoriented.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Trust/Distrust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How the transition is communicated and led determines whether employees 	feel trust in leadership or skepticism.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Relief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If transitions resolve long-standing issues (e.g., outdated processes, toxic 	dynamics), employees may feel a sense of relief.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Motivation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Employees who see alignment with their career goals or a refreshed purpose 	can feel re-energized.</a:t>
            </a:r>
          </a:p>
        </p:txBody>
      </p:sp>
    </p:spTree>
    <p:extLst>
      <p:ext uri="{BB962C8B-B14F-4D97-AF65-F5344CB8AC3E}">
        <p14:creationId xmlns:p14="http://schemas.microsoft.com/office/powerpoint/2010/main" val="2004441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A61DEB7-E835-7E51-344F-2CA4DBFF89E2}"/>
              </a:ext>
            </a:extLst>
          </p:cNvPr>
          <p:cNvSpPr/>
          <p:nvPr/>
        </p:nvSpPr>
        <p:spPr>
          <a:xfrm>
            <a:off x="0" y="4824484"/>
            <a:ext cx="12192000" cy="2033516"/>
          </a:xfrm>
          <a:prstGeom prst="rect">
            <a:avLst/>
          </a:prstGeom>
          <a:solidFill>
            <a:srgbClr val="B408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Receiver with solid fill">
            <a:extLst>
              <a:ext uri="{FF2B5EF4-FFF2-40B4-BE49-F238E27FC236}">
                <a16:creationId xmlns:a16="http://schemas.microsoft.com/office/drawing/2014/main" id="{49512F6C-44DE-AF52-69EA-EE41DCF53D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72282" y="5139291"/>
            <a:ext cx="827394" cy="827394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2190A318-AA73-04D2-52DE-FBC5EC24FBF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4"/>
          <a:stretch/>
        </p:blipFill>
        <p:spPr>
          <a:xfrm>
            <a:off x="9450407" y="5039110"/>
            <a:ext cx="1078841" cy="1141814"/>
          </a:xfrm>
          <a:prstGeom prst="rect">
            <a:avLst/>
          </a:prstGeom>
        </p:spPr>
      </p:pic>
      <p:pic>
        <p:nvPicPr>
          <p:cNvPr id="10" name="Graphic 9" descr="Envelope with solid fill">
            <a:extLst>
              <a:ext uri="{FF2B5EF4-FFF2-40B4-BE49-F238E27FC236}">
                <a16:creationId xmlns:a16="http://schemas.microsoft.com/office/drawing/2014/main" id="{25865AEA-35EE-3802-B09D-D34BCD48CB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25300" y="5228606"/>
            <a:ext cx="952318" cy="95231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C53365B-6886-3F0D-699F-2FD0F8C7A018}"/>
              </a:ext>
            </a:extLst>
          </p:cNvPr>
          <p:cNvSpPr txBox="1"/>
          <p:nvPr/>
        </p:nvSpPr>
        <p:spPr>
          <a:xfrm>
            <a:off x="824652" y="6165503"/>
            <a:ext cx="3117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 Nova" panose="020B0504020202020204" pitchFamily="34" charset="0"/>
              </a:rPr>
              <a:t>314-754-0236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B20BB5-1C3E-1998-0B91-509CC8A660F2}"/>
              </a:ext>
            </a:extLst>
          </p:cNvPr>
          <p:cNvSpPr txBox="1"/>
          <p:nvPr/>
        </p:nvSpPr>
        <p:spPr>
          <a:xfrm>
            <a:off x="4665698" y="6162218"/>
            <a:ext cx="3117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 Nova" panose="020B0504020202020204" pitchFamily="34" charset="0"/>
              </a:rPr>
              <a:t>name@aaimea.org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C59480-E9FD-A136-9D2F-242087FA5C85}"/>
              </a:ext>
            </a:extLst>
          </p:cNvPr>
          <p:cNvSpPr txBox="1"/>
          <p:nvPr/>
        </p:nvSpPr>
        <p:spPr>
          <a:xfrm>
            <a:off x="8327449" y="6162218"/>
            <a:ext cx="3320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err="1">
                <a:solidFill>
                  <a:schemeClr val="bg1"/>
                </a:solidFill>
                <a:latin typeface="Arial Nova" panose="020B0504020202020204" pitchFamily="34" charset="0"/>
              </a:rPr>
              <a:t>aaimea.linkedin</a:t>
            </a:r>
            <a:endParaRPr lang="en-US" sz="240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03B1FD8-AA74-2BC8-6F80-505F4D18FC1B}"/>
              </a:ext>
            </a:extLst>
          </p:cNvPr>
          <p:cNvCxnSpPr>
            <a:cxnSpLocks/>
          </p:cNvCxnSpPr>
          <p:nvPr/>
        </p:nvCxnSpPr>
        <p:spPr>
          <a:xfrm>
            <a:off x="0" y="4851780"/>
            <a:ext cx="12192000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817E5B2-47AC-320A-BE5B-344900B3DAB0}"/>
              </a:ext>
            </a:extLst>
          </p:cNvPr>
          <p:cNvGrpSpPr/>
          <p:nvPr/>
        </p:nvGrpSpPr>
        <p:grpSpPr>
          <a:xfrm>
            <a:off x="582873" y="1192824"/>
            <a:ext cx="11026254" cy="2756662"/>
            <a:chOff x="582873" y="1399012"/>
            <a:chExt cx="11026254" cy="275666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2F6BCBD-C800-5140-A7C8-DFC6E1AF6F75}"/>
                </a:ext>
              </a:extLst>
            </p:cNvPr>
            <p:cNvSpPr txBox="1"/>
            <p:nvPr/>
          </p:nvSpPr>
          <p:spPr>
            <a:xfrm>
              <a:off x="3129926" y="1399012"/>
              <a:ext cx="593214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>
                  <a:latin typeface="Arial Nova" panose="020B0504020202020204" pitchFamily="34" charset="0"/>
                </a:rPr>
                <a:t>Thank You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B9AE327-8C8A-3027-7135-1F4FFE0C0820}"/>
                </a:ext>
              </a:extLst>
            </p:cNvPr>
            <p:cNvSpPr txBox="1"/>
            <p:nvPr/>
          </p:nvSpPr>
          <p:spPr>
            <a:xfrm>
              <a:off x="582873" y="3064798"/>
              <a:ext cx="11026254" cy="10908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400">
                  <a:latin typeface="Arial Nova" panose="020B0504020202020204" pitchFamily="34" charset="0"/>
                </a:rPr>
                <a:t>      is here to help.</a:t>
              </a:r>
            </a:p>
            <a:p>
              <a:pPr algn="ctr">
                <a:lnSpc>
                  <a:spcPct val="150000"/>
                </a:lnSpc>
              </a:pPr>
              <a:r>
                <a:rPr lang="en-US" sz="2200">
                  <a:latin typeface="Arial Nova" panose="020B0504020202020204" pitchFamily="34" charset="0"/>
                </a:rPr>
                <a:t>If you have any questions or concerns, please contact us at the information below.</a:t>
              </a:r>
            </a:p>
          </p:txBody>
        </p:sp>
      </p:grpSp>
      <p:pic>
        <p:nvPicPr>
          <p:cNvPr id="6" name="Picture 5" descr="A red and black logo&#10;&#10;Description automatically generated">
            <a:extLst>
              <a:ext uri="{FF2B5EF4-FFF2-40B4-BE49-F238E27FC236}">
                <a16:creationId xmlns:a16="http://schemas.microsoft.com/office/drawing/2014/main" id="{4209DE43-EB1F-B37D-6743-9B6F4A90D10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102" r="1338"/>
          <a:stretch/>
        </p:blipFill>
        <p:spPr>
          <a:xfrm>
            <a:off x="3814852" y="3041218"/>
            <a:ext cx="1466221" cy="42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010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6fc3636-50b9-49d4-9e47-3f21bd94828a">
      <Terms xmlns="http://schemas.microsoft.com/office/infopath/2007/PartnerControls"/>
    </lcf76f155ced4ddcb4097134ff3c332f>
    <TaxCatchAll xmlns="fd53b27a-d819-4321-9c64-a6f33302b480" xsi:nil="true"/>
    <SharedWithUsers xmlns="fd53b27a-d819-4321-9c64-a6f33302b480">
      <UserInfo>
        <DisplayName>Tim Sater</DisplayName>
        <AccountId>50</AccountId>
        <AccountType/>
      </UserInfo>
      <UserInfo>
        <DisplayName>Allyson Sewester</DisplayName>
        <AccountId>43</AccountId>
        <AccountType/>
      </UserInfo>
      <UserInfo>
        <DisplayName>Debbie Sewester</DisplayName>
        <AccountId>51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0535A9413D48458CF00826EFFABEA2" ma:contentTypeVersion="18" ma:contentTypeDescription="Create a new document." ma:contentTypeScope="" ma:versionID="f9c38d095ed4aaa7bbfd364d028228b5">
  <xsd:schema xmlns:xsd="http://www.w3.org/2001/XMLSchema" xmlns:xs="http://www.w3.org/2001/XMLSchema" xmlns:p="http://schemas.microsoft.com/office/2006/metadata/properties" xmlns:ns2="26fc3636-50b9-49d4-9e47-3f21bd94828a" xmlns:ns3="fd53b27a-d819-4321-9c64-a6f33302b480" targetNamespace="http://schemas.microsoft.com/office/2006/metadata/properties" ma:root="true" ma:fieldsID="ff09518f37c57edbffc0a05c7bc790d3" ns2:_="" ns3:_="">
    <xsd:import namespace="26fc3636-50b9-49d4-9e47-3f21bd94828a"/>
    <xsd:import namespace="fd53b27a-d819-4321-9c64-a6f33302b4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fc3636-50b9-49d4-9e47-3f21bd9482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653e3dc2-79b4-4fdd-a9a6-f669ca57ba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53b27a-d819-4321-9c64-a6f33302b48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0ecde80a-5551-40bc-b066-8ab61261ae69}" ma:internalName="TaxCatchAll" ma:showField="CatchAllData" ma:web="fd53b27a-d819-4321-9c64-a6f33302b4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5F02C2-73F2-4286-A508-CD7E34394E7C}">
  <ds:schemaRefs>
    <ds:schemaRef ds:uri="26fc3636-50b9-49d4-9e47-3f21bd94828a"/>
    <ds:schemaRef ds:uri="fd53b27a-d819-4321-9c64-a6f33302b48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4dd7714-5d3b-4f08-aeb7-4ffa24dfaea1"/>
    <ds:schemaRef ds:uri="ae1e6540-5f17-45ce-ac76-c75d29f68c99"/>
  </ds:schemaRefs>
</ds:datastoreItem>
</file>

<file path=customXml/itemProps2.xml><?xml version="1.0" encoding="utf-8"?>
<ds:datastoreItem xmlns:ds="http://schemas.openxmlformats.org/officeDocument/2006/customXml" ds:itemID="{6D539AF8-11E6-46A1-958D-5C874926F702}"/>
</file>

<file path=customXml/itemProps3.xml><?xml version="1.0" encoding="utf-8"?>
<ds:datastoreItem xmlns:ds="http://schemas.openxmlformats.org/officeDocument/2006/customXml" ds:itemID="{6EEEF41C-C771-4E49-AB7A-EE3CF4EB91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662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Nova</vt:lpstr>
      <vt:lpstr>Calibri</vt:lpstr>
      <vt:lpstr>Calibri Light</vt:lpstr>
      <vt:lpstr>Office Theme</vt:lpstr>
      <vt:lpstr>Employee Transitions</vt:lpstr>
      <vt:lpstr>Employee Transitions</vt:lpstr>
      <vt:lpstr>Key Considerations</vt:lpstr>
      <vt:lpstr>Key Considerations cont</vt:lpstr>
      <vt:lpstr>Key Considerations cont</vt:lpstr>
      <vt:lpstr>Managing Emotions</vt:lpstr>
      <vt:lpstr>Managing Emotions cont</vt:lpstr>
      <vt:lpstr>Managing Emotions cont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Presentation Title</dc:title>
  <dc:creator>Allyson Sewester</dc:creator>
  <cp:lastModifiedBy>Phil Brandt</cp:lastModifiedBy>
  <cp:revision>4</cp:revision>
  <dcterms:created xsi:type="dcterms:W3CDTF">2023-07-22T21:28:04Z</dcterms:created>
  <dcterms:modified xsi:type="dcterms:W3CDTF">2024-12-17T14:17:24Z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0x0101001C0535A9413D48458CF00826EFFABEA2</vt:lpwstr>
  </property>
  <property fmtid="{D5CDD505-2E9C-101B-9397-08002B2CF9AE}" pid="3" name="MediaServiceImageTags">
    <vt:lpwstr/>
  </property>
</Properties>
</file>