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14"/>
  </p:notesMasterIdLst>
  <p:sldIdLst>
    <p:sldId id="256" r:id="rId5"/>
    <p:sldId id="257" r:id="rId6"/>
    <p:sldId id="258" r:id="rId7"/>
    <p:sldId id="260" r:id="rId8"/>
    <p:sldId id="259" r:id="rId9"/>
    <p:sldId id="261" r:id="rId10"/>
    <p:sldId id="313" r:id="rId11"/>
    <p:sldId id="314" r:id="rId12"/>
    <p:sldId id="292" r:id="rId13"/>
  </p:sldIdLst>
  <p:sldSz cx="9144000" cy="5143500" type="screen16x9"/>
  <p:notesSz cx="6858000" cy="9144000"/>
  <p:embeddedFontLst>
    <p:embeddedFont>
      <p:font typeface="Bebas Neue" panose="020B0606020202050201" pitchFamily="34" charset="0"/>
      <p:regular r:id="rId15"/>
    </p:embeddedFont>
    <p:embeddedFont>
      <p:font typeface="Calistoga" panose="020B0604020202020204" charset="0"/>
      <p:regular r:id="rId16"/>
    </p:embeddedFont>
    <p:embeddedFont>
      <p:font typeface="DM Sans"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04D86-0515-49D3-A610-E02C74A7D663}" v="6" dt="2024-11-05T13:28:03.518"/>
  </p1510:revLst>
</p1510:revInfo>
</file>

<file path=ppt/tableStyles.xml><?xml version="1.0" encoding="utf-8"?>
<a:tblStyleLst xmlns:a="http://schemas.openxmlformats.org/drawingml/2006/main" def="{CE6A3B29-2867-4E69-8478-204DD7F09563}">
  <a:tblStyle styleId="{CE6A3B29-2867-4E69-8478-204DD7F095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34" autoAdjust="0"/>
  </p:normalViewPr>
  <p:slideViewPr>
    <p:cSldViewPr snapToGrid="0">
      <p:cViewPr varScale="1">
        <p:scale>
          <a:sx n="102" d="100"/>
          <a:sy n="102" d="100"/>
        </p:scale>
        <p:origin x="18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iley" userId="cc64a1db-b9b4-4366-8c59-09d986776d2c" providerId="ADAL" clId="{29D04D86-0515-49D3-A610-E02C74A7D663}"/>
    <pc:docChg chg="modSld">
      <pc:chgData name="Erin Miley" userId="cc64a1db-b9b4-4366-8c59-09d986776d2c" providerId="ADAL" clId="{29D04D86-0515-49D3-A610-E02C74A7D663}" dt="2024-11-08T20:40:52.732" v="207" actId="113"/>
      <pc:docMkLst>
        <pc:docMk/>
      </pc:docMkLst>
      <pc:sldChg chg="modSp mod modNotesTx">
        <pc:chgData name="Erin Miley" userId="cc64a1db-b9b4-4366-8c59-09d986776d2c" providerId="ADAL" clId="{29D04D86-0515-49D3-A610-E02C74A7D663}" dt="2024-11-08T20:14:52.631" v="94" actId="1076"/>
        <pc:sldMkLst>
          <pc:docMk/>
          <pc:sldMk cId="0" sldId="258"/>
        </pc:sldMkLst>
        <pc:spChg chg="mod">
          <ac:chgData name="Erin Miley" userId="cc64a1db-b9b4-4366-8c59-09d986776d2c" providerId="ADAL" clId="{29D04D86-0515-49D3-A610-E02C74A7D663}" dt="2024-11-08T20:14:22.424" v="89" actId="1076"/>
          <ac:spMkLst>
            <pc:docMk/>
            <pc:sldMk cId="0" sldId="258"/>
            <ac:spMk id="29" creationId="{CBFF8772-8C5C-1EC8-B94E-5AB7FC0521AD}"/>
          </ac:spMkLst>
        </pc:spChg>
        <pc:spChg chg="mod">
          <ac:chgData name="Erin Miley" userId="cc64a1db-b9b4-4366-8c59-09d986776d2c" providerId="ADAL" clId="{29D04D86-0515-49D3-A610-E02C74A7D663}" dt="2024-11-08T20:14:12.751" v="88" actId="1076"/>
          <ac:spMkLst>
            <pc:docMk/>
            <pc:sldMk cId="0" sldId="258"/>
            <ac:spMk id="30" creationId="{8F28F684-842E-5254-E853-A4E886E1A3D1}"/>
          </ac:spMkLst>
        </pc:spChg>
        <pc:spChg chg="mod">
          <ac:chgData name="Erin Miley" userId="cc64a1db-b9b4-4366-8c59-09d986776d2c" providerId="ADAL" clId="{29D04D86-0515-49D3-A610-E02C74A7D663}" dt="2024-11-08T20:14:02.020" v="86" actId="1076"/>
          <ac:spMkLst>
            <pc:docMk/>
            <pc:sldMk cId="0" sldId="258"/>
            <ac:spMk id="31" creationId="{1B09B1ED-7C7B-B894-7406-926B00998A97}"/>
          </ac:spMkLst>
        </pc:spChg>
        <pc:spChg chg="mod">
          <ac:chgData name="Erin Miley" userId="cc64a1db-b9b4-4366-8c59-09d986776d2c" providerId="ADAL" clId="{29D04D86-0515-49D3-A610-E02C74A7D663}" dt="2024-11-08T20:14:07.803" v="87" actId="1076"/>
          <ac:spMkLst>
            <pc:docMk/>
            <pc:sldMk cId="0" sldId="258"/>
            <ac:spMk id="32" creationId="{DBF5D827-4BA1-0759-46A7-C1835B5AB864}"/>
          </ac:spMkLst>
        </pc:spChg>
        <pc:spChg chg="mod">
          <ac:chgData name="Erin Miley" userId="cc64a1db-b9b4-4366-8c59-09d986776d2c" providerId="ADAL" clId="{29D04D86-0515-49D3-A610-E02C74A7D663}" dt="2024-11-08T20:14:26.784" v="90" actId="1076"/>
          <ac:spMkLst>
            <pc:docMk/>
            <pc:sldMk cId="0" sldId="258"/>
            <ac:spMk id="279" creationId="{00000000-0000-0000-0000-000000000000}"/>
          </ac:spMkLst>
        </pc:spChg>
        <pc:spChg chg="mod">
          <ac:chgData name="Erin Miley" userId="cc64a1db-b9b4-4366-8c59-09d986776d2c" providerId="ADAL" clId="{29D04D86-0515-49D3-A610-E02C74A7D663}" dt="2024-11-08T20:14:52.631" v="94" actId="1076"/>
          <ac:spMkLst>
            <pc:docMk/>
            <pc:sldMk cId="0" sldId="258"/>
            <ac:spMk id="287" creationId="{00000000-0000-0000-0000-000000000000}"/>
          </ac:spMkLst>
        </pc:spChg>
        <pc:picChg chg="mod">
          <ac:chgData name="Erin Miley" userId="cc64a1db-b9b4-4366-8c59-09d986776d2c" providerId="ADAL" clId="{29D04D86-0515-49D3-A610-E02C74A7D663}" dt="2024-11-08T20:14:40.870" v="92" actId="1076"/>
          <ac:picMkLst>
            <pc:docMk/>
            <pc:sldMk cId="0" sldId="258"/>
            <ac:picMk id="311" creationId="{00000000-0000-0000-0000-000000000000}"/>
          </ac:picMkLst>
        </pc:picChg>
        <pc:picChg chg="mod">
          <ac:chgData name="Erin Miley" userId="cc64a1db-b9b4-4366-8c59-09d986776d2c" providerId="ADAL" clId="{29D04D86-0515-49D3-A610-E02C74A7D663}" dt="2024-11-08T20:14:43.156" v="93" actId="1076"/>
          <ac:picMkLst>
            <pc:docMk/>
            <pc:sldMk cId="0" sldId="258"/>
            <ac:picMk id="312" creationId="{00000000-0000-0000-0000-000000000000}"/>
          </ac:picMkLst>
        </pc:picChg>
      </pc:sldChg>
      <pc:sldChg chg="modSp mod modNotesTx">
        <pc:chgData name="Erin Miley" userId="cc64a1db-b9b4-4366-8c59-09d986776d2c" providerId="ADAL" clId="{29D04D86-0515-49D3-A610-E02C74A7D663}" dt="2024-11-08T20:18:04.646" v="121" actId="1076"/>
        <pc:sldMkLst>
          <pc:docMk/>
          <pc:sldMk cId="0" sldId="259"/>
        </pc:sldMkLst>
        <pc:spChg chg="mod">
          <ac:chgData name="Erin Miley" userId="cc64a1db-b9b4-4366-8c59-09d986776d2c" providerId="ADAL" clId="{29D04D86-0515-49D3-A610-E02C74A7D663}" dt="2024-11-08T20:17:51.962" v="118" actId="1076"/>
          <ac:spMkLst>
            <pc:docMk/>
            <pc:sldMk cId="0" sldId="259"/>
            <ac:spMk id="4" creationId="{FC1098B8-668F-9BF3-362E-2DAA944BA4D0}"/>
          </ac:spMkLst>
        </pc:spChg>
        <pc:spChg chg="mod">
          <ac:chgData name="Erin Miley" userId="cc64a1db-b9b4-4366-8c59-09d986776d2c" providerId="ADAL" clId="{29D04D86-0515-49D3-A610-E02C74A7D663}" dt="2024-11-08T20:17:03.535" v="111" actId="1076"/>
          <ac:spMkLst>
            <pc:docMk/>
            <pc:sldMk cId="0" sldId="259"/>
            <ac:spMk id="5" creationId="{87C71CF6-E70A-3772-C14D-65B624982B2B}"/>
          </ac:spMkLst>
        </pc:spChg>
        <pc:spChg chg="mod">
          <ac:chgData name="Erin Miley" userId="cc64a1db-b9b4-4366-8c59-09d986776d2c" providerId="ADAL" clId="{29D04D86-0515-49D3-A610-E02C74A7D663}" dt="2024-11-08T20:17:23.613" v="114" actId="1076"/>
          <ac:spMkLst>
            <pc:docMk/>
            <pc:sldMk cId="0" sldId="259"/>
            <ac:spMk id="6" creationId="{20D82BD2-022F-BBA9-8DC4-5324F7D5F76D}"/>
          </ac:spMkLst>
        </pc:spChg>
        <pc:spChg chg="mod">
          <ac:chgData name="Erin Miley" userId="cc64a1db-b9b4-4366-8c59-09d986776d2c" providerId="ADAL" clId="{29D04D86-0515-49D3-A610-E02C74A7D663}" dt="2024-11-08T20:17:35.003" v="116" actId="14100"/>
          <ac:spMkLst>
            <pc:docMk/>
            <pc:sldMk cId="0" sldId="259"/>
            <ac:spMk id="7" creationId="{F5291D47-73A4-AF13-3781-B15C75A12F34}"/>
          </ac:spMkLst>
        </pc:spChg>
        <pc:spChg chg="mod">
          <ac:chgData name="Erin Miley" userId="cc64a1db-b9b4-4366-8c59-09d986776d2c" providerId="ADAL" clId="{29D04D86-0515-49D3-A610-E02C74A7D663}" dt="2024-11-08T20:16:58.444" v="110" actId="1076"/>
          <ac:spMkLst>
            <pc:docMk/>
            <pc:sldMk cId="0" sldId="259"/>
            <ac:spMk id="8" creationId="{F4047B16-09AB-3C3B-DB99-4A261BE5BD2C}"/>
          </ac:spMkLst>
        </pc:spChg>
        <pc:spChg chg="mod">
          <ac:chgData name="Erin Miley" userId="cc64a1db-b9b4-4366-8c59-09d986776d2c" providerId="ADAL" clId="{29D04D86-0515-49D3-A610-E02C74A7D663}" dt="2024-11-08T20:16:44.211" v="107" actId="1076"/>
          <ac:spMkLst>
            <pc:docMk/>
            <pc:sldMk cId="0" sldId="259"/>
            <ac:spMk id="317" creationId="{00000000-0000-0000-0000-000000000000}"/>
          </ac:spMkLst>
        </pc:spChg>
        <pc:spChg chg="mod">
          <ac:chgData name="Erin Miley" userId="cc64a1db-b9b4-4366-8c59-09d986776d2c" providerId="ADAL" clId="{29D04D86-0515-49D3-A610-E02C74A7D663}" dt="2024-11-08T20:17:45.410" v="117" actId="1076"/>
          <ac:spMkLst>
            <pc:docMk/>
            <pc:sldMk cId="0" sldId="259"/>
            <ac:spMk id="318" creationId="{00000000-0000-0000-0000-000000000000}"/>
          </ac:spMkLst>
        </pc:spChg>
        <pc:picChg chg="mod">
          <ac:chgData name="Erin Miley" userId="cc64a1db-b9b4-4366-8c59-09d986776d2c" providerId="ADAL" clId="{29D04D86-0515-49D3-A610-E02C74A7D663}" dt="2024-11-08T20:18:01.483" v="119" actId="1076"/>
          <ac:picMkLst>
            <pc:docMk/>
            <pc:sldMk cId="0" sldId="259"/>
            <ac:picMk id="333" creationId="{00000000-0000-0000-0000-000000000000}"/>
          </ac:picMkLst>
        </pc:picChg>
        <pc:picChg chg="mod">
          <ac:chgData name="Erin Miley" userId="cc64a1db-b9b4-4366-8c59-09d986776d2c" providerId="ADAL" clId="{29D04D86-0515-49D3-A610-E02C74A7D663}" dt="2024-11-08T20:18:04.646" v="121" actId="1076"/>
          <ac:picMkLst>
            <pc:docMk/>
            <pc:sldMk cId="0" sldId="259"/>
            <ac:picMk id="335" creationId="{00000000-0000-0000-0000-000000000000}"/>
          </ac:picMkLst>
        </pc:picChg>
        <pc:picChg chg="mod">
          <ac:chgData name="Erin Miley" userId="cc64a1db-b9b4-4366-8c59-09d986776d2c" providerId="ADAL" clId="{29D04D86-0515-49D3-A610-E02C74A7D663}" dt="2024-11-08T20:18:02.994" v="120" actId="1076"/>
          <ac:picMkLst>
            <pc:docMk/>
            <pc:sldMk cId="0" sldId="259"/>
            <ac:picMk id="336" creationId="{00000000-0000-0000-0000-000000000000}"/>
          </ac:picMkLst>
        </pc:picChg>
      </pc:sldChg>
      <pc:sldChg chg="modNotesTx">
        <pc:chgData name="Erin Miley" userId="cc64a1db-b9b4-4366-8c59-09d986776d2c" providerId="ADAL" clId="{29D04D86-0515-49D3-A610-E02C74A7D663}" dt="2024-11-05T13:27:22.310" v="81" actId="255"/>
        <pc:sldMkLst>
          <pc:docMk/>
          <pc:sldMk cId="0" sldId="260"/>
        </pc:sldMkLst>
      </pc:sldChg>
      <pc:sldChg chg="modSp mod modNotesTx">
        <pc:chgData name="Erin Miley" userId="cc64a1db-b9b4-4366-8c59-09d986776d2c" providerId="ADAL" clId="{29D04D86-0515-49D3-A610-E02C74A7D663}" dt="2024-11-08T20:19:02.730" v="129" actId="1076"/>
        <pc:sldMkLst>
          <pc:docMk/>
          <pc:sldMk cId="0" sldId="261"/>
        </pc:sldMkLst>
        <pc:spChg chg="mod">
          <ac:chgData name="Erin Miley" userId="cc64a1db-b9b4-4366-8c59-09d986776d2c" providerId="ADAL" clId="{29D04D86-0515-49D3-A610-E02C74A7D663}" dt="2024-11-08T20:18:57.982" v="128" actId="1076"/>
          <ac:spMkLst>
            <pc:docMk/>
            <pc:sldMk cId="0" sldId="261"/>
            <ac:spMk id="4" creationId="{0B9A1380-7825-A0B5-E747-1B409D820234}"/>
          </ac:spMkLst>
        </pc:spChg>
        <pc:spChg chg="mod">
          <ac:chgData name="Erin Miley" userId="cc64a1db-b9b4-4366-8c59-09d986776d2c" providerId="ADAL" clId="{29D04D86-0515-49D3-A610-E02C74A7D663}" dt="2024-11-08T20:18:46.869" v="126" actId="1076"/>
          <ac:spMkLst>
            <pc:docMk/>
            <pc:sldMk cId="0" sldId="261"/>
            <ac:spMk id="5" creationId="{28F23F3F-0FB9-EA11-5294-B15B3D9921F3}"/>
          </ac:spMkLst>
        </pc:spChg>
        <pc:spChg chg="mod">
          <ac:chgData name="Erin Miley" userId="cc64a1db-b9b4-4366-8c59-09d986776d2c" providerId="ADAL" clId="{29D04D86-0515-49D3-A610-E02C74A7D663}" dt="2024-11-08T20:18:36.341" v="124" actId="1076"/>
          <ac:spMkLst>
            <pc:docMk/>
            <pc:sldMk cId="0" sldId="261"/>
            <ac:spMk id="6" creationId="{32D05AFB-12CB-FA14-CE7C-3074F854AA53}"/>
          </ac:spMkLst>
        </pc:spChg>
        <pc:spChg chg="mod">
          <ac:chgData name="Erin Miley" userId="cc64a1db-b9b4-4366-8c59-09d986776d2c" providerId="ADAL" clId="{29D04D86-0515-49D3-A610-E02C74A7D663}" dt="2024-11-08T20:18:31.120" v="123" actId="1076"/>
          <ac:spMkLst>
            <pc:docMk/>
            <pc:sldMk cId="0" sldId="261"/>
            <ac:spMk id="7" creationId="{EB5BE601-A208-9C44-C59E-3882306D2527}"/>
          </ac:spMkLst>
        </pc:spChg>
        <pc:spChg chg="mod">
          <ac:chgData name="Erin Miley" userId="cc64a1db-b9b4-4366-8c59-09d986776d2c" providerId="ADAL" clId="{29D04D86-0515-49D3-A610-E02C74A7D663}" dt="2024-11-08T20:18:39.919" v="125" actId="1076"/>
          <ac:spMkLst>
            <pc:docMk/>
            <pc:sldMk cId="0" sldId="261"/>
            <ac:spMk id="8" creationId="{F200293B-F5F7-F511-05C8-3E0BA11DA80A}"/>
          </ac:spMkLst>
        </pc:spChg>
        <pc:spChg chg="mod">
          <ac:chgData name="Erin Miley" userId="cc64a1db-b9b4-4366-8c59-09d986776d2c" providerId="ADAL" clId="{29D04D86-0515-49D3-A610-E02C74A7D663}" dt="2024-11-08T20:19:02.730" v="129" actId="1076"/>
          <ac:spMkLst>
            <pc:docMk/>
            <pc:sldMk cId="0" sldId="261"/>
            <ac:spMk id="365" creationId="{00000000-0000-0000-0000-000000000000}"/>
          </ac:spMkLst>
        </pc:spChg>
      </pc:sldChg>
      <pc:sldChg chg="modSp mod modNotesTx">
        <pc:chgData name="Erin Miley" userId="cc64a1db-b9b4-4366-8c59-09d986776d2c" providerId="ADAL" clId="{29D04D86-0515-49D3-A610-E02C74A7D663}" dt="2024-11-08T20:20:17.754" v="139" actId="20577"/>
        <pc:sldMkLst>
          <pc:docMk/>
          <pc:sldMk cId="3260043627" sldId="313"/>
        </pc:sldMkLst>
        <pc:spChg chg="mod">
          <ac:chgData name="Erin Miley" userId="cc64a1db-b9b4-4366-8c59-09d986776d2c" providerId="ADAL" clId="{29D04D86-0515-49D3-A610-E02C74A7D663}" dt="2024-11-08T20:19:38.408" v="133" actId="1076"/>
          <ac:spMkLst>
            <pc:docMk/>
            <pc:sldMk cId="3260043627" sldId="313"/>
            <ac:spMk id="29" creationId="{54756308-686F-81E0-774A-E4E8E787B561}"/>
          </ac:spMkLst>
        </pc:spChg>
        <pc:spChg chg="mod">
          <ac:chgData name="Erin Miley" userId="cc64a1db-b9b4-4366-8c59-09d986776d2c" providerId="ADAL" clId="{29D04D86-0515-49D3-A610-E02C74A7D663}" dt="2024-11-08T20:19:32.017" v="132" actId="1076"/>
          <ac:spMkLst>
            <pc:docMk/>
            <pc:sldMk cId="3260043627" sldId="313"/>
            <ac:spMk id="30" creationId="{0CD8AF88-82E3-F78A-D028-114F066F7AA7}"/>
          </ac:spMkLst>
        </pc:spChg>
        <pc:spChg chg="mod">
          <ac:chgData name="Erin Miley" userId="cc64a1db-b9b4-4366-8c59-09d986776d2c" providerId="ADAL" clId="{29D04D86-0515-49D3-A610-E02C74A7D663}" dt="2024-11-08T20:19:22.913" v="130" actId="1076"/>
          <ac:spMkLst>
            <pc:docMk/>
            <pc:sldMk cId="3260043627" sldId="313"/>
            <ac:spMk id="31" creationId="{6E31D28B-C8A1-DFA9-D85C-54950945A32F}"/>
          </ac:spMkLst>
        </pc:spChg>
        <pc:spChg chg="mod">
          <ac:chgData name="Erin Miley" userId="cc64a1db-b9b4-4366-8c59-09d986776d2c" providerId="ADAL" clId="{29D04D86-0515-49D3-A610-E02C74A7D663}" dt="2024-11-08T20:19:27.166" v="131" actId="1076"/>
          <ac:spMkLst>
            <pc:docMk/>
            <pc:sldMk cId="3260043627" sldId="313"/>
            <ac:spMk id="32" creationId="{B3A76174-3B67-7A59-2D88-0DA4633CD3DB}"/>
          </ac:spMkLst>
        </pc:spChg>
        <pc:spChg chg="mod">
          <ac:chgData name="Erin Miley" userId="cc64a1db-b9b4-4366-8c59-09d986776d2c" providerId="ADAL" clId="{29D04D86-0515-49D3-A610-E02C74A7D663}" dt="2024-11-08T20:20:17.754" v="139" actId="20577"/>
          <ac:spMkLst>
            <pc:docMk/>
            <pc:sldMk cId="3260043627" sldId="313"/>
            <ac:spMk id="279" creationId="{78CFA1D7-39F1-2C93-065E-A6FAF6BFED80}"/>
          </ac:spMkLst>
        </pc:spChg>
        <pc:spChg chg="mod">
          <ac:chgData name="Erin Miley" userId="cc64a1db-b9b4-4366-8c59-09d986776d2c" providerId="ADAL" clId="{29D04D86-0515-49D3-A610-E02C74A7D663}" dt="2024-11-08T20:19:51.875" v="135" actId="1076"/>
          <ac:spMkLst>
            <pc:docMk/>
            <pc:sldMk cId="3260043627" sldId="313"/>
            <ac:spMk id="287" creationId="{7969236B-4AC0-64F1-840E-FAA60B4FA159}"/>
          </ac:spMkLst>
        </pc:spChg>
        <pc:picChg chg="mod">
          <ac:chgData name="Erin Miley" userId="cc64a1db-b9b4-4366-8c59-09d986776d2c" providerId="ADAL" clId="{29D04D86-0515-49D3-A610-E02C74A7D663}" dt="2024-11-08T20:19:58.187" v="136" actId="1076"/>
          <ac:picMkLst>
            <pc:docMk/>
            <pc:sldMk cId="3260043627" sldId="313"/>
            <ac:picMk id="311" creationId="{F650716A-5B12-7B33-9D24-1C3A05727D7B}"/>
          </ac:picMkLst>
        </pc:picChg>
        <pc:picChg chg="mod">
          <ac:chgData name="Erin Miley" userId="cc64a1db-b9b4-4366-8c59-09d986776d2c" providerId="ADAL" clId="{29D04D86-0515-49D3-A610-E02C74A7D663}" dt="2024-11-08T20:20:00.080" v="137" actId="1076"/>
          <ac:picMkLst>
            <pc:docMk/>
            <pc:sldMk cId="3260043627" sldId="313"/>
            <ac:picMk id="312" creationId="{D0DE1AAE-E161-87E8-59A7-637AEC1E093D}"/>
          </ac:picMkLst>
        </pc:picChg>
      </pc:sldChg>
      <pc:sldChg chg="modNotesTx">
        <pc:chgData name="Erin Miley" userId="cc64a1db-b9b4-4366-8c59-09d986776d2c" providerId="ADAL" clId="{29D04D86-0515-49D3-A610-E02C74A7D663}" dt="2024-11-08T20:40:52.732" v="207" actId="113"/>
        <pc:sldMkLst>
          <pc:docMk/>
          <pc:sldMk cId="297360548"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466e8ec2cb_3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466e8ec2cb_3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e3f6bb0d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e3f6bb0d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80b09b975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80b09b97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Discussion Prompt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How does your organization currently define and measure cultural fit?</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Candidate Qualifications vs. Cultural Fit: Striking the Right Balance in Hiring</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In today’s competitive job market, HR professionals face a critical decision: hiring based on candidate qualifications or prioritizing cultural fit. Both factors are essential, but they serve different purposes. Understanding how to balance these two elements can enhance hiring success and retention.</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Candidate Qualifications: The Starting Point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Qualifications refer to the skills, education, experience, and competencies a candidate brings. A well-qualified candidate can perform job duties effectively, meet technical expectations, and contribute to the business’s operational goals. In technical roles or leadership positions, hiring someone who lacks the required qualifications could result in costly mistakes or missed opportunities.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Cultural Fit: The Difference Maker</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Cultural fit relates to how well a candidate aligns with an organization’s values, work environment, and team dynamics. While qualifications ensure a candidate </a:t>
            </a:r>
            <a:r>
              <a:rPr lang="en-US" sz="1050" i="1" kern="100" dirty="0">
                <a:effectLst/>
                <a:latin typeface="Aptos" panose="020B0004020202020204" pitchFamily="34" charset="0"/>
                <a:ea typeface="Aptos" panose="020B0004020202020204" pitchFamily="34" charset="0"/>
                <a:cs typeface="Times New Roman" panose="02020603050405020304" pitchFamily="18" charset="0"/>
              </a:rPr>
              <a:t>can</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do the job, cultural fit determines if they </a:t>
            </a:r>
            <a:r>
              <a:rPr lang="en-US" sz="1050" i="1" kern="100" dirty="0">
                <a:effectLst/>
                <a:latin typeface="Aptos" panose="020B0004020202020204" pitchFamily="34" charset="0"/>
                <a:ea typeface="Aptos" panose="020B0004020202020204" pitchFamily="34" charset="0"/>
                <a:cs typeface="Times New Roman" panose="02020603050405020304" pitchFamily="18" charset="0"/>
              </a:rPr>
              <a:t>will thrive</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in the organization. Candidates who fit culturally are more likely to be engaged, collaborate well with others, and contribute to a positive workplace atmosphere. Moreover, hiring for cultural fit often leads to higher retention rates, as employees feel connected and committed to the organization’s vision and culture.</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Why Balance is Key</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Overemphasizing qualifications without considering cultural fit can lead to hiring technically proficient candidates who struggle with team dynamics or lack alignment with the company’s values. On the other hand, prioritizing cultural fit at the </a:t>
            </a:r>
            <a:r>
              <a:rPr lang="en-US" sz="1050" kern="100" dirty="0" err="1">
                <a:effectLst/>
                <a:latin typeface="Aptos" panose="020B0004020202020204" pitchFamily="34" charset="0"/>
                <a:ea typeface="Aptos" panose="020B0004020202020204" pitchFamily="34" charset="0"/>
                <a:cs typeface="Times New Roman" panose="02020603050405020304" pitchFamily="18" charset="0"/>
              </a:rPr>
              <a:t>expnse</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of qualifications may result in a talent gap, limiting the organization’s ability to innovate or meet strategic objectives.</a:t>
            </a:r>
          </a:p>
          <a:p>
            <a:pPr marL="0" marR="0">
              <a:lnSpc>
                <a:spcPct val="107000"/>
              </a:lnSpc>
              <a:spcBef>
                <a:spcPts val="0"/>
              </a:spcBef>
              <a:spcAft>
                <a:spcPts val="800"/>
              </a:spcAf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The Solution: Structured, Holistic Hiring</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A successful hiring strategy requires a combination of both qualifications and cultural fit. Structured interviews, thorough reference checks, and competency-based assessments can ensure that candidates meet the necessary qualifications. Simultaneously, behavioral interviews, team assessments, and cultural fit questionnaires help assess whether candidates align with the company’s values and work style.</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Incorporating both into the hiring process will help HR teams attract, hire, and retain top talent who not only excel at their jobs but also contribute to a cohesive and motivated workforce.</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Conclusion</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For HR and business leaders, finding the right balance between candidate qualifications and cultural fit is essential for long-term success. Both elements are critical, but their impact on performance and retention makes it clear that neither should be overlooked. Integrating these factors into your hiring strategy will help build a team that not only performs well but is also aligned with the company’s mission and values.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380b09b975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380b09b975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Discussion Prompt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Share a time when either rushing or taking time to hire impacted a hiring decision.</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Speed vs. Thoroughness in Hiring: Which Should You Prioritize?</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In today’s fast-paced business environment, HR professionals often face a critical trade-off between speed and thoroughness in hiring. Finding the right balance is essential to secure top talent while maintaining high standards in recruitment.</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Speed: The Competitive Edge</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Speed in hiring is crucial, especially in a competitive job market. Talented candidates often have multiple offers, and a slow process can result in losing top talent. Fast hiring processes can also fill critical vacancies quickly, minimizing disruption to the business. Companies that streamline their recruitment practices to reduce bottlenecks and make quick decisions are more likely to secure the best candidates before their competitors do.</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Thoroughness: Minimizing Risks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Thoroughness in hiring ensures that candidates are a good fit for both the role and the company. It involves comprehensive vetting, including interviews, reference checks, and background screening. A thorough process reduces the likelihood of costly hiring mistakes, such as selecting candidates who are underqualified or not aligned with company culture. While it takes more time, thoroughness mitigates the risks associated with turnover, poor performance, or legal issues down the road.</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Striking the Right Balance</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Both speed and thoroughness have their advantages, but emphasizing one at the expense of the other can lead to issues. Rushing through the process may result in hiring mistakes, while being too slow may cause candidates to lose interest or accept other offers. To balance these competing priorities, HR teams can implement structured hiring processes that are both efficient and comprehensive.</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Practical Tips for Balancing Speed and Thoroughness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Predefine criteria</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Establish clear, role-specific qualifications and cultural fit metrics before launching a search. This streamlines decision-making.</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Use technology</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Leverage applicant tracking systems (ATS), assessments, and AI tools to speed up resume screening and candidate evaluation without sacrificing quality.</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Conduct parallel interviews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Use panel or group interviews to save time and gather comprehensive feedback from multiple stakeholders simultaneously.</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Pre-screen candidates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Use phone or video interviews early in the process to quickly filter out those who don’t meet the basic qualifications or cultural fit.</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Conclusion</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Speed and thoroughness are both critical in the hiring process. While a fast approach may help secure candidates quickly, thorough vetting ensures the right long-term fit. By streamlining recruitment processes without cutting corners, HR leaders can make timely, informed hiring decisions that align with organizational goals.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80b09b975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380b09b975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Discussion Prompt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What creative strategies have you used or seen to attract high-quality candidates on a tight budget?</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Budget vs. Top Talent: Making the Right Hiring Investment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When recruiting new employees, HR professionals and business leaders often face a dilemma: hire within budget or stretch the budget to secure top talent. Both approaches have clear advantages, but striking the right balance is crucial for long-term success.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Budget Considerations: Cost-Efficiency</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Hiring within a set budget allows companies to control costs and maintain financial discipline. This approach is particularly important for smaller companies or those with tight margins. By sticking to budget, organizations avoid overspending on salaries, benefits, and recruitment costs. It also ensures that compensation structures remain consistent across the organization, preventing internal pay disparities that can affect morale.</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However, limiting recruitment to lower salary ranges can reduce the candidate pool. Companies might miss out on highly skilled candidates who command higher compensation but could bring immediate value and long-term returns.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Top Talent: The Long-Term Investment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Investing in top talent, even at a higher upfront cost, can be a strategic decision that pays off over time. High-performing employees bring expertise, innovation, and leadership, helping companies grow and remain competitive. Top talent often delivers higher productivity, improved problem-solving, and stronger contributions to company culture, ultimately boosting business outcomes.</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While hiring top talent might exceed initial budget constraints, the long-term gains in efficiency, innovation, and reduced turnover can outweigh the short-term financial strain. Additionally, top performers often have the potential to drive revenue growth or reduce costs, balancing the initial salary investment.</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Finding the Middle Ground</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While budget and top talent can appear at odds, the key is to approach hiring strategically. Here are a few ways to strike a balance:</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Identify critical roles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Prioritize spending on positions that have a direct impact on growth, innovation, or key business goals.</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Offer flexible compensation</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Consider non-monetary benefits such as remote work options, career development, or bonuses to attract top talent without exceeding salary budgets.</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Develop internal talent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Focus on succession planning and upskilling existing employees, allowing companies to fill roles with top talent from within, reducing external recruitment costs.</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Negotiate wisely</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Aim for competitive but realistic compensation packages that attract talent without exceeding long-term budget goals.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Conclusion</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While maintaining a hiring budget is essential, underinvesting in talent can hinder growth and productivity. Securing top talent might stretch the budget initially, but the long-term benefits often outweigh the costs. A balanced, strategic approach allows companies to meet financial objectives while building a high-performing workforce that drives success.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380b09b975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380b09b975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Discussion Prompt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Share an example of a hire made for immediate needs vs. long-term growth. How did it impact the team over time?</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Immediate Needs vs. Future Growth: Aligning Hiring with Long-Term Strategy</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Hiring decisions often revolve around a key question: should we focus on filling immediate needs or hire for future growth? Both approaches have their advantages, but the right balance is essential for building a resilient and scalable workforce.</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Immediate Needs: Meeting Current Demands</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Hiring to address immediate needs is crucial when businesses face pressing challenges such as staffing shortages, project deadlines, or sudden growth spurts. This approach focuses on quickly filling roles with candidates who can hit the ground running, ensuring the company continues to meet operational goals.</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Focusing on immediate needs helps maintain continuity, especially in fast-paced environments. It also allows businesses to meet client demands, avoid productivity dips, and respond to short-term market changes. However, an overemphasis on short-term hiring may limit future scalability and lead to high turnover if candidates are only a fit for the current stage of the company.</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Future Growth: Building for Tomorrow</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Hiring for future growth focuses on attracting candidates who possess skills and leadership potential that align with the company’s long-term strategy. These hires may not fill an immediate gap, but they bring valuable expertise that supports scalability, innovation, and leadership succession. Organizations that prioritize future growth are better positioned to adapt to market shifts, technological advancements, and new business opportunities.</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However, hiring solely for future potential can be costly and time-consuming. There may be a longer onboarding process as these candidates might not immediately contribute to solving current challenges, leading to potential short-term operational gaps.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Balancing Immediate Needs and Future Growth</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To build a sustainable workforce, businesses should balance immediate needs with future growth. Here are strategies to help achieve that:</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Conduct workforce planning</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Assess both current operational needs and long-term business goals. Identify roles that require immediate fulfillment and those that are critical for future expansion.</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Hire for versatility</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Look for candidates with both the skills to meet current demands and the potential to grow into more strategic roles. Versatile employees can contribute immediately and evolve with the company.</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Strategic use of contractors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Fill short-term needs with temporary hires or contractors to maintain operational continuity while focusing on permanent hires for future growth roles.</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Invest in internal development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Upskill current employees for future leadership or specialized roles. This approach meets immediate needs while building a talent pipeline for future growth.</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Conclusion</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While meeting immediate business needs is essential, planning for future growth is equally important for long-term success. By hiring with both present and future demands in mind, companies can ensure they remain competitive today while positioning themselves for tomorrow’s challenges. A strategic balance leads to a workforce that is both agile and future-ready.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a:extLst>
            <a:ext uri="{FF2B5EF4-FFF2-40B4-BE49-F238E27FC236}">
              <a16:creationId xmlns:a16="http://schemas.microsoft.com/office/drawing/2014/main" id="{0BC2B02A-9E27-588D-9375-2E4592DD41CE}"/>
            </a:ext>
          </a:extLst>
        </p:cNvPr>
        <p:cNvGrpSpPr/>
        <p:nvPr/>
      </p:nvGrpSpPr>
      <p:grpSpPr>
        <a:xfrm>
          <a:off x="0" y="0"/>
          <a:ext cx="0" cy="0"/>
          <a:chOff x="0" y="0"/>
          <a:chExt cx="0" cy="0"/>
        </a:xfrm>
      </p:grpSpPr>
      <p:sp>
        <p:nvSpPr>
          <p:cNvPr id="275" name="Google Shape;275;g1380b09b975_1_33:notes">
            <a:extLst>
              <a:ext uri="{FF2B5EF4-FFF2-40B4-BE49-F238E27FC236}">
                <a16:creationId xmlns:a16="http://schemas.microsoft.com/office/drawing/2014/main" id="{A0716B28-4979-3721-6538-A26C67C261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80b09b975_1_33:notes">
            <a:extLst>
              <a:ext uri="{FF2B5EF4-FFF2-40B4-BE49-F238E27FC236}">
                <a16:creationId xmlns:a16="http://schemas.microsoft.com/office/drawing/2014/main" id="{CD9B01CC-82CA-D3D7-3E4C-2E06F6BB42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Discussion Prompt</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Describe a time when team input either positively or negatively impacted a hiring decision.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Team Input vs. Decision Authority: Balancing Collaboration and Leadership in Hiring</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In the hiring process, the tension between team input and decision authority is common. Striking the right balance between collaborative decision-making and executive authority is critical to ensuring a successful hire.</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Team Input: Leveraging Collective Expertise</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Involving the team in hiring decisions allows for diverse perspectives and insights. Team members often have a clear understanding of the day-to-day requirements of the role and the dynamics of the workplace, providing valuable input on how well a candidate will fit both in terms of skills and cultural alignment. Collaboration also fosters a sense of ownership, increasing team buy-in for the new hire’s success.</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However, too much input can slow down the process or create conflicting opinions, making it difficult to reach a consensus. Involving too many voices may also dilute accountability, leading to indecisiveness or hiring delays.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Decision Authority: Ensuring Clear Leadership</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Having a single decision-maker, often a hiring manager or leader, ensures a streamlined process and clear accountability. Decision authority allows for quicker resolutions, reduces conflicting viewpoints, and ensures alignment with the company’s strategic goals. Leaders can focus on the bigger picture, such as the long-term vision for the team or department, ensuring the candidate fits within the broader company strategy.</a:t>
            </a: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However, this approach can miss critical feedback from those who will work closely with the new hire. Without team input, decision-makers may overlook team dynamics or practical concerns that could impact the new hire's success and integration.</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Balancing Collaboration and Authority</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To achieve the best outcome, it’s essential to balance team input with decision authority. Here are strategies to do so:</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Define clear roles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Clarify who provides input and who makes the final decision. This keeps the process efficient and avoids confusion.</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Structured feedback</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Gather team feedback through structured channels like scorecards, ensuring that everyone’s input is considered without derailing the process.</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Panel interviews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Use group interviews to get diverse perspectives while maintaining leadership’s authority to make the final call.</a:t>
            </a:r>
          </a:p>
          <a:p>
            <a:pPr marL="342900" marR="0" lvl="0" indent="-342900">
              <a:lnSpc>
                <a:spcPct val="107000"/>
              </a:lnSpc>
              <a:spcBef>
                <a:spcPts val="0"/>
              </a:spcBef>
              <a:spcAft>
                <a:spcPts val="800"/>
              </a:spcAft>
              <a:buFont typeface="+mj-lt"/>
              <a:buAutoNum type="arabicPeriod"/>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Transparent communication</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Leaders should explain the rationale behind the final decision, fostering trust and alignment even when the decision differs from team recommendations.</a:t>
            </a:r>
          </a:p>
          <a:p>
            <a:pPr marL="0" marR="0" indent="0">
              <a:lnSpc>
                <a:spcPct val="107000"/>
              </a:lnSpc>
              <a:spcBef>
                <a:spcPts val="0"/>
              </a:spcBef>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Conclusion</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While team input is valuable for assessing practical fit and cultural alignment, decision authority ensures efficiency and strategic consistency. Balancing these elements enables HR and leadership to make well-informed hiring decisions that support both team cohesion and business goals.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086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B2DF2F54-AAD2-28C1-465C-90111B4D5713}"/>
            </a:ext>
          </a:extLst>
        </p:cNvPr>
        <p:cNvGrpSpPr/>
        <p:nvPr/>
      </p:nvGrpSpPr>
      <p:grpSpPr>
        <a:xfrm>
          <a:off x="0" y="0"/>
          <a:ext cx="0" cy="0"/>
          <a:chOff x="0" y="0"/>
          <a:chExt cx="0" cy="0"/>
        </a:xfrm>
      </p:grpSpPr>
      <p:sp>
        <p:nvSpPr>
          <p:cNvPr id="250" name="Google Shape;250;gfe3f6bb0d1_0_89:notes">
            <a:extLst>
              <a:ext uri="{FF2B5EF4-FFF2-40B4-BE49-F238E27FC236}">
                <a16:creationId xmlns:a16="http://schemas.microsoft.com/office/drawing/2014/main" id="{CE1AB34B-7A62-A6D3-92D3-5EED39F960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e3f6bb0d1_0_89:notes">
            <a:extLst>
              <a:ext uri="{FF2B5EF4-FFF2-40B4-BE49-F238E27FC236}">
                <a16:creationId xmlns:a16="http://schemas.microsoft.com/office/drawing/2014/main" id="{306BDEA1-9DDD-CE7B-27B7-B347D4C0B7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Bef>
                <a:spcPts val="0"/>
              </a:spcBef>
              <a:spcAft>
                <a:spcPts val="0"/>
              </a:spcAft>
            </a:pPr>
            <a:endParaRPr lang="en-US" dirty="0">
              <a:effectLst/>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"What’s one new approach or idea you’re interested in testing after today’s discussion?"</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 can we maintain ongoing conversations to refine our hiring practices?"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Talk about Organizations being the </a:t>
            </a:r>
            <a:r>
              <a:rPr lang="en-US" b="1" dirty="0" err="1"/>
              <a:t>ghosters</a:t>
            </a:r>
            <a:r>
              <a:rPr lang="en-US" b="1" dirty="0"/>
              <a:t>!!!!!</a:t>
            </a:r>
            <a:endParaRPr b="1" dirty="0"/>
          </a:p>
        </p:txBody>
      </p:sp>
    </p:spTree>
    <p:extLst>
      <p:ext uri="{BB962C8B-B14F-4D97-AF65-F5344CB8AC3E}">
        <p14:creationId xmlns:p14="http://schemas.microsoft.com/office/powerpoint/2010/main" val="118730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1468a77286d_3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1468a77286d_3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2262625" y="1207825"/>
            <a:ext cx="4618800" cy="1460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8500">
                <a:latin typeface="Calistoga"/>
                <a:ea typeface="Calistoga"/>
                <a:cs typeface="Calistoga"/>
                <a:sym typeface="Calistoga"/>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019375" y="3270850"/>
            <a:ext cx="3105300" cy="615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17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56253" y="3759052"/>
            <a:ext cx="5193500" cy="1328982"/>
          </a:xfrm>
          <a:custGeom>
            <a:avLst/>
            <a:gdLst/>
            <a:ahLst/>
            <a:cxnLst/>
            <a:rect l="l" t="t" r="r" b="b"/>
            <a:pathLst>
              <a:path w="207740" h="55196" extrusionOk="0">
                <a:moveTo>
                  <a:pt x="0" y="0"/>
                </a:moveTo>
                <a:lnTo>
                  <a:pt x="0" y="55196"/>
                </a:lnTo>
                <a:lnTo>
                  <a:pt x="207740" y="55150"/>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
        <p:nvSpPr>
          <p:cNvPr id="13" name="Google Shape;13;p2"/>
          <p:cNvSpPr/>
          <p:nvPr/>
        </p:nvSpPr>
        <p:spPr>
          <a:xfrm>
            <a:off x="4104759" y="55466"/>
            <a:ext cx="4982989" cy="3649102"/>
          </a:xfrm>
          <a:custGeom>
            <a:avLst/>
            <a:gdLst/>
            <a:ahLst/>
            <a:cxnLst/>
            <a:rect l="l" t="t" r="r" b="b"/>
            <a:pathLst>
              <a:path w="198882" h="145542" extrusionOk="0">
                <a:moveTo>
                  <a:pt x="0" y="0"/>
                </a:moveTo>
                <a:lnTo>
                  <a:pt x="198882" y="0"/>
                </a:lnTo>
                <a:lnTo>
                  <a:pt x="198882" y="145542"/>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31"/>
        <p:cNvGrpSpPr/>
        <p:nvPr/>
      </p:nvGrpSpPr>
      <p:grpSpPr>
        <a:xfrm>
          <a:off x="0" y="0"/>
          <a:ext cx="0" cy="0"/>
          <a:chOff x="0" y="0"/>
          <a:chExt cx="0" cy="0"/>
        </a:xfrm>
      </p:grpSpPr>
      <p:pic>
        <p:nvPicPr>
          <p:cNvPr id="232" name="Google Shape;232;p33"/>
          <p:cNvPicPr preferRelativeResize="0"/>
          <p:nvPr/>
        </p:nvPicPr>
        <p:blipFill rotWithShape="1">
          <a:blip r:embed="rId2">
            <a:alphaModFix/>
          </a:blip>
          <a:srcRect/>
          <a:stretch/>
        </p:blipFill>
        <p:spPr>
          <a:xfrm>
            <a:off x="-2" y="0"/>
            <a:ext cx="9144005" cy="5143503"/>
          </a:xfrm>
          <a:prstGeom prst="rect">
            <a:avLst/>
          </a:prstGeom>
          <a:noFill/>
          <a:ln>
            <a:noFill/>
          </a:ln>
        </p:spPr>
      </p:pic>
      <p:sp>
        <p:nvSpPr>
          <p:cNvPr id="233" name="Google Shape;233;p33"/>
          <p:cNvSpPr/>
          <p:nvPr/>
        </p:nvSpPr>
        <p:spPr>
          <a:xfrm>
            <a:off x="57150" y="55524"/>
            <a:ext cx="8334966" cy="5032452"/>
          </a:xfrm>
          <a:custGeom>
            <a:avLst/>
            <a:gdLst/>
            <a:ahLst/>
            <a:cxnLst/>
            <a:rect l="l" t="t" r="r" b="b"/>
            <a:pathLst>
              <a:path w="333432" h="200736" extrusionOk="0">
                <a:moveTo>
                  <a:pt x="333432" y="0"/>
                </a:moveTo>
                <a:lnTo>
                  <a:pt x="0" y="0"/>
                </a:lnTo>
                <a:lnTo>
                  <a:pt x="0" y="200736"/>
                </a:lnTo>
                <a:lnTo>
                  <a:pt x="325162" y="200736"/>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6" name="Google Shape;16;p3"/>
          <p:cNvSpPr txBox="1">
            <a:spLocks noGrp="1"/>
          </p:cNvSpPr>
          <p:nvPr>
            <p:ph type="title"/>
          </p:nvPr>
        </p:nvSpPr>
        <p:spPr>
          <a:xfrm>
            <a:off x="4063000" y="1234850"/>
            <a:ext cx="2626200" cy="11805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61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2454725" y="1234802"/>
            <a:ext cx="1325400" cy="118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100" i="1"/>
            </a:lvl1pPr>
            <a:lvl2pPr lvl="1" algn="ctr" rtl="0">
              <a:spcBef>
                <a:spcPts val="0"/>
              </a:spcBef>
              <a:spcAft>
                <a:spcPts val="0"/>
              </a:spcAft>
              <a:buClr>
                <a:schemeClr val="lt2"/>
              </a:buClr>
              <a:buSzPts val="6000"/>
              <a:buNone/>
              <a:defRPr sz="6000">
                <a:solidFill>
                  <a:schemeClr val="lt2"/>
                </a:solidFill>
              </a:defRPr>
            </a:lvl2pPr>
            <a:lvl3pPr lvl="2" algn="ctr" rtl="0">
              <a:spcBef>
                <a:spcPts val="0"/>
              </a:spcBef>
              <a:spcAft>
                <a:spcPts val="0"/>
              </a:spcAft>
              <a:buClr>
                <a:schemeClr val="lt2"/>
              </a:buClr>
              <a:buSzPts val="6000"/>
              <a:buNone/>
              <a:defRPr sz="6000">
                <a:solidFill>
                  <a:schemeClr val="lt2"/>
                </a:solidFill>
              </a:defRPr>
            </a:lvl3pPr>
            <a:lvl4pPr lvl="3" algn="ctr" rtl="0">
              <a:spcBef>
                <a:spcPts val="0"/>
              </a:spcBef>
              <a:spcAft>
                <a:spcPts val="0"/>
              </a:spcAft>
              <a:buClr>
                <a:schemeClr val="lt2"/>
              </a:buClr>
              <a:buSzPts val="6000"/>
              <a:buNone/>
              <a:defRPr sz="6000">
                <a:solidFill>
                  <a:schemeClr val="lt2"/>
                </a:solidFill>
              </a:defRPr>
            </a:lvl4pPr>
            <a:lvl5pPr lvl="4" algn="ctr" rtl="0">
              <a:spcBef>
                <a:spcPts val="0"/>
              </a:spcBef>
              <a:spcAft>
                <a:spcPts val="0"/>
              </a:spcAft>
              <a:buClr>
                <a:schemeClr val="lt2"/>
              </a:buClr>
              <a:buSzPts val="6000"/>
              <a:buNone/>
              <a:defRPr sz="6000">
                <a:solidFill>
                  <a:schemeClr val="lt2"/>
                </a:solidFill>
              </a:defRPr>
            </a:lvl5pPr>
            <a:lvl6pPr lvl="5" algn="ctr" rtl="0">
              <a:spcBef>
                <a:spcPts val="0"/>
              </a:spcBef>
              <a:spcAft>
                <a:spcPts val="0"/>
              </a:spcAft>
              <a:buClr>
                <a:schemeClr val="lt2"/>
              </a:buClr>
              <a:buSzPts val="6000"/>
              <a:buNone/>
              <a:defRPr sz="6000">
                <a:solidFill>
                  <a:schemeClr val="lt2"/>
                </a:solidFill>
              </a:defRPr>
            </a:lvl6pPr>
            <a:lvl7pPr lvl="6" algn="ctr" rtl="0">
              <a:spcBef>
                <a:spcPts val="0"/>
              </a:spcBef>
              <a:spcAft>
                <a:spcPts val="0"/>
              </a:spcAft>
              <a:buClr>
                <a:schemeClr val="lt2"/>
              </a:buClr>
              <a:buSzPts val="6000"/>
              <a:buNone/>
              <a:defRPr sz="6000">
                <a:solidFill>
                  <a:schemeClr val="lt2"/>
                </a:solidFill>
              </a:defRPr>
            </a:lvl7pPr>
            <a:lvl8pPr lvl="7" algn="ctr" rtl="0">
              <a:spcBef>
                <a:spcPts val="0"/>
              </a:spcBef>
              <a:spcAft>
                <a:spcPts val="0"/>
              </a:spcAft>
              <a:buClr>
                <a:schemeClr val="lt2"/>
              </a:buClr>
              <a:buSzPts val="6000"/>
              <a:buNone/>
              <a:defRPr sz="6000">
                <a:solidFill>
                  <a:schemeClr val="lt2"/>
                </a:solidFill>
              </a:defRPr>
            </a:lvl8pPr>
            <a:lvl9pPr lvl="8" algn="ctr" rtl="0">
              <a:spcBef>
                <a:spcPts val="0"/>
              </a:spcBef>
              <a:spcAft>
                <a:spcPts val="0"/>
              </a:spcAft>
              <a:buClr>
                <a:schemeClr val="lt2"/>
              </a:buClr>
              <a:buSzPts val="6000"/>
              <a:buNone/>
              <a:defRPr sz="6000">
                <a:solidFill>
                  <a:schemeClr val="lt2"/>
                </a:solidFill>
              </a:defRPr>
            </a:lvl9pPr>
          </a:lstStyle>
          <a:p>
            <a:r>
              <a:t>xx%</a:t>
            </a:r>
          </a:p>
        </p:txBody>
      </p:sp>
      <p:sp>
        <p:nvSpPr>
          <p:cNvPr id="18" name="Google Shape;18;p3"/>
          <p:cNvSpPr txBox="1">
            <a:spLocks noGrp="1"/>
          </p:cNvSpPr>
          <p:nvPr>
            <p:ph type="subTitle" idx="1"/>
          </p:nvPr>
        </p:nvSpPr>
        <p:spPr>
          <a:xfrm>
            <a:off x="4063065" y="2365250"/>
            <a:ext cx="2626200" cy="83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7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a:off x="56253" y="3759052"/>
            <a:ext cx="5193500" cy="1328982"/>
          </a:xfrm>
          <a:custGeom>
            <a:avLst/>
            <a:gdLst/>
            <a:ahLst/>
            <a:cxnLst/>
            <a:rect l="l" t="t" r="r" b="b"/>
            <a:pathLst>
              <a:path w="207740" h="55196" extrusionOk="0">
                <a:moveTo>
                  <a:pt x="0" y="0"/>
                </a:moveTo>
                <a:lnTo>
                  <a:pt x="0" y="55196"/>
                </a:lnTo>
                <a:lnTo>
                  <a:pt x="207740" y="55150"/>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
        <p:nvSpPr>
          <p:cNvPr id="20" name="Google Shape;20;p3"/>
          <p:cNvSpPr/>
          <p:nvPr/>
        </p:nvSpPr>
        <p:spPr>
          <a:xfrm>
            <a:off x="4104759" y="55466"/>
            <a:ext cx="4982989" cy="3649102"/>
          </a:xfrm>
          <a:custGeom>
            <a:avLst/>
            <a:gdLst/>
            <a:ahLst/>
            <a:cxnLst/>
            <a:rect l="l" t="t" r="r" b="b"/>
            <a:pathLst>
              <a:path w="198882" h="145542" extrusionOk="0">
                <a:moveTo>
                  <a:pt x="0" y="0"/>
                </a:moveTo>
                <a:lnTo>
                  <a:pt x="198882" y="0"/>
                </a:lnTo>
                <a:lnTo>
                  <a:pt x="198882" y="145542"/>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37" name="Google Shape;37;p6"/>
          <p:cNvSpPr txBox="1">
            <a:spLocks noGrp="1"/>
          </p:cNvSpPr>
          <p:nvPr>
            <p:ph type="title"/>
          </p:nvPr>
        </p:nvSpPr>
        <p:spPr>
          <a:xfrm>
            <a:off x="720000" y="4588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8" name="Google Shape;38;p6"/>
          <p:cNvCxnSpPr/>
          <p:nvPr/>
        </p:nvCxnSpPr>
        <p:spPr>
          <a:xfrm rot="10800000">
            <a:off x="761450" y="58075"/>
            <a:ext cx="7621200" cy="0"/>
          </a:xfrm>
          <a:prstGeom prst="straightConnector1">
            <a:avLst/>
          </a:pr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cxnSp>
      <p:cxnSp>
        <p:nvCxnSpPr>
          <p:cNvPr id="39" name="Google Shape;39;p6"/>
          <p:cNvCxnSpPr/>
          <p:nvPr/>
        </p:nvCxnSpPr>
        <p:spPr>
          <a:xfrm rot="10800000">
            <a:off x="958600" y="5087050"/>
            <a:ext cx="7226700" cy="0"/>
          </a:xfrm>
          <a:prstGeom prst="straightConnector1">
            <a:avLst/>
          </a:pr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a:stretch/>
        </p:blipFill>
        <p:spPr>
          <a:xfrm rot="10800000" flipH="1">
            <a:off x="-27" y="0"/>
            <a:ext cx="9144005" cy="5143503"/>
          </a:xfrm>
          <a:prstGeom prst="rect">
            <a:avLst/>
          </a:prstGeom>
          <a:noFill/>
          <a:ln>
            <a:noFill/>
          </a:ln>
        </p:spPr>
      </p:pic>
      <p:sp>
        <p:nvSpPr>
          <p:cNvPr id="52" name="Google Shape;52;p9"/>
          <p:cNvSpPr txBox="1">
            <a:spLocks noGrp="1"/>
          </p:cNvSpPr>
          <p:nvPr>
            <p:ph type="title"/>
          </p:nvPr>
        </p:nvSpPr>
        <p:spPr>
          <a:xfrm>
            <a:off x="3521400" y="1431850"/>
            <a:ext cx="4907400" cy="95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 name="Google Shape;53;p9"/>
          <p:cNvSpPr txBox="1">
            <a:spLocks noGrp="1"/>
          </p:cNvSpPr>
          <p:nvPr>
            <p:ph type="subTitle" idx="1"/>
          </p:nvPr>
        </p:nvSpPr>
        <p:spPr>
          <a:xfrm>
            <a:off x="3521498" y="2329400"/>
            <a:ext cx="4907400" cy="122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7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54" name="Google Shape;54;p9"/>
          <p:cNvSpPr/>
          <p:nvPr/>
        </p:nvSpPr>
        <p:spPr>
          <a:xfrm>
            <a:off x="55775" y="55513"/>
            <a:ext cx="9032450" cy="5032475"/>
          </a:xfrm>
          <a:custGeom>
            <a:avLst/>
            <a:gdLst/>
            <a:ahLst/>
            <a:cxnLst/>
            <a:rect l="l" t="t" r="r" b="b"/>
            <a:pathLst>
              <a:path w="361298" h="201299" extrusionOk="0">
                <a:moveTo>
                  <a:pt x="30166" y="51"/>
                </a:moveTo>
                <a:lnTo>
                  <a:pt x="0" y="74"/>
                </a:lnTo>
                <a:lnTo>
                  <a:pt x="28" y="201299"/>
                </a:lnTo>
                <a:lnTo>
                  <a:pt x="361298" y="201299"/>
                </a:lnTo>
                <a:lnTo>
                  <a:pt x="361298" y="0"/>
                </a:lnTo>
                <a:lnTo>
                  <a:pt x="70024" y="0"/>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pic>
        <p:nvPicPr>
          <p:cNvPr id="55" name="Google Shape;55;p9"/>
          <p:cNvPicPr preferRelativeResize="0"/>
          <p:nvPr/>
        </p:nvPicPr>
        <p:blipFill rotWithShape="1">
          <a:blip r:embed="rId3">
            <a:alphaModFix/>
          </a:blip>
          <a:srcRect l="1768" t="51341" r="90624" b="36913"/>
          <a:stretch/>
        </p:blipFill>
        <p:spPr>
          <a:xfrm rot="-2350684">
            <a:off x="8157288" y="3602689"/>
            <a:ext cx="695573" cy="604100"/>
          </a:xfrm>
          <a:prstGeom prst="rect">
            <a:avLst/>
          </a:prstGeom>
          <a:noFill/>
          <a:ln>
            <a:noFill/>
          </a:ln>
          <a:effectLst>
            <a:outerShdw blurRad="185738" dist="123825" dir="17880000" algn="bl" rotWithShape="0">
              <a:srgbClr val="000000">
                <a:alpha val="36000"/>
              </a:srgbClr>
            </a:outerShdw>
          </a:effectLst>
        </p:spPr>
      </p:pic>
      <p:pic>
        <p:nvPicPr>
          <p:cNvPr id="56" name="Google Shape;56;p9"/>
          <p:cNvPicPr preferRelativeResize="0"/>
          <p:nvPr/>
        </p:nvPicPr>
        <p:blipFill rotWithShape="1">
          <a:blip r:embed="rId4">
            <a:alphaModFix/>
          </a:blip>
          <a:srcRect l="76667" t="25272" r="16442" b="65317"/>
          <a:stretch/>
        </p:blipFill>
        <p:spPr>
          <a:xfrm>
            <a:off x="230179" y="670675"/>
            <a:ext cx="629976" cy="483975"/>
          </a:xfrm>
          <a:prstGeom prst="rect">
            <a:avLst/>
          </a:prstGeom>
          <a:noFill/>
          <a:ln>
            <a:noFill/>
          </a:ln>
          <a:effectLst>
            <a:outerShdw blurRad="185738" dist="123825" dir="17880000" algn="bl" rotWithShape="0">
              <a:srgbClr val="000000">
                <a:alpha val="36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
        <p:cNvGrpSpPr/>
        <p:nvPr/>
      </p:nvGrpSpPr>
      <p:grpSpPr>
        <a:xfrm>
          <a:off x="0" y="0"/>
          <a:ext cx="0" cy="0"/>
          <a:chOff x="0" y="0"/>
          <a:chExt cx="0" cy="0"/>
        </a:xfrm>
      </p:grpSpPr>
      <p:pic>
        <p:nvPicPr>
          <p:cNvPr id="67" name="Google Shape;67;p13"/>
          <p:cNvPicPr preferRelativeResize="0"/>
          <p:nvPr/>
        </p:nvPicPr>
        <p:blipFill rotWithShape="1">
          <a:blip r:embed="rId2">
            <a:alphaModFix/>
          </a:blip>
          <a:srcRect/>
          <a:stretch/>
        </p:blipFill>
        <p:spPr>
          <a:xfrm>
            <a:off x="-2" y="0"/>
            <a:ext cx="9144005" cy="5143503"/>
          </a:xfrm>
          <a:prstGeom prst="rect">
            <a:avLst/>
          </a:prstGeom>
          <a:noFill/>
          <a:ln>
            <a:noFill/>
          </a:ln>
        </p:spPr>
      </p:pic>
      <p:sp>
        <p:nvSpPr>
          <p:cNvPr id="68" name="Google Shape;68;p13"/>
          <p:cNvSpPr txBox="1">
            <a:spLocks noGrp="1"/>
          </p:cNvSpPr>
          <p:nvPr>
            <p:ph type="title" hasCustomPrompt="1"/>
          </p:nvPr>
        </p:nvSpPr>
        <p:spPr>
          <a:xfrm>
            <a:off x="715094" y="1373135"/>
            <a:ext cx="648300" cy="484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i="1">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1"/>
          </p:nvPr>
        </p:nvSpPr>
        <p:spPr>
          <a:xfrm>
            <a:off x="715100" y="2209252"/>
            <a:ext cx="2232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13"/>
          <p:cNvSpPr txBox="1">
            <a:spLocks noGrp="1"/>
          </p:cNvSpPr>
          <p:nvPr>
            <p:ph type="title" idx="2" hasCustomPrompt="1"/>
          </p:nvPr>
        </p:nvSpPr>
        <p:spPr>
          <a:xfrm>
            <a:off x="5399650" y="1373135"/>
            <a:ext cx="648300" cy="484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i="1">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3"/>
          </p:nvPr>
        </p:nvSpPr>
        <p:spPr>
          <a:xfrm>
            <a:off x="5399648" y="2209252"/>
            <a:ext cx="2232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4" hasCustomPrompt="1"/>
          </p:nvPr>
        </p:nvSpPr>
        <p:spPr>
          <a:xfrm>
            <a:off x="3057369" y="2889380"/>
            <a:ext cx="648300" cy="484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i="1">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subTitle" idx="5"/>
          </p:nvPr>
        </p:nvSpPr>
        <p:spPr>
          <a:xfrm>
            <a:off x="3057375" y="3724650"/>
            <a:ext cx="2232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13"/>
          <p:cNvSpPr txBox="1">
            <a:spLocks noGrp="1"/>
          </p:cNvSpPr>
          <p:nvPr>
            <p:ph type="title" idx="6" hasCustomPrompt="1"/>
          </p:nvPr>
        </p:nvSpPr>
        <p:spPr>
          <a:xfrm>
            <a:off x="5399650" y="2889380"/>
            <a:ext cx="650700" cy="484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i="1">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7"/>
          </p:nvPr>
        </p:nvSpPr>
        <p:spPr>
          <a:xfrm>
            <a:off x="5399648" y="3724651"/>
            <a:ext cx="2232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6" name="Google Shape;76;p13"/>
          <p:cNvSpPr txBox="1">
            <a:spLocks noGrp="1"/>
          </p:cNvSpPr>
          <p:nvPr>
            <p:ph type="title" idx="8"/>
          </p:nvPr>
        </p:nvSpPr>
        <p:spPr>
          <a:xfrm>
            <a:off x="720000" y="457200"/>
            <a:ext cx="7704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3"/>
          <p:cNvSpPr txBox="1">
            <a:spLocks noGrp="1"/>
          </p:cNvSpPr>
          <p:nvPr>
            <p:ph type="subTitle" idx="9"/>
          </p:nvPr>
        </p:nvSpPr>
        <p:spPr>
          <a:xfrm>
            <a:off x="715101" y="1880437"/>
            <a:ext cx="2232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Calistoga"/>
                <a:ea typeface="Calistoga"/>
                <a:cs typeface="Calistoga"/>
                <a:sym typeface="Calistog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8" name="Google Shape;78;p13"/>
          <p:cNvSpPr txBox="1">
            <a:spLocks noGrp="1"/>
          </p:cNvSpPr>
          <p:nvPr>
            <p:ph type="subTitle" idx="13"/>
          </p:nvPr>
        </p:nvSpPr>
        <p:spPr>
          <a:xfrm>
            <a:off x="5399650" y="1880437"/>
            <a:ext cx="2232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Calistoga"/>
                <a:ea typeface="Calistoga"/>
                <a:cs typeface="Calistoga"/>
                <a:sym typeface="Calistog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9" name="Google Shape;79;p13"/>
          <p:cNvSpPr txBox="1">
            <a:spLocks noGrp="1"/>
          </p:cNvSpPr>
          <p:nvPr>
            <p:ph type="subTitle" idx="14"/>
          </p:nvPr>
        </p:nvSpPr>
        <p:spPr>
          <a:xfrm>
            <a:off x="3057376" y="3394623"/>
            <a:ext cx="2232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Calistoga"/>
                <a:ea typeface="Calistoga"/>
                <a:cs typeface="Calistoga"/>
                <a:sym typeface="Calistog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0" name="Google Shape;80;p13"/>
          <p:cNvSpPr txBox="1">
            <a:spLocks noGrp="1"/>
          </p:cNvSpPr>
          <p:nvPr>
            <p:ph type="subTitle" idx="15"/>
          </p:nvPr>
        </p:nvSpPr>
        <p:spPr>
          <a:xfrm>
            <a:off x="5399650" y="3394623"/>
            <a:ext cx="2232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Calistoga"/>
                <a:ea typeface="Calistoga"/>
                <a:cs typeface="Calistoga"/>
                <a:sym typeface="Calistog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1" name="Google Shape;81;p13"/>
          <p:cNvSpPr txBox="1">
            <a:spLocks noGrp="1"/>
          </p:cNvSpPr>
          <p:nvPr>
            <p:ph type="title" idx="16" hasCustomPrompt="1"/>
          </p:nvPr>
        </p:nvSpPr>
        <p:spPr>
          <a:xfrm>
            <a:off x="3057369" y="1373135"/>
            <a:ext cx="648300" cy="484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i="1">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17"/>
          </p:nvPr>
        </p:nvSpPr>
        <p:spPr>
          <a:xfrm>
            <a:off x="3057375" y="2209252"/>
            <a:ext cx="22323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 name="Google Shape;83;p13"/>
          <p:cNvSpPr txBox="1">
            <a:spLocks noGrp="1"/>
          </p:cNvSpPr>
          <p:nvPr>
            <p:ph type="subTitle" idx="18"/>
          </p:nvPr>
        </p:nvSpPr>
        <p:spPr>
          <a:xfrm>
            <a:off x="3057376" y="1880437"/>
            <a:ext cx="22323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latin typeface="Calistoga"/>
                <a:ea typeface="Calistoga"/>
                <a:cs typeface="Calistoga"/>
                <a:sym typeface="Calistoga"/>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4" name="Google Shape;84;p13"/>
          <p:cNvSpPr/>
          <p:nvPr/>
        </p:nvSpPr>
        <p:spPr>
          <a:xfrm>
            <a:off x="56221" y="53935"/>
            <a:ext cx="9031557" cy="5035629"/>
          </a:xfrm>
          <a:custGeom>
            <a:avLst/>
            <a:gdLst/>
            <a:ahLst/>
            <a:cxnLst/>
            <a:rect l="l" t="t" r="r" b="b"/>
            <a:pathLst>
              <a:path w="361950" h="201930" extrusionOk="0">
                <a:moveTo>
                  <a:pt x="197534" y="0"/>
                </a:moveTo>
                <a:lnTo>
                  <a:pt x="0" y="0"/>
                </a:lnTo>
                <a:lnTo>
                  <a:pt x="0" y="201930"/>
                </a:lnTo>
                <a:lnTo>
                  <a:pt x="361950" y="201930"/>
                </a:lnTo>
                <a:lnTo>
                  <a:pt x="361950" y="149763"/>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6"/>
        <p:cNvGrpSpPr/>
        <p:nvPr/>
      </p:nvGrpSpPr>
      <p:grpSpPr>
        <a:xfrm>
          <a:off x="0" y="0"/>
          <a:ext cx="0" cy="0"/>
          <a:chOff x="0" y="0"/>
          <a:chExt cx="0" cy="0"/>
        </a:xfrm>
      </p:grpSpPr>
      <p:pic>
        <p:nvPicPr>
          <p:cNvPr id="127" name="Google Shape;127;p19"/>
          <p:cNvPicPr preferRelativeResize="0"/>
          <p:nvPr/>
        </p:nvPicPr>
        <p:blipFill rotWithShape="1">
          <a:blip r:embed="rId2">
            <a:alphaModFix/>
          </a:blip>
          <a:srcRect/>
          <a:stretch/>
        </p:blipFill>
        <p:spPr>
          <a:xfrm>
            <a:off x="-2" y="0"/>
            <a:ext cx="9144005" cy="5143503"/>
          </a:xfrm>
          <a:prstGeom prst="rect">
            <a:avLst/>
          </a:prstGeom>
          <a:noFill/>
          <a:ln>
            <a:noFill/>
          </a:ln>
        </p:spPr>
      </p:pic>
      <p:sp>
        <p:nvSpPr>
          <p:cNvPr id="128" name="Google Shape;128;p19"/>
          <p:cNvSpPr/>
          <p:nvPr/>
        </p:nvSpPr>
        <p:spPr>
          <a:xfrm>
            <a:off x="56225" y="51850"/>
            <a:ext cx="9031550" cy="5039800"/>
          </a:xfrm>
          <a:custGeom>
            <a:avLst/>
            <a:gdLst/>
            <a:ahLst/>
            <a:cxnLst/>
            <a:rect l="l" t="t" r="r" b="b"/>
            <a:pathLst>
              <a:path w="361262" h="201592" extrusionOk="0">
                <a:moveTo>
                  <a:pt x="196976" y="0"/>
                </a:moveTo>
                <a:lnTo>
                  <a:pt x="0" y="167"/>
                </a:lnTo>
                <a:lnTo>
                  <a:pt x="0" y="201592"/>
                </a:lnTo>
                <a:lnTo>
                  <a:pt x="361262" y="201592"/>
                </a:lnTo>
                <a:lnTo>
                  <a:pt x="361249" y="150364"/>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
        <p:nvSpPr>
          <p:cNvPr id="129" name="Google Shape;129;p19"/>
          <p:cNvSpPr txBox="1">
            <a:spLocks noGrp="1"/>
          </p:cNvSpPr>
          <p:nvPr>
            <p:ph type="title"/>
          </p:nvPr>
        </p:nvSpPr>
        <p:spPr>
          <a:xfrm>
            <a:off x="2289850" y="3228363"/>
            <a:ext cx="4563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0" name="Google Shape;130;p19"/>
          <p:cNvSpPr txBox="1">
            <a:spLocks noGrp="1"/>
          </p:cNvSpPr>
          <p:nvPr>
            <p:ph type="subTitle" idx="1"/>
          </p:nvPr>
        </p:nvSpPr>
        <p:spPr>
          <a:xfrm>
            <a:off x="1681800" y="1910997"/>
            <a:ext cx="5780400" cy="1321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31" name="Google Shape;131;p19"/>
          <p:cNvPicPr preferRelativeResize="0"/>
          <p:nvPr/>
        </p:nvPicPr>
        <p:blipFill rotWithShape="1">
          <a:blip r:embed="rId3">
            <a:alphaModFix/>
          </a:blip>
          <a:srcRect l="1768" t="51341" r="90624" b="36913"/>
          <a:stretch/>
        </p:blipFill>
        <p:spPr>
          <a:xfrm rot="2141257">
            <a:off x="207712" y="401251"/>
            <a:ext cx="695572" cy="604098"/>
          </a:xfrm>
          <a:prstGeom prst="rect">
            <a:avLst/>
          </a:prstGeom>
          <a:noFill/>
          <a:ln>
            <a:noFill/>
          </a:ln>
          <a:effectLst>
            <a:outerShdw blurRad="171450" dist="171450" dir="2760000" algn="bl" rotWithShape="0">
              <a:srgbClr val="000000">
                <a:alpha val="48000"/>
              </a:srgbClr>
            </a:outerShdw>
          </a:effectLst>
        </p:spPr>
      </p:pic>
      <p:pic>
        <p:nvPicPr>
          <p:cNvPr id="132" name="Google Shape;132;p19"/>
          <p:cNvPicPr preferRelativeResize="0"/>
          <p:nvPr/>
        </p:nvPicPr>
        <p:blipFill rotWithShape="1">
          <a:blip r:embed="rId3">
            <a:alphaModFix/>
          </a:blip>
          <a:srcRect l="1768" t="51341" r="90624" b="36913"/>
          <a:stretch/>
        </p:blipFill>
        <p:spPr>
          <a:xfrm rot="-2350684">
            <a:off x="930975" y="177026"/>
            <a:ext cx="695573" cy="604100"/>
          </a:xfrm>
          <a:prstGeom prst="rect">
            <a:avLst/>
          </a:prstGeom>
          <a:noFill/>
          <a:ln>
            <a:noFill/>
          </a:ln>
          <a:effectLst>
            <a:outerShdw blurRad="171450" dist="171450" dir="2760000" algn="bl" rotWithShape="0">
              <a:srgbClr val="000000">
                <a:alpha val="48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22"/>
        <p:cNvGrpSpPr/>
        <p:nvPr/>
      </p:nvGrpSpPr>
      <p:grpSpPr>
        <a:xfrm>
          <a:off x="0" y="0"/>
          <a:ext cx="0" cy="0"/>
          <a:chOff x="0" y="0"/>
          <a:chExt cx="0" cy="0"/>
        </a:xfrm>
      </p:grpSpPr>
      <p:pic>
        <p:nvPicPr>
          <p:cNvPr id="223" name="Google Shape;223;p3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24" name="Google Shape;224;p31"/>
          <p:cNvSpPr txBox="1">
            <a:spLocks noGrp="1"/>
          </p:cNvSpPr>
          <p:nvPr>
            <p:ph type="ctrTitle"/>
          </p:nvPr>
        </p:nvSpPr>
        <p:spPr>
          <a:xfrm>
            <a:off x="2425050" y="817850"/>
            <a:ext cx="4293900" cy="120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300"/>
            </a:lvl1pPr>
            <a:lvl2pPr lvl="1" algn="ctr" rtl="0">
              <a:spcBef>
                <a:spcPts val="0"/>
              </a:spcBef>
              <a:spcAft>
                <a:spcPts val="0"/>
              </a:spcAft>
              <a:buClr>
                <a:schemeClr val="lt2"/>
              </a:buClr>
              <a:buSzPts val="5200"/>
              <a:buNone/>
              <a:defRPr sz="5200">
                <a:solidFill>
                  <a:schemeClr val="lt2"/>
                </a:solidFill>
              </a:defRPr>
            </a:lvl2pPr>
            <a:lvl3pPr lvl="2" algn="ctr" rtl="0">
              <a:spcBef>
                <a:spcPts val="0"/>
              </a:spcBef>
              <a:spcAft>
                <a:spcPts val="0"/>
              </a:spcAft>
              <a:buClr>
                <a:schemeClr val="lt2"/>
              </a:buClr>
              <a:buSzPts val="5200"/>
              <a:buNone/>
              <a:defRPr sz="5200">
                <a:solidFill>
                  <a:schemeClr val="lt2"/>
                </a:solidFill>
              </a:defRPr>
            </a:lvl3pPr>
            <a:lvl4pPr lvl="3" algn="ctr" rtl="0">
              <a:spcBef>
                <a:spcPts val="0"/>
              </a:spcBef>
              <a:spcAft>
                <a:spcPts val="0"/>
              </a:spcAft>
              <a:buClr>
                <a:schemeClr val="lt2"/>
              </a:buClr>
              <a:buSzPts val="5200"/>
              <a:buNone/>
              <a:defRPr sz="5200">
                <a:solidFill>
                  <a:schemeClr val="lt2"/>
                </a:solidFill>
              </a:defRPr>
            </a:lvl4pPr>
            <a:lvl5pPr lvl="4" algn="ctr" rtl="0">
              <a:spcBef>
                <a:spcPts val="0"/>
              </a:spcBef>
              <a:spcAft>
                <a:spcPts val="0"/>
              </a:spcAft>
              <a:buClr>
                <a:schemeClr val="lt2"/>
              </a:buClr>
              <a:buSzPts val="5200"/>
              <a:buNone/>
              <a:defRPr sz="5200">
                <a:solidFill>
                  <a:schemeClr val="lt2"/>
                </a:solidFill>
              </a:defRPr>
            </a:lvl5pPr>
            <a:lvl6pPr lvl="5" algn="ctr" rtl="0">
              <a:spcBef>
                <a:spcPts val="0"/>
              </a:spcBef>
              <a:spcAft>
                <a:spcPts val="0"/>
              </a:spcAft>
              <a:buClr>
                <a:schemeClr val="lt2"/>
              </a:buClr>
              <a:buSzPts val="5200"/>
              <a:buNone/>
              <a:defRPr sz="5200">
                <a:solidFill>
                  <a:schemeClr val="lt2"/>
                </a:solidFill>
              </a:defRPr>
            </a:lvl6pPr>
            <a:lvl7pPr lvl="6" algn="ctr" rtl="0">
              <a:spcBef>
                <a:spcPts val="0"/>
              </a:spcBef>
              <a:spcAft>
                <a:spcPts val="0"/>
              </a:spcAft>
              <a:buClr>
                <a:schemeClr val="lt2"/>
              </a:buClr>
              <a:buSzPts val="5200"/>
              <a:buNone/>
              <a:defRPr sz="5200">
                <a:solidFill>
                  <a:schemeClr val="lt2"/>
                </a:solidFill>
              </a:defRPr>
            </a:lvl7pPr>
            <a:lvl8pPr lvl="7" algn="ctr" rtl="0">
              <a:spcBef>
                <a:spcPts val="0"/>
              </a:spcBef>
              <a:spcAft>
                <a:spcPts val="0"/>
              </a:spcAft>
              <a:buClr>
                <a:schemeClr val="lt2"/>
              </a:buClr>
              <a:buSzPts val="5200"/>
              <a:buNone/>
              <a:defRPr sz="5200">
                <a:solidFill>
                  <a:schemeClr val="lt2"/>
                </a:solidFill>
              </a:defRPr>
            </a:lvl8pPr>
            <a:lvl9pPr lvl="8" algn="ctr" rtl="0">
              <a:spcBef>
                <a:spcPts val="0"/>
              </a:spcBef>
              <a:spcAft>
                <a:spcPts val="0"/>
              </a:spcAft>
              <a:buClr>
                <a:schemeClr val="lt2"/>
              </a:buClr>
              <a:buSzPts val="5200"/>
              <a:buNone/>
              <a:defRPr sz="5200">
                <a:solidFill>
                  <a:schemeClr val="lt2"/>
                </a:solidFill>
              </a:defRPr>
            </a:lvl9pPr>
          </a:lstStyle>
          <a:p>
            <a:endParaRPr/>
          </a:p>
        </p:txBody>
      </p:sp>
      <p:sp>
        <p:nvSpPr>
          <p:cNvPr id="225" name="Google Shape;225;p31"/>
          <p:cNvSpPr txBox="1">
            <a:spLocks noGrp="1"/>
          </p:cNvSpPr>
          <p:nvPr>
            <p:ph type="subTitle" idx="1"/>
          </p:nvPr>
        </p:nvSpPr>
        <p:spPr>
          <a:xfrm>
            <a:off x="2425050" y="2638699"/>
            <a:ext cx="4293900" cy="12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7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226" name="Google Shape;226;p31"/>
          <p:cNvSpPr txBox="1"/>
          <p:nvPr/>
        </p:nvSpPr>
        <p:spPr>
          <a:xfrm>
            <a:off x="2542975" y="3829650"/>
            <a:ext cx="4176000" cy="387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a:solidFill>
                  <a:schemeClr val="dk1"/>
                </a:solidFill>
                <a:latin typeface="DM Sans"/>
                <a:ea typeface="DM Sans"/>
                <a:cs typeface="DM Sans"/>
                <a:sym typeface="DM Sans"/>
              </a:rPr>
              <a:t>CREDITS: This presentation template was created by </a:t>
            </a:r>
            <a:r>
              <a:rPr lang="en" sz="1000" b="1">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Slidesgo</a:t>
            </a:r>
            <a:r>
              <a:rPr lang="en" sz="1000">
                <a:solidFill>
                  <a:schemeClr val="dk1"/>
                </a:solidFill>
                <a:latin typeface="DM Sans"/>
                <a:ea typeface="DM Sans"/>
                <a:cs typeface="DM Sans"/>
                <a:sym typeface="DM Sans"/>
              </a:rPr>
              <a:t>, and includes icons by </a:t>
            </a:r>
            <a:r>
              <a:rPr lang="en" sz="1000" b="1">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Flaticon</a:t>
            </a:r>
            <a:r>
              <a:rPr lang="en" sz="1000" b="1">
                <a:solidFill>
                  <a:schemeClr val="dk1"/>
                </a:solidFill>
                <a:latin typeface="DM Sans"/>
                <a:ea typeface="DM Sans"/>
                <a:cs typeface="DM Sans"/>
                <a:sym typeface="DM Sans"/>
              </a:rPr>
              <a:t> </a:t>
            </a:r>
            <a:r>
              <a:rPr lang="en" sz="1000">
                <a:solidFill>
                  <a:schemeClr val="dk1"/>
                </a:solidFill>
                <a:latin typeface="DM Sans"/>
                <a:ea typeface="DM Sans"/>
                <a:cs typeface="DM Sans"/>
                <a:sym typeface="DM Sans"/>
              </a:rPr>
              <a:t>and infographics &amp; images by </a:t>
            </a:r>
            <a:r>
              <a:rPr lang="en" sz="1000" b="1">
                <a:solidFill>
                  <a:schemeClr val="dk1"/>
                </a:solidFill>
                <a:uFill>
                  <a:noFill/>
                </a:uFill>
                <a:latin typeface="DM Sans"/>
                <a:ea typeface="DM Sans"/>
                <a:cs typeface="DM Sans"/>
                <a:sym typeface="DM Sans"/>
                <a:hlinkClick r:id="rId5">
                  <a:extLst>
                    <a:ext uri="{A12FA001-AC4F-418D-AE19-62706E023703}">
                      <ahyp:hlinkClr xmlns:ahyp="http://schemas.microsoft.com/office/drawing/2018/hyperlinkcolor" val="tx"/>
                    </a:ext>
                  </a:extLst>
                </a:hlinkClick>
              </a:rPr>
              <a:t>Freepik</a:t>
            </a:r>
            <a:endParaRPr sz="1000" b="1">
              <a:solidFill>
                <a:schemeClr val="dk1"/>
              </a:solidFill>
              <a:latin typeface="DM Sans"/>
              <a:ea typeface="DM Sans"/>
              <a:cs typeface="DM Sans"/>
              <a:sym typeface="DM Sans"/>
            </a:endParaRPr>
          </a:p>
        </p:txBody>
      </p:sp>
      <p:sp>
        <p:nvSpPr>
          <p:cNvPr id="227" name="Google Shape;227;p31"/>
          <p:cNvSpPr/>
          <p:nvPr/>
        </p:nvSpPr>
        <p:spPr>
          <a:xfrm flipH="1">
            <a:off x="55913" y="51850"/>
            <a:ext cx="9032175" cy="5039800"/>
          </a:xfrm>
          <a:custGeom>
            <a:avLst/>
            <a:gdLst/>
            <a:ahLst/>
            <a:cxnLst/>
            <a:rect l="l" t="t" r="r" b="b"/>
            <a:pathLst>
              <a:path w="361287" h="201592" extrusionOk="0">
                <a:moveTo>
                  <a:pt x="140966" y="0"/>
                </a:moveTo>
                <a:lnTo>
                  <a:pt x="361287" y="167"/>
                </a:lnTo>
                <a:lnTo>
                  <a:pt x="361287" y="201592"/>
                </a:lnTo>
                <a:lnTo>
                  <a:pt x="25" y="201592"/>
                </a:lnTo>
                <a:lnTo>
                  <a:pt x="0" y="131944"/>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8"/>
        <p:cNvGrpSpPr/>
        <p:nvPr/>
      </p:nvGrpSpPr>
      <p:grpSpPr>
        <a:xfrm>
          <a:off x="0" y="0"/>
          <a:ext cx="0" cy="0"/>
          <a:chOff x="0" y="0"/>
          <a:chExt cx="0" cy="0"/>
        </a:xfrm>
      </p:grpSpPr>
      <p:pic>
        <p:nvPicPr>
          <p:cNvPr id="229" name="Google Shape;229;p3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30" name="Google Shape;230;p32"/>
          <p:cNvSpPr/>
          <p:nvPr/>
        </p:nvSpPr>
        <p:spPr>
          <a:xfrm>
            <a:off x="55913" y="51850"/>
            <a:ext cx="9032175" cy="5039800"/>
          </a:xfrm>
          <a:custGeom>
            <a:avLst/>
            <a:gdLst/>
            <a:ahLst/>
            <a:cxnLst/>
            <a:rect l="l" t="t" r="r" b="b"/>
            <a:pathLst>
              <a:path w="361287" h="201592" extrusionOk="0">
                <a:moveTo>
                  <a:pt x="140966" y="0"/>
                </a:moveTo>
                <a:lnTo>
                  <a:pt x="361287" y="167"/>
                </a:lnTo>
                <a:lnTo>
                  <a:pt x="361287" y="201592"/>
                </a:lnTo>
                <a:lnTo>
                  <a:pt x="25" y="201592"/>
                </a:lnTo>
                <a:lnTo>
                  <a:pt x="0" y="131944"/>
                </a:lnTo>
              </a:path>
            </a:pathLst>
          </a:custGeom>
          <a:noFill/>
          <a:ln w="9525" cap="flat" cmpd="sng">
            <a:solidFill>
              <a:schemeClr val="dk1"/>
            </a:solidFill>
            <a:prstDash val="solid"/>
            <a:round/>
            <a:headEnd type="none" w="med" len="med"/>
            <a:tailEnd type="none" w="med" len="med"/>
          </a:ln>
          <a:effectLst>
            <a:outerShdw blurRad="57150" dist="38100" dir="5400000" algn="bl" rotWithShape="0">
              <a:srgbClr val="000000">
                <a:alpha val="50000"/>
              </a:srgbClr>
            </a:outerShdw>
          </a:effectLst>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6" y="4572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500"/>
              <a:buFont typeface="Calistoga"/>
              <a:buNone/>
              <a:defRPr sz="3500">
                <a:solidFill>
                  <a:schemeClr val="lt2"/>
                </a:solidFill>
                <a:latin typeface="Calistoga"/>
                <a:ea typeface="Calistoga"/>
                <a:cs typeface="Calistoga"/>
                <a:sym typeface="Calistoga"/>
              </a:defRPr>
            </a:lvl1pPr>
            <a:lvl2pPr lvl="1"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2pPr>
            <a:lvl3pPr lvl="2"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3pPr>
            <a:lvl4pPr lvl="3"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4pPr>
            <a:lvl5pPr lvl="4"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5pPr>
            <a:lvl6pPr lvl="5"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6pPr>
            <a:lvl7pPr lvl="6"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7pPr>
            <a:lvl8pPr lvl="7"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8pPr>
            <a:lvl9pPr lvl="8" algn="ctr" rtl="0">
              <a:spcBef>
                <a:spcPts val="0"/>
              </a:spcBef>
              <a:spcAft>
                <a:spcPts val="0"/>
              </a:spcAft>
              <a:buClr>
                <a:schemeClr val="accent1"/>
              </a:buClr>
              <a:buSzPts val="3500"/>
              <a:buFont typeface="Chela One"/>
              <a:buNone/>
              <a:defRPr sz="3500">
                <a:solidFill>
                  <a:schemeClr val="accent1"/>
                </a:solidFill>
                <a:latin typeface="Chela One"/>
                <a:ea typeface="Chela One"/>
                <a:cs typeface="Chela One"/>
                <a:sym typeface="Chela O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5" r:id="rId7"/>
    <p:sldLayoutId id="2147483677"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ctrTitle"/>
          </p:nvPr>
        </p:nvSpPr>
        <p:spPr>
          <a:xfrm>
            <a:off x="2262600" y="1101525"/>
            <a:ext cx="4618800" cy="146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dirty="0"/>
              <a:t>November Roundtable</a:t>
            </a:r>
            <a:endParaRPr sz="8000" dirty="0">
              <a:solidFill>
                <a:srgbClr val="5B0F00"/>
              </a:solidFill>
            </a:endParaRPr>
          </a:p>
        </p:txBody>
      </p:sp>
      <p:sp>
        <p:nvSpPr>
          <p:cNvPr id="246" name="Google Shape;246;p37"/>
          <p:cNvSpPr txBox="1">
            <a:spLocks noGrp="1"/>
          </p:cNvSpPr>
          <p:nvPr>
            <p:ph type="ctrTitle"/>
          </p:nvPr>
        </p:nvSpPr>
        <p:spPr>
          <a:xfrm>
            <a:off x="1659343" y="2619375"/>
            <a:ext cx="6606202" cy="54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i="1" dirty="0">
                <a:solidFill>
                  <a:schemeClr val="dk1"/>
                </a:solidFill>
                <a:latin typeface="Calistoga"/>
                <a:ea typeface="Calistoga"/>
                <a:cs typeface="Calistoga"/>
                <a:sym typeface="Calistoga"/>
              </a:rPr>
              <a:t>Balancing Competing Priorities in the Hiring Process</a:t>
            </a:r>
            <a:endParaRPr sz="2000" i="1" dirty="0">
              <a:solidFill>
                <a:schemeClr val="dk1"/>
              </a:solidFill>
              <a:latin typeface="Calistoga"/>
              <a:ea typeface="Calistoga"/>
              <a:cs typeface="Calistoga"/>
              <a:sym typeface="Calistoga"/>
            </a:endParaRPr>
          </a:p>
        </p:txBody>
      </p:sp>
      <p:cxnSp>
        <p:nvCxnSpPr>
          <p:cNvPr id="247" name="Google Shape;247;p37"/>
          <p:cNvCxnSpPr/>
          <p:nvPr/>
        </p:nvCxnSpPr>
        <p:spPr>
          <a:xfrm>
            <a:off x="3690925" y="3167175"/>
            <a:ext cx="1762200" cy="0"/>
          </a:xfrm>
          <a:prstGeom prst="straightConnector1">
            <a:avLst/>
          </a:prstGeom>
          <a:noFill/>
          <a:ln w="9525" cap="flat" cmpd="sng">
            <a:solidFill>
              <a:schemeClr val="lt2"/>
            </a:solidFill>
            <a:prstDash val="solid"/>
            <a:round/>
            <a:headEnd type="none" w="med" len="med"/>
            <a:tailEnd type="none" w="med" len="med"/>
          </a:ln>
        </p:spPr>
      </p:cxnSp>
      <p:pic>
        <p:nvPicPr>
          <p:cNvPr id="248" name="Google Shape;248;p37"/>
          <p:cNvPicPr preferRelativeResize="0"/>
          <p:nvPr/>
        </p:nvPicPr>
        <p:blipFill rotWithShape="1">
          <a:blip r:embed="rId3">
            <a:alphaModFix/>
          </a:blip>
          <a:srcRect l="1768" t="51341" r="90624" b="36913"/>
          <a:stretch/>
        </p:blipFill>
        <p:spPr>
          <a:xfrm rot="1873916">
            <a:off x="7917758" y="344843"/>
            <a:ext cx="695574" cy="604099"/>
          </a:xfrm>
          <a:prstGeom prst="rect">
            <a:avLst/>
          </a:prstGeom>
          <a:noFill/>
          <a:ln>
            <a:noFill/>
          </a:ln>
          <a:effectLst>
            <a:outerShdw blurRad="242888" dist="171450" dir="7560000" algn="bl" rotWithShape="0">
              <a:srgbClr val="000000">
                <a:alpha val="39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38"/>
          <p:cNvSpPr txBox="1">
            <a:spLocks noGrp="1"/>
          </p:cNvSpPr>
          <p:nvPr>
            <p:ph type="title"/>
          </p:nvPr>
        </p:nvSpPr>
        <p:spPr>
          <a:xfrm>
            <a:off x="720000" y="458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Today’s Discussion</a:t>
            </a:r>
            <a:endParaRPr dirty="0"/>
          </a:p>
        </p:txBody>
      </p:sp>
      <p:pic>
        <p:nvPicPr>
          <p:cNvPr id="270" name="Google Shape;270;p38"/>
          <p:cNvPicPr preferRelativeResize="0"/>
          <p:nvPr/>
        </p:nvPicPr>
        <p:blipFill rotWithShape="1">
          <a:blip r:embed="rId3">
            <a:alphaModFix/>
          </a:blip>
          <a:srcRect l="1768" t="51341" r="90624" b="36913"/>
          <a:stretch/>
        </p:blipFill>
        <p:spPr>
          <a:xfrm rot="-2350684">
            <a:off x="7914788" y="3238389"/>
            <a:ext cx="695573" cy="604100"/>
          </a:xfrm>
          <a:prstGeom prst="rect">
            <a:avLst/>
          </a:prstGeom>
          <a:noFill/>
          <a:ln>
            <a:noFill/>
          </a:ln>
          <a:effectLst>
            <a:outerShdw blurRad="242888" dist="171450" dir="7560000" algn="bl" rotWithShape="0">
              <a:srgbClr val="000000">
                <a:alpha val="39000"/>
              </a:srgbClr>
            </a:outerShdw>
          </a:effectLst>
        </p:spPr>
      </p:pic>
      <p:pic>
        <p:nvPicPr>
          <p:cNvPr id="271" name="Google Shape;271;p38"/>
          <p:cNvPicPr preferRelativeResize="0"/>
          <p:nvPr/>
        </p:nvPicPr>
        <p:blipFill rotWithShape="1">
          <a:blip r:embed="rId4">
            <a:alphaModFix/>
          </a:blip>
          <a:srcRect l="76667" t="25272" r="16442" b="65317"/>
          <a:stretch/>
        </p:blipFill>
        <p:spPr>
          <a:xfrm>
            <a:off x="820763" y="1031500"/>
            <a:ext cx="629976" cy="483975"/>
          </a:xfrm>
          <a:prstGeom prst="rect">
            <a:avLst/>
          </a:prstGeom>
          <a:noFill/>
          <a:ln>
            <a:noFill/>
          </a:ln>
          <a:effectLst>
            <a:outerShdw blurRad="242888" dist="123825" dir="7560000" algn="bl" rotWithShape="0">
              <a:srgbClr val="000000">
                <a:alpha val="66000"/>
              </a:srgbClr>
            </a:outerShdw>
          </a:effectLst>
        </p:spPr>
      </p:pic>
      <p:pic>
        <p:nvPicPr>
          <p:cNvPr id="272" name="Google Shape;272;p38"/>
          <p:cNvPicPr preferRelativeResize="0"/>
          <p:nvPr/>
        </p:nvPicPr>
        <p:blipFill rotWithShape="1">
          <a:blip r:embed="rId3">
            <a:alphaModFix/>
          </a:blip>
          <a:srcRect l="1768" t="51341" r="90624" b="36913"/>
          <a:stretch/>
        </p:blipFill>
        <p:spPr>
          <a:xfrm rot="2141257">
            <a:off x="7537349" y="3784989"/>
            <a:ext cx="695572" cy="604098"/>
          </a:xfrm>
          <a:prstGeom prst="rect">
            <a:avLst/>
          </a:prstGeom>
          <a:noFill/>
          <a:ln>
            <a:noFill/>
          </a:ln>
          <a:effectLst>
            <a:outerShdw blurRad="242888" dist="171450" dir="7560000" algn="bl" rotWithShape="0">
              <a:srgbClr val="000000">
                <a:alpha val="39000"/>
              </a:srgbClr>
            </a:outerShdw>
          </a:effectLst>
        </p:spPr>
      </p:pic>
      <p:pic>
        <p:nvPicPr>
          <p:cNvPr id="273" name="Google Shape;273;p38"/>
          <p:cNvPicPr preferRelativeResize="0"/>
          <p:nvPr/>
        </p:nvPicPr>
        <p:blipFill rotWithShape="1">
          <a:blip r:embed="rId3">
            <a:alphaModFix/>
          </a:blip>
          <a:srcRect l="1768" t="51341" r="90624" b="36913"/>
          <a:stretch/>
        </p:blipFill>
        <p:spPr>
          <a:xfrm rot="-2350684">
            <a:off x="7050350" y="610614"/>
            <a:ext cx="695573" cy="604100"/>
          </a:xfrm>
          <a:prstGeom prst="rect">
            <a:avLst/>
          </a:prstGeom>
          <a:noFill/>
          <a:ln>
            <a:noFill/>
          </a:ln>
          <a:effectLst>
            <a:outerShdw blurRad="242888" dist="171450" dir="7560000" algn="bl" rotWithShape="0">
              <a:srgbClr val="000000">
                <a:alpha val="39000"/>
              </a:srgbClr>
            </a:outerShdw>
          </a:effectLst>
        </p:spPr>
      </p:pic>
      <p:sp>
        <p:nvSpPr>
          <p:cNvPr id="2" name="Google Shape;287;p39">
            <a:extLst>
              <a:ext uri="{FF2B5EF4-FFF2-40B4-BE49-F238E27FC236}">
                <a16:creationId xmlns:a16="http://schemas.microsoft.com/office/drawing/2014/main" id="{B20B93B8-A8FE-D6BD-C46B-F2B3FBE3F745}"/>
              </a:ext>
            </a:extLst>
          </p:cNvPr>
          <p:cNvSpPr txBox="1">
            <a:spLocks/>
          </p:cNvSpPr>
          <p:nvPr/>
        </p:nvSpPr>
        <p:spPr>
          <a:xfrm>
            <a:off x="2198025" y="2561953"/>
            <a:ext cx="4604556"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Calistoga" panose="020B0604020202020204" charset="0"/>
                <a:cs typeface="Calistoga" panose="020B0604020202020204" charset="0"/>
              </a:rPr>
              <a:t>Explore key hiring tensions and approaches for balanced decision-making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39"/>
          <p:cNvSpPr txBox="1">
            <a:spLocks noGrp="1"/>
          </p:cNvSpPr>
          <p:nvPr>
            <p:ph type="subTitle" idx="1"/>
          </p:nvPr>
        </p:nvSpPr>
        <p:spPr>
          <a:xfrm>
            <a:off x="2343587" y="2025258"/>
            <a:ext cx="47676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Balancing Technical skill sets with alignment to team and culture</a:t>
            </a:r>
            <a:endParaRPr dirty="0"/>
          </a:p>
        </p:txBody>
      </p:sp>
      <p:sp>
        <p:nvSpPr>
          <p:cNvPr id="286" name="Google Shape;286;p39"/>
          <p:cNvSpPr txBox="1">
            <a:spLocks noGrp="1"/>
          </p:cNvSpPr>
          <p:nvPr>
            <p:ph type="title" idx="8"/>
          </p:nvPr>
        </p:nvSpPr>
        <p:spPr>
          <a:xfrm>
            <a:off x="228952" y="368508"/>
            <a:ext cx="53292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Candidate Qualifications Vs. Cultural Fit</a:t>
            </a:r>
            <a:endParaRPr dirty="0"/>
          </a:p>
        </p:txBody>
      </p:sp>
      <p:sp>
        <p:nvSpPr>
          <p:cNvPr id="287" name="Google Shape;287;p39"/>
          <p:cNvSpPr txBox="1">
            <a:spLocks noGrp="1"/>
          </p:cNvSpPr>
          <p:nvPr>
            <p:ph type="subTitle" idx="9"/>
          </p:nvPr>
        </p:nvSpPr>
        <p:spPr>
          <a:xfrm>
            <a:off x="2324734" y="1700034"/>
            <a:ext cx="22323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Core Tension: </a:t>
            </a:r>
            <a:endParaRPr dirty="0"/>
          </a:p>
        </p:txBody>
      </p:sp>
      <p:pic>
        <p:nvPicPr>
          <p:cNvPr id="311" name="Google Shape;311;p39"/>
          <p:cNvPicPr preferRelativeResize="0"/>
          <p:nvPr/>
        </p:nvPicPr>
        <p:blipFill rotWithShape="1">
          <a:blip r:embed="rId3">
            <a:alphaModFix/>
          </a:blip>
          <a:srcRect l="19817" t="55580" r="60458" b="21831"/>
          <a:stretch/>
        </p:blipFill>
        <p:spPr>
          <a:xfrm>
            <a:off x="159830" y="2423080"/>
            <a:ext cx="1601976" cy="1161823"/>
          </a:xfrm>
          <a:prstGeom prst="rect">
            <a:avLst/>
          </a:prstGeom>
          <a:noFill/>
          <a:ln>
            <a:noFill/>
          </a:ln>
          <a:effectLst>
            <a:outerShdw blurRad="157163" dist="104775" dir="8100000" algn="bl" rotWithShape="0">
              <a:srgbClr val="000000">
                <a:alpha val="50000"/>
              </a:srgbClr>
            </a:outerShdw>
          </a:effectLst>
        </p:spPr>
      </p:pic>
      <p:pic>
        <p:nvPicPr>
          <p:cNvPr id="312" name="Google Shape;312;p39"/>
          <p:cNvPicPr preferRelativeResize="0"/>
          <p:nvPr/>
        </p:nvPicPr>
        <p:blipFill rotWithShape="1">
          <a:blip r:embed="rId4">
            <a:alphaModFix/>
          </a:blip>
          <a:srcRect l="1768" t="51341" r="90624" b="36913"/>
          <a:stretch/>
        </p:blipFill>
        <p:spPr>
          <a:xfrm rot="2871577">
            <a:off x="1070350" y="3409355"/>
            <a:ext cx="695573" cy="604100"/>
          </a:xfrm>
          <a:prstGeom prst="rect">
            <a:avLst/>
          </a:prstGeom>
          <a:noFill/>
          <a:ln>
            <a:noFill/>
          </a:ln>
          <a:effectLst>
            <a:outerShdw blurRad="242888" dist="171450" dir="7560000" algn="bl" rotWithShape="0">
              <a:srgbClr val="000000">
                <a:alpha val="39000"/>
              </a:srgbClr>
            </a:outerShdw>
          </a:effectLst>
        </p:spPr>
      </p:pic>
      <p:sp>
        <p:nvSpPr>
          <p:cNvPr id="29" name="Google Shape;287;p39">
            <a:extLst>
              <a:ext uri="{FF2B5EF4-FFF2-40B4-BE49-F238E27FC236}">
                <a16:creationId xmlns:a16="http://schemas.microsoft.com/office/drawing/2014/main" id="{CBFF8772-8C5C-1EC8-B94E-5AB7FC0521AD}"/>
              </a:ext>
            </a:extLst>
          </p:cNvPr>
          <p:cNvSpPr txBox="1">
            <a:spLocks/>
          </p:cNvSpPr>
          <p:nvPr/>
        </p:nvSpPr>
        <p:spPr>
          <a:xfrm>
            <a:off x="2332773" y="2519192"/>
            <a:ext cx="1917138"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Calistoga"/>
                <a:ea typeface="Calistoga"/>
                <a:cs typeface="Calistoga"/>
                <a:sym typeface="Calistoga"/>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Questions: </a:t>
            </a:r>
          </a:p>
        </p:txBody>
      </p:sp>
      <p:sp>
        <p:nvSpPr>
          <p:cNvPr id="30" name="Google Shape;279;p39">
            <a:extLst>
              <a:ext uri="{FF2B5EF4-FFF2-40B4-BE49-F238E27FC236}">
                <a16:creationId xmlns:a16="http://schemas.microsoft.com/office/drawing/2014/main" id="{8F28F684-842E-5254-E853-A4E886E1A3D1}"/>
              </a:ext>
            </a:extLst>
          </p:cNvPr>
          <p:cNvSpPr txBox="1">
            <a:spLocks/>
          </p:cNvSpPr>
          <p:nvPr/>
        </p:nvSpPr>
        <p:spPr>
          <a:xfrm>
            <a:off x="2332773" y="2855486"/>
            <a:ext cx="47676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dirty="0"/>
              <a:t>How do we assess cultural fit without compromising on key skills?</a:t>
            </a:r>
          </a:p>
        </p:txBody>
      </p:sp>
      <p:sp>
        <p:nvSpPr>
          <p:cNvPr id="31" name="Google Shape;279;p39">
            <a:extLst>
              <a:ext uri="{FF2B5EF4-FFF2-40B4-BE49-F238E27FC236}">
                <a16:creationId xmlns:a16="http://schemas.microsoft.com/office/drawing/2014/main" id="{1B09B1ED-7C7B-B894-7406-926B00998A97}"/>
              </a:ext>
            </a:extLst>
          </p:cNvPr>
          <p:cNvSpPr txBox="1">
            <a:spLocks/>
          </p:cNvSpPr>
          <p:nvPr/>
        </p:nvSpPr>
        <p:spPr>
          <a:xfrm>
            <a:off x="2332773" y="3885600"/>
            <a:ext cx="47676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dirty="0"/>
              <a:t>Have we experienced a hire that either fit well culturally but lacked certain skills, or vice versa? What was the impact?</a:t>
            </a:r>
          </a:p>
        </p:txBody>
      </p:sp>
      <p:sp>
        <p:nvSpPr>
          <p:cNvPr id="32" name="Google Shape;279;p39">
            <a:extLst>
              <a:ext uri="{FF2B5EF4-FFF2-40B4-BE49-F238E27FC236}">
                <a16:creationId xmlns:a16="http://schemas.microsoft.com/office/drawing/2014/main" id="{DBF5D827-4BA1-0759-46A7-C1835B5AB864}"/>
              </a:ext>
            </a:extLst>
          </p:cNvPr>
          <p:cNvSpPr txBox="1">
            <a:spLocks/>
          </p:cNvSpPr>
          <p:nvPr/>
        </p:nvSpPr>
        <p:spPr>
          <a:xfrm>
            <a:off x="2332773" y="3370543"/>
            <a:ext cx="47676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dirty="0"/>
              <a:t>What is our approach when faced with a high-skill, low fit candidate?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1"/>
          <p:cNvSpPr txBox="1">
            <a:spLocks noGrp="1"/>
          </p:cNvSpPr>
          <p:nvPr>
            <p:ph type="subTitle" idx="1"/>
          </p:nvPr>
        </p:nvSpPr>
        <p:spPr>
          <a:xfrm>
            <a:off x="3368734" y="1918796"/>
            <a:ext cx="4907400" cy="5313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Need for urgency vs. importance of a comprehensive process</a:t>
            </a:r>
            <a:endParaRPr sz="1400" dirty="0"/>
          </a:p>
        </p:txBody>
      </p:sp>
      <p:sp>
        <p:nvSpPr>
          <p:cNvPr id="343" name="Google Shape;343;p41"/>
          <p:cNvSpPr txBox="1">
            <a:spLocks noGrp="1"/>
          </p:cNvSpPr>
          <p:nvPr>
            <p:ph type="title"/>
          </p:nvPr>
        </p:nvSpPr>
        <p:spPr>
          <a:xfrm>
            <a:off x="2923309" y="406614"/>
            <a:ext cx="5131418" cy="954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500" dirty="0"/>
              <a:t>Speed vs. Thoroughness in Hiring</a:t>
            </a:r>
            <a:endParaRPr sz="3500" dirty="0"/>
          </a:p>
        </p:txBody>
      </p:sp>
      <p:sp>
        <p:nvSpPr>
          <p:cNvPr id="352" name="Google Shape;352;p41">
            <a:hlinkClick r:id="" action="ppaction://hlinkshowjump?jump=previousslide"/>
          </p:cNvPr>
          <p:cNvSpPr/>
          <p:nvPr/>
        </p:nvSpPr>
        <p:spPr>
          <a:xfrm>
            <a:off x="1171475" y="4765938"/>
            <a:ext cx="113974" cy="183476"/>
          </a:xfrm>
          <a:custGeom>
            <a:avLst/>
            <a:gdLst/>
            <a:ahLst/>
            <a:cxnLst/>
            <a:rect l="l" t="t" r="r" b="b"/>
            <a:pathLst>
              <a:path w="11571" h="18627" extrusionOk="0">
                <a:moveTo>
                  <a:pt x="11571" y="0"/>
                </a:moveTo>
                <a:lnTo>
                  <a:pt x="0" y="9313"/>
                </a:lnTo>
                <a:lnTo>
                  <a:pt x="11571" y="18627"/>
                </a:lnTo>
              </a:path>
            </a:pathLst>
          </a:custGeom>
          <a:noFill/>
          <a:ln w="9525" cap="flat" cmpd="sng">
            <a:solidFill>
              <a:schemeClr val="lt2"/>
            </a:solidFill>
            <a:prstDash val="solid"/>
            <a:round/>
            <a:headEnd type="none" w="med" len="med"/>
            <a:tailEnd type="none" w="med" len="med"/>
          </a:ln>
          <a:effectLst>
            <a:outerShdw blurRad="57150" dist="57150" dir="5400000" algn="bl" rotWithShape="0">
              <a:srgbClr val="000000">
                <a:alpha val="50000"/>
              </a:srgbClr>
            </a:outerShdw>
          </a:effectLst>
        </p:spPr>
        <p:txBody>
          <a:bodyPr/>
          <a:lstStyle/>
          <a:p>
            <a:endParaRPr lang="en-US"/>
          </a:p>
        </p:txBody>
      </p:sp>
      <p:pic>
        <p:nvPicPr>
          <p:cNvPr id="356" name="Google Shape;356;p41"/>
          <p:cNvPicPr preferRelativeResize="0"/>
          <p:nvPr/>
        </p:nvPicPr>
        <p:blipFill rotWithShape="1">
          <a:blip r:embed="rId3">
            <a:alphaModFix/>
          </a:blip>
          <a:srcRect l="1768" t="51341" r="90624" b="36913"/>
          <a:stretch/>
        </p:blipFill>
        <p:spPr>
          <a:xfrm rot="2141257">
            <a:off x="7624740" y="4225033"/>
            <a:ext cx="695572" cy="604098"/>
          </a:xfrm>
          <a:prstGeom prst="rect">
            <a:avLst/>
          </a:prstGeom>
          <a:noFill/>
          <a:ln>
            <a:noFill/>
          </a:ln>
          <a:effectLst>
            <a:outerShdw blurRad="185738" dist="123825" dir="17880000" algn="bl" rotWithShape="0">
              <a:srgbClr val="000000">
                <a:alpha val="36000"/>
              </a:srgbClr>
            </a:outerShdw>
          </a:effectLst>
        </p:spPr>
      </p:pic>
      <p:pic>
        <p:nvPicPr>
          <p:cNvPr id="357" name="Google Shape;357;p41"/>
          <p:cNvPicPr preferRelativeResize="0"/>
          <p:nvPr/>
        </p:nvPicPr>
        <p:blipFill rotWithShape="1">
          <a:blip r:embed="rId3">
            <a:alphaModFix/>
          </a:blip>
          <a:srcRect l="1768" t="51341" r="90624" b="36913"/>
          <a:stretch/>
        </p:blipFill>
        <p:spPr>
          <a:xfrm rot="-2350684">
            <a:off x="7004825" y="1249714"/>
            <a:ext cx="695573" cy="604100"/>
          </a:xfrm>
          <a:prstGeom prst="rect">
            <a:avLst/>
          </a:prstGeom>
          <a:noFill/>
          <a:ln>
            <a:noFill/>
          </a:ln>
          <a:effectLst>
            <a:outerShdw blurRad="185738" dist="123825" dir="17880000" algn="bl" rotWithShape="0">
              <a:srgbClr val="000000">
                <a:alpha val="36000"/>
              </a:srgbClr>
            </a:outerShdw>
          </a:effectLst>
        </p:spPr>
      </p:pic>
      <p:pic>
        <p:nvPicPr>
          <p:cNvPr id="358" name="Google Shape;358;p41"/>
          <p:cNvPicPr preferRelativeResize="0"/>
          <p:nvPr/>
        </p:nvPicPr>
        <p:blipFill rotWithShape="1">
          <a:blip r:embed="rId4">
            <a:alphaModFix/>
          </a:blip>
          <a:srcRect l="76667" t="25272" r="16442" b="65317"/>
          <a:stretch/>
        </p:blipFill>
        <p:spPr>
          <a:xfrm>
            <a:off x="7998929" y="743525"/>
            <a:ext cx="629976" cy="483975"/>
          </a:xfrm>
          <a:prstGeom prst="rect">
            <a:avLst/>
          </a:prstGeom>
          <a:noFill/>
          <a:ln>
            <a:noFill/>
          </a:ln>
          <a:effectLst>
            <a:outerShdw blurRad="185738" dist="123825" dir="17880000" algn="bl" rotWithShape="0">
              <a:srgbClr val="000000">
                <a:alpha val="36000"/>
              </a:srgbClr>
            </a:outerShdw>
          </a:effectLst>
        </p:spPr>
      </p:pic>
      <p:sp>
        <p:nvSpPr>
          <p:cNvPr id="2" name="Google Shape;287;p39">
            <a:extLst>
              <a:ext uri="{FF2B5EF4-FFF2-40B4-BE49-F238E27FC236}">
                <a16:creationId xmlns:a16="http://schemas.microsoft.com/office/drawing/2014/main" id="{7A8FAC05-6B02-5D38-8D65-973D9FCF8B98}"/>
              </a:ext>
            </a:extLst>
          </p:cNvPr>
          <p:cNvSpPr txBox="1">
            <a:spLocks/>
          </p:cNvSpPr>
          <p:nvPr/>
        </p:nvSpPr>
        <p:spPr>
          <a:xfrm>
            <a:off x="3368734" y="1602907"/>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Core Tension: </a:t>
            </a:r>
          </a:p>
        </p:txBody>
      </p:sp>
      <p:sp>
        <p:nvSpPr>
          <p:cNvPr id="3" name="Google Shape;287;p39">
            <a:extLst>
              <a:ext uri="{FF2B5EF4-FFF2-40B4-BE49-F238E27FC236}">
                <a16:creationId xmlns:a16="http://schemas.microsoft.com/office/drawing/2014/main" id="{EB39A250-B3BC-511F-AD7C-F16ED7F080A5}"/>
              </a:ext>
            </a:extLst>
          </p:cNvPr>
          <p:cNvSpPr txBox="1">
            <a:spLocks/>
          </p:cNvSpPr>
          <p:nvPr/>
        </p:nvSpPr>
        <p:spPr>
          <a:xfrm>
            <a:off x="3368734" y="2450102"/>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Questions: </a:t>
            </a:r>
          </a:p>
        </p:txBody>
      </p:sp>
      <p:sp>
        <p:nvSpPr>
          <p:cNvPr id="4" name="Google Shape;342;p41">
            <a:extLst>
              <a:ext uri="{FF2B5EF4-FFF2-40B4-BE49-F238E27FC236}">
                <a16:creationId xmlns:a16="http://schemas.microsoft.com/office/drawing/2014/main" id="{3342E9F1-599A-463B-12D9-7CE628A295F0}"/>
              </a:ext>
            </a:extLst>
          </p:cNvPr>
          <p:cNvSpPr txBox="1">
            <a:spLocks/>
          </p:cNvSpPr>
          <p:nvPr/>
        </p:nvSpPr>
        <p:spPr>
          <a:xfrm>
            <a:off x="3368734" y="2761101"/>
            <a:ext cx="4907400" cy="531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DM Sans"/>
              <a:buNone/>
              <a:defRPr sz="17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1600"/>
              </a:spcBef>
              <a:spcAft>
                <a:spcPts val="160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l"/>
            <a:r>
              <a:rPr lang="en-US" sz="1400" dirty="0"/>
              <a:t>How do we determine when speed should take priority over thoroughness?</a:t>
            </a:r>
          </a:p>
        </p:txBody>
      </p:sp>
      <p:sp>
        <p:nvSpPr>
          <p:cNvPr id="5" name="Google Shape;342;p41">
            <a:extLst>
              <a:ext uri="{FF2B5EF4-FFF2-40B4-BE49-F238E27FC236}">
                <a16:creationId xmlns:a16="http://schemas.microsoft.com/office/drawing/2014/main" id="{A8136357-3537-94FA-7210-27A1A85CD1D7}"/>
              </a:ext>
            </a:extLst>
          </p:cNvPr>
          <p:cNvSpPr txBox="1">
            <a:spLocks/>
          </p:cNvSpPr>
          <p:nvPr/>
        </p:nvSpPr>
        <p:spPr>
          <a:xfrm>
            <a:off x="3368734" y="3315141"/>
            <a:ext cx="4907400" cy="531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DM Sans"/>
              <a:buNone/>
              <a:defRPr sz="17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1600"/>
              </a:spcBef>
              <a:spcAft>
                <a:spcPts val="160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l"/>
            <a:r>
              <a:rPr lang="en-US" sz="1400" dirty="0"/>
              <a:t>What are the risks if we rush vs. the cost if we delay?</a:t>
            </a:r>
          </a:p>
        </p:txBody>
      </p:sp>
      <p:sp>
        <p:nvSpPr>
          <p:cNvPr id="6" name="Google Shape;342;p41">
            <a:extLst>
              <a:ext uri="{FF2B5EF4-FFF2-40B4-BE49-F238E27FC236}">
                <a16:creationId xmlns:a16="http://schemas.microsoft.com/office/drawing/2014/main" id="{3411C2BE-1F4B-D944-43BA-02D1F2877DB6}"/>
              </a:ext>
            </a:extLst>
          </p:cNvPr>
          <p:cNvSpPr txBox="1">
            <a:spLocks/>
          </p:cNvSpPr>
          <p:nvPr/>
        </p:nvSpPr>
        <p:spPr>
          <a:xfrm>
            <a:off x="3368734" y="3660050"/>
            <a:ext cx="4907400" cy="5313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DM Sans"/>
              <a:buNone/>
              <a:defRPr sz="17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160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1600"/>
              </a:spcBef>
              <a:spcAft>
                <a:spcPts val="160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l"/>
            <a:r>
              <a:rPr lang="en-US" sz="1400" dirty="0"/>
              <a:t>Can you recall a time where rushing or slowing down the process affected the outcome positively or negatively?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4179973" y="91296"/>
            <a:ext cx="5016568" cy="118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dirty="0">
                <a:solidFill>
                  <a:schemeClr val="tx2"/>
                </a:solidFill>
              </a:rPr>
              <a:t>Budget Constraints vs. Attracting Top Talent</a:t>
            </a:r>
            <a:endParaRPr sz="3500" dirty="0">
              <a:solidFill>
                <a:schemeClr val="tx2"/>
              </a:solidFill>
            </a:endParaRPr>
          </a:p>
        </p:txBody>
      </p:sp>
      <p:sp>
        <p:nvSpPr>
          <p:cNvPr id="318" name="Google Shape;318;p40"/>
          <p:cNvSpPr txBox="1">
            <a:spLocks noGrp="1"/>
          </p:cNvSpPr>
          <p:nvPr>
            <p:ph type="subTitle" idx="1"/>
          </p:nvPr>
        </p:nvSpPr>
        <p:spPr>
          <a:xfrm>
            <a:off x="2391746" y="1476542"/>
            <a:ext cx="5491773" cy="5452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Balancing financial limits with the goal of securing top candidates</a:t>
            </a:r>
            <a:endParaRPr sz="1400" dirty="0"/>
          </a:p>
        </p:txBody>
      </p:sp>
      <p:pic>
        <p:nvPicPr>
          <p:cNvPr id="333" name="Google Shape;333;p40"/>
          <p:cNvPicPr preferRelativeResize="0"/>
          <p:nvPr/>
        </p:nvPicPr>
        <p:blipFill rotWithShape="1">
          <a:blip r:embed="rId3">
            <a:alphaModFix/>
          </a:blip>
          <a:srcRect l="1768" t="51341" r="90624" b="36913"/>
          <a:stretch/>
        </p:blipFill>
        <p:spPr>
          <a:xfrm rot="-2350684">
            <a:off x="7937020" y="1072120"/>
            <a:ext cx="695573" cy="604100"/>
          </a:xfrm>
          <a:prstGeom prst="rect">
            <a:avLst/>
          </a:prstGeom>
          <a:noFill/>
          <a:ln>
            <a:noFill/>
          </a:ln>
          <a:effectLst>
            <a:outerShdw blurRad="242888" dist="171450" dir="5880000" algn="bl" rotWithShape="0">
              <a:srgbClr val="000000">
                <a:alpha val="39000"/>
              </a:srgbClr>
            </a:outerShdw>
          </a:effectLst>
        </p:spPr>
      </p:pic>
      <p:pic>
        <p:nvPicPr>
          <p:cNvPr id="335" name="Google Shape;335;p40"/>
          <p:cNvPicPr preferRelativeResize="0"/>
          <p:nvPr/>
        </p:nvPicPr>
        <p:blipFill rotWithShape="1">
          <a:blip r:embed="rId4">
            <a:alphaModFix/>
          </a:blip>
          <a:srcRect l="76667" t="25272" r="16442" b="65317"/>
          <a:stretch/>
        </p:blipFill>
        <p:spPr>
          <a:xfrm>
            <a:off x="8074755" y="2021750"/>
            <a:ext cx="629976" cy="483975"/>
          </a:xfrm>
          <a:prstGeom prst="rect">
            <a:avLst/>
          </a:prstGeom>
          <a:noFill/>
          <a:ln>
            <a:noFill/>
          </a:ln>
          <a:effectLst>
            <a:outerShdw blurRad="242888" dist="123825" dir="5880000" algn="bl" rotWithShape="0">
              <a:srgbClr val="000000">
                <a:alpha val="66000"/>
              </a:srgbClr>
            </a:outerShdw>
          </a:effectLst>
        </p:spPr>
      </p:pic>
      <p:pic>
        <p:nvPicPr>
          <p:cNvPr id="336" name="Google Shape;336;p40"/>
          <p:cNvPicPr preferRelativeResize="0"/>
          <p:nvPr/>
        </p:nvPicPr>
        <p:blipFill rotWithShape="1">
          <a:blip r:embed="rId3">
            <a:alphaModFix/>
          </a:blip>
          <a:srcRect l="1768" t="51341" r="90624" b="36913"/>
          <a:stretch/>
        </p:blipFill>
        <p:spPr>
          <a:xfrm rot="2141257">
            <a:off x="7461998" y="1635655"/>
            <a:ext cx="695572" cy="604098"/>
          </a:xfrm>
          <a:prstGeom prst="rect">
            <a:avLst/>
          </a:prstGeom>
          <a:noFill/>
          <a:ln>
            <a:noFill/>
          </a:ln>
          <a:effectLst>
            <a:outerShdw blurRad="242888" dist="171450" dir="5880000" algn="bl" rotWithShape="0">
              <a:srgbClr val="000000">
                <a:alpha val="39000"/>
              </a:srgbClr>
            </a:outerShdw>
          </a:effectLst>
        </p:spPr>
      </p:pic>
      <p:pic>
        <p:nvPicPr>
          <p:cNvPr id="337" name="Google Shape;337;p40"/>
          <p:cNvPicPr preferRelativeResize="0"/>
          <p:nvPr/>
        </p:nvPicPr>
        <p:blipFill rotWithShape="1">
          <a:blip r:embed="rId5">
            <a:alphaModFix/>
          </a:blip>
          <a:srcRect l="19817" t="55580" r="60458" b="21831"/>
          <a:stretch/>
        </p:blipFill>
        <p:spPr>
          <a:xfrm>
            <a:off x="706360" y="3981677"/>
            <a:ext cx="1601976" cy="1161823"/>
          </a:xfrm>
          <a:prstGeom prst="rect">
            <a:avLst/>
          </a:prstGeom>
          <a:noFill/>
          <a:ln>
            <a:noFill/>
          </a:ln>
          <a:effectLst>
            <a:outerShdw blurRad="157163" dist="104775" dir="8100000" algn="bl" rotWithShape="0">
              <a:srgbClr val="000000">
                <a:alpha val="50000"/>
              </a:srgbClr>
            </a:outerShdw>
          </a:effectLst>
        </p:spPr>
      </p:pic>
      <p:sp>
        <p:nvSpPr>
          <p:cNvPr id="4" name="Google Shape;287;p39">
            <a:extLst>
              <a:ext uri="{FF2B5EF4-FFF2-40B4-BE49-F238E27FC236}">
                <a16:creationId xmlns:a16="http://schemas.microsoft.com/office/drawing/2014/main" id="{FC1098B8-668F-9BF3-362E-2DAA944BA4D0}"/>
              </a:ext>
            </a:extLst>
          </p:cNvPr>
          <p:cNvSpPr txBox="1">
            <a:spLocks/>
          </p:cNvSpPr>
          <p:nvPr/>
        </p:nvSpPr>
        <p:spPr>
          <a:xfrm>
            <a:off x="2378265" y="1184698"/>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Core Tension: </a:t>
            </a:r>
          </a:p>
        </p:txBody>
      </p:sp>
      <p:sp>
        <p:nvSpPr>
          <p:cNvPr id="5" name="Google Shape;318;p40">
            <a:extLst>
              <a:ext uri="{FF2B5EF4-FFF2-40B4-BE49-F238E27FC236}">
                <a16:creationId xmlns:a16="http://schemas.microsoft.com/office/drawing/2014/main" id="{87C71CF6-E70A-3772-C14D-65B624982B2B}"/>
              </a:ext>
            </a:extLst>
          </p:cNvPr>
          <p:cNvSpPr txBox="1">
            <a:spLocks/>
          </p:cNvSpPr>
          <p:nvPr/>
        </p:nvSpPr>
        <p:spPr>
          <a:xfrm>
            <a:off x="2378265" y="2333443"/>
            <a:ext cx="4151626" cy="545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7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400" dirty="0"/>
              <a:t>Where can we be flexible in our offer to attract high-caliber candidates within budget?</a:t>
            </a:r>
          </a:p>
        </p:txBody>
      </p:sp>
      <p:sp>
        <p:nvSpPr>
          <p:cNvPr id="6" name="Google Shape;318;p40">
            <a:extLst>
              <a:ext uri="{FF2B5EF4-FFF2-40B4-BE49-F238E27FC236}">
                <a16:creationId xmlns:a16="http://schemas.microsoft.com/office/drawing/2014/main" id="{20D82BD2-022F-BBA9-8DC4-5324F7D5F76D}"/>
              </a:ext>
            </a:extLst>
          </p:cNvPr>
          <p:cNvSpPr txBox="1">
            <a:spLocks/>
          </p:cNvSpPr>
          <p:nvPr/>
        </p:nvSpPr>
        <p:spPr>
          <a:xfrm>
            <a:off x="2391746" y="2841576"/>
            <a:ext cx="5542421" cy="545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7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400" dirty="0"/>
              <a:t>How do we prioritize compensation or benefits when faced with budget limitations?</a:t>
            </a:r>
          </a:p>
        </p:txBody>
      </p:sp>
      <p:sp>
        <p:nvSpPr>
          <p:cNvPr id="7" name="Google Shape;318;p40">
            <a:extLst>
              <a:ext uri="{FF2B5EF4-FFF2-40B4-BE49-F238E27FC236}">
                <a16:creationId xmlns:a16="http://schemas.microsoft.com/office/drawing/2014/main" id="{F5291D47-73A4-AF13-3781-B15C75A12F34}"/>
              </a:ext>
            </a:extLst>
          </p:cNvPr>
          <p:cNvSpPr txBox="1">
            <a:spLocks/>
          </p:cNvSpPr>
          <p:nvPr/>
        </p:nvSpPr>
        <p:spPr>
          <a:xfrm>
            <a:off x="2391746" y="3329971"/>
            <a:ext cx="3631982" cy="545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7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400" dirty="0"/>
              <a:t>Have we seen examples where stretching the budget or staying within it led to different outcomes?</a:t>
            </a:r>
          </a:p>
        </p:txBody>
      </p:sp>
      <p:sp>
        <p:nvSpPr>
          <p:cNvPr id="8" name="Google Shape;287;p39">
            <a:extLst>
              <a:ext uri="{FF2B5EF4-FFF2-40B4-BE49-F238E27FC236}">
                <a16:creationId xmlns:a16="http://schemas.microsoft.com/office/drawing/2014/main" id="{F4047B16-09AB-3C3B-DB99-4A261BE5BD2C}"/>
              </a:ext>
            </a:extLst>
          </p:cNvPr>
          <p:cNvSpPr txBox="1">
            <a:spLocks/>
          </p:cNvSpPr>
          <p:nvPr/>
        </p:nvSpPr>
        <p:spPr>
          <a:xfrm>
            <a:off x="2391746" y="1992608"/>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Questions: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2"/>
          <p:cNvPicPr preferRelativeResize="0"/>
          <p:nvPr/>
        </p:nvPicPr>
        <p:blipFill rotWithShape="1">
          <a:blip r:embed="rId3">
            <a:alphaModFix/>
          </a:blip>
          <a:srcRect l="4647" t="49680" r="74957" b="2231"/>
          <a:stretch/>
        </p:blipFill>
        <p:spPr>
          <a:xfrm>
            <a:off x="0" y="2539475"/>
            <a:ext cx="1864925" cy="2473475"/>
          </a:xfrm>
          <a:prstGeom prst="rect">
            <a:avLst/>
          </a:prstGeom>
          <a:noFill/>
          <a:ln>
            <a:noFill/>
          </a:ln>
        </p:spPr>
      </p:pic>
      <p:sp>
        <p:nvSpPr>
          <p:cNvPr id="364" name="Google Shape;364;p42"/>
          <p:cNvSpPr txBox="1">
            <a:spLocks noGrp="1"/>
          </p:cNvSpPr>
          <p:nvPr>
            <p:ph type="title"/>
          </p:nvPr>
        </p:nvSpPr>
        <p:spPr>
          <a:xfrm>
            <a:off x="613450" y="621934"/>
            <a:ext cx="5122332" cy="53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t>Immediate Needs vs. Future Growth Potential</a:t>
            </a:r>
            <a:endParaRPr sz="3500" dirty="0"/>
          </a:p>
        </p:txBody>
      </p:sp>
      <p:sp>
        <p:nvSpPr>
          <p:cNvPr id="365" name="Google Shape;365;p42"/>
          <p:cNvSpPr txBox="1">
            <a:spLocks noGrp="1"/>
          </p:cNvSpPr>
          <p:nvPr>
            <p:ph type="subTitle" idx="1"/>
          </p:nvPr>
        </p:nvSpPr>
        <p:spPr>
          <a:xfrm>
            <a:off x="1989453" y="2209101"/>
            <a:ext cx="5780400" cy="660747"/>
          </a:xfrm>
          <a:prstGeom prst="rect">
            <a:avLst/>
          </a:prstGeom>
        </p:spPr>
        <p:txBody>
          <a:bodyPr spcFirstLastPara="1" wrap="square" lIns="182875" tIns="91425" rIns="182875" bIns="91425" anchor="b" anchorCtr="0">
            <a:noAutofit/>
          </a:bodyPr>
          <a:lstStyle/>
          <a:p>
            <a:pPr marL="0" lvl="0" indent="0" algn="l" rtl="0">
              <a:spcBef>
                <a:spcPts val="0"/>
              </a:spcBef>
              <a:spcAft>
                <a:spcPts val="0"/>
              </a:spcAft>
              <a:buNone/>
            </a:pPr>
            <a:r>
              <a:rPr lang="en" sz="1400" dirty="0"/>
              <a:t>Hiring to address short term needs vs. finding talent for long term growth</a:t>
            </a:r>
            <a:endParaRPr sz="1400" dirty="0"/>
          </a:p>
        </p:txBody>
      </p:sp>
      <p:pic>
        <p:nvPicPr>
          <p:cNvPr id="378" name="Google Shape;378;p42"/>
          <p:cNvPicPr preferRelativeResize="0"/>
          <p:nvPr/>
        </p:nvPicPr>
        <p:blipFill rotWithShape="1">
          <a:blip r:embed="rId4">
            <a:alphaModFix amt="91000"/>
          </a:blip>
          <a:srcRect l="32215" t="76282" r="60177" b="11971"/>
          <a:stretch/>
        </p:blipFill>
        <p:spPr>
          <a:xfrm rot="-2220023">
            <a:off x="3947914" y="135302"/>
            <a:ext cx="695570" cy="604101"/>
          </a:xfrm>
          <a:prstGeom prst="rect">
            <a:avLst/>
          </a:prstGeom>
          <a:noFill/>
          <a:ln>
            <a:noFill/>
          </a:ln>
          <a:effectLst>
            <a:outerShdw blurRad="171450" dist="123825" dir="3180000" algn="bl" rotWithShape="0">
              <a:srgbClr val="000000">
                <a:alpha val="52999"/>
              </a:srgbClr>
            </a:outerShdw>
          </a:effectLst>
        </p:spPr>
      </p:pic>
      <p:pic>
        <p:nvPicPr>
          <p:cNvPr id="379" name="Google Shape;379;p42"/>
          <p:cNvPicPr preferRelativeResize="0"/>
          <p:nvPr/>
        </p:nvPicPr>
        <p:blipFill rotWithShape="1">
          <a:blip r:embed="rId5">
            <a:alphaModFix/>
          </a:blip>
          <a:srcRect l="76667" t="25272" r="16442" b="65317"/>
          <a:stretch/>
        </p:blipFill>
        <p:spPr>
          <a:xfrm>
            <a:off x="7797870" y="4179967"/>
            <a:ext cx="629976" cy="483975"/>
          </a:xfrm>
          <a:prstGeom prst="rect">
            <a:avLst/>
          </a:prstGeom>
          <a:noFill/>
          <a:ln>
            <a:noFill/>
          </a:ln>
          <a:effectLst>
            <a:outerShdw blurRad="171450" dist="123825" dir="2760000" algn="bl" rotWithShape="0">
              <a:srgbClr val="000000">
                <a:alpha val="48000"/>
              </a:srgbClr>
            </a:outerShdw>
          </a:effectLst>
        </p:spPr>
      </p:pic>
      <p:sp>
        <p:nvSpPr>
          <p:cNvPr id="4" name="Google Shape;287;p39">
            <a:extLst>
              <a:ext uri="{FF2B5EF4-FFF2-40B4-BE49-F238E27FC236}">
                <a16:creationId xmlns:a16="http://schemas.microsoft.com/office/drawing/2014/main" id="{0B9A1380-7825-A0B5-E747-1B409D820234}"/>
              </a:ext>
            </a:extLst>
          </p:cNvPr>
          <p:cNvSpPr txBox="1">
            <a:spLocks/>
          </p:cNvSpPr>
          <p:nvPr/>
        </p:nvSpPr>
        <p:spPr>
          <a:xfrm>
            <a:off x="2052127" y="1982611"/>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Core Tension: </a:t>
            </a:r>
          </a:p>
        </p:txBody>
      </p:sp>
      <p:sp>
        <p:nvSpPr>
          <p:cNvPr id="5" name="Google Shape;287;p39">
            <a:extLst>
              <a:ext uri="{FF2B5EF4-FFF2-40B4-BE49-F238E27FC236}">
                <a16:creationId xmlns:a16="http://schemas.microsoft.com/office/drawing/2014/main" id="{28F23F3F-0FB9-EA11-5294-B15B3D9921F3}"/>
              </a:ext>
            </a:extLst>
          </p:cNvPr>
          <p:cNvSpPr txBox="1">
            <a:spLocks/>
          </p:cNvSpPr>
          <p:nvPr/>
        </p:nvSpPr>
        <p:spPr>
          <a:xfrm>
            <a:off x="2052127" y="2858622"/>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Questions: </a:t>
            </a:r>
          </a:p>
        </p:txBody>
      </p:sp>
      <p:sp>
        <p:nvSpPr>
          <p:cNvPr id="6" name="Google Shape;365;p42">
            <a:extLst>
              <a:ext uri="{FF2B5EF4-FFF2-40B4-BE49-F238E27FC236}">
                <a16:creationId xmlns:a16="http://schemas.microsoft.com/office/drawing/2014/main" id="{32D05AFB-12CB-FA14-CE7C-3074F854AA53}"/>
              </a:ext>
            </a:extLst>
          </p:cNvPr>
          <p:cNvSpPr txBox="1">
            <a:spLocks/>
          </p:cNvSpPr>
          <p:nvPr/>
        </p:nvSpPr>
        <p:spPr>
          <a:xfrm>
            <a:off x="1989453" y="3130363"/>
            <a:ext cx="4450364" cy="660747"/>
          </a:xfrm>
          <a:prstGeom prst="rect">
            <a:avLst/>
          </a:prstGeom>
          <a:noFill/>
          <a:ln>
            <a:noFill/>
          </a:ln>
        </p:spPr>
        <p:txBody>
          <a:bodyPr spcFirstLastPara="1" wrap="square" lIns="182875" tIns="91425" rIns="18287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9pPr>
          </a:lstStyle>
          <a:p>
            <a:pPr marL="0" indent="0" algn="l"/>
            <a:r>
              <a:rPr lang="en-US" sz="1400" dirty="0"/>
              <a:t>How do we balance candidates’ current skills with their growth potential?</a:t>
            </a:r>
          </a:p>
        </p:txBody>
      </p:sp>
      <p:sp>
        <p:nvSpPr>
          <p:cNvPr id="7" name="Google Shape;365;p42">
            <a:extLst>
              <a:ext uri="{FF2B5EF4-FFF2-40B4-BE49-F238E27FC236}">
                <a16:creationId xmlns:a16="http://schemas.microsoft.com/office/drawing/2014/main" id="{EB5BE601-A208-9C44-C59E-3882306D2527}"/>
              </a:ext>
            </a:extLst>
          </p:cNvPr>
          <p:cNvSpPr txBox="1">
            <a:spLocks/>
          </p:cNvSpPr>
          <p:nvPr/>
        </p:nvSpPr>
        <p:spPr>
          <a:xfrm>
            <a:off x="1989453" y="3641045"/>
            <a:ext cx="5629595" cy="660747"/>
          </a:xfrm>
          <a:prstGeom prst="rect">
            <a:avLst/>
          </a:prstGeom>
          <a:noFill/>
          <a:ln>
            <a:noFill/>
          </a:ln>
        </p:spPr>
        <p:txBody>
          <a:bodyPr spcFirstLastPara="1" wrap="square" lIns="182875" tIns="91425" rIns="18287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9pPr>
          </a:lstStyle>
          <a:p>
            <a:pPr marL="0" indent="0" algn="l"/>
            <a:r>
              <a:rPr lang="en-US" sz="1400" dirty="0"/>
              <a:t>When is it appropriate to hire for immediate needs vs. long-term fit?</a:t>
            </a:r>
          </a:p>
        </p:txBody>
      </p:sp>
      <p:sp>
        <p:nvSpPr>
          <p:cNvPr id="8" name="Google Shape;365;p42">
            <a:extLst>
              <a:ext uri="{FF2B5EF4-FFF2-40B4-BE49-F238E27FC236}">
                <a16:creationId xmlns:a16="http://schemas.microsoft.com/office/drawing/2014/main" id="{F200293B-F5F7-F511-05C8-3E0BA11DA80A}"/>
              </a:ext>
            </a:extLst>
          </p:cNvPr>
          <p:cNvSpPr txBox="1">
            <a:spLocks/>
          </p:cNvSpPr>
          <p:nvPr/>
        </p:nvSpPr>
        <p:spPr>
          <a:xfrm>
            <a:off x="1989453" y="4179967"/>
            <a:ext cx="5705795" cy="660747"/>
          </a:xfrm>
          <a:prstGeom prst="rect">
            <a:avLst/>
          </a:prstGeom>
          <a:noFill/>
          <a:ln>
            <a:noFill/>
          </a:ln>
        </p:spPr>
        <p:txBody>
          <a:bodyPr spcFirstLastPara="1" wrap="square" lIns="182875" tIns="91425" rIns="18287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500"/>
              <a:buFont typeface="DM Sans"/>
              <a:buNone/>
              <a:defRPr sz="2500" b="0" i="0" u="none" strike="noStrike" cap="none">
                <a:solidFill>
                  <a:schemeClr val="dk1"/>
                </a:solidFill>
                <a:latin typeface="DM Sans"/>
                <a:ea typeface="DM Sans"/>
                <a:cs typeface="DM Sans"/>
                <a:sym typeface="DM Sans"/>
              </a:defRPr>
            </a:lvl9pPr>
          </a:lstStyle>
          <a:p>
            <a:pPr marL="0" indent="0" algn="l"/>
            <a:r>
              <a:rPr lang="en-US" sz="1400" dirty="0"/>
              <a:t>Are there specific roles in which future growth should weigh more heavily in decision-making?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a:extLst>
            <a:ext uri="{FF2B5EF4-FFF2-40B4-BE49-F238E27FC236}">
              <a16:creationId xmlns:a16="http://schemas.microsoft.com/office/drawing/2014/main" id="{CD79A780-6220-0BA5-B3F8-EF6099989C20}"/>
            </a:ext>
          </a:extLst>
        </p:cNvPr>
        <p:cNvGrpSpPr/>
        <p:nvPr/>
      </p:nvGrpSpPr>
      <p:grpSpPr>
        <a:xfrm>
          <a:off x="0" y="0"/>
          <a:ext cx="0" cy="0"/>
          <a:chOff x="0" y="0"/>
          <a:chExt cx="0" cy="0"/>
        </a:xfrm>
      </p:grpSpPr>
      <p:sp>
        <p:nvSpPr>
          <p:cNvPr id="279" name="Google Shape;279;p39">
            <a:extLst>
              <a:ext uri="{FF2B5EF4-FFF2-40B4-BE49-F238E27FC236}">
                <a16:creationId xmlns:a16="http://schemas.microsoft.com/office/drawing/2014/main" id="{78CFA1D7-39F1-2C93-065E-A6FAF6BFED80}"/>
              </a:ext>
            </a:extLst>
          </p:cNvPr>
          <p:cNvSpPr txBox="1">
            <a:spLocks noGrp="1"/>
          </p:cNvSpPr>
          <p:nvPr>
            <p:ph type="subTitle" idx="1"/>
          </p:nvPr>
        </p:nvSpPr>
        <p:spPr>
          <a:xfrm>
            <a:off x="2332773" y="2128534"/>
            <a:ext cx="47676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Engaging multiple perspectives while maintaining decision efficiency</a:t>
            </a:r>
            <a:endParaRPr dirty="0"/>
          </a:p>
        </p:txBody>
      </p:sp>
      <p:sp>
        <p:nvSpPr>
          <p:cNvPr id="286" name="Google Shape;286;p39">
            <a:extLst>
              <a:ext uri="{FF2B5EF4-FFF2-40B4-BE49-F238E27FC236}">
                <a16:creationId xmlns:a16="http://schemas.microsoft.com/office/drawing/2014/main" id="{209E495C-93E0-1B41-D00A-D36AF747FA80}"/>
              </a:ext>
            </a:extLst>
          </p:cNvPr>
          <p:cNvSpPr txBox="1">
            <a:spLocks noGrp="1"/>
          </p:cNvSpPr>
          <p:nvPr>
            <p:ph type="title" idx="8"/>
          </p:nvPr>
        </p:nvSpPr>
        <p:spPr>
          <a:xfrm>
            <a:off x="228952" y="368508"/>
            <a:ext cx="53292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Team Input vs. Decision Authority</a:t>
            </a:r>
            <a:endParaRPr dirty="0"/>
          </a:p>
        </p:txBody>
      </p:sp>
      <p:sp>
        <p:nvSpPr>
          <p:cNvPr id="287" name="Google Shape;287;p39">
            <a:extLst>
              <a:ext uri="{FF2B5EF4-FFF2-40B4-BE49-F238E27FC236}">
                <a16:creationId xmlns:a16="http://schemas.microsoft.com/office/drawing/2014/main" id="{7969236B-4AC0-64F1-840E-FAA60B4FA159}"/>
              </a:ext>
            </a:extLst>
          </p:cNvPr>
          <p:cNvSpPr txBox="1">
            <a:spLocks noGrp="1"/>
          </p:cNvSpPr>
          <p:nvPr>
            <p:ph type="subTitle" idx="9"/>
          </p:nvPr>
        </p:nvSpPr>
        <p:spPr>
          <a:xfrm>
            <a:off x="2332773" y="1825701"/>
            <a:ext cx="22323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Core Tension: </a:t>
            </a:r>
            <a:endParaRPr dirty="0"/>
          </a:p>
        </p:txBody>
      </p:sp>
      <p:pic>
        <p:nvPicPr>
          <p:cNvPr id="311" name="Google Shape;311;p39">
            <a:extLst>
              <a:ext uri="{FF2B5EF4-FFF2-40B4-BE49-F238E27FC236}">
                <a16:creationId xmlns:a16="http://schemas.microsoft.com/office/drawing/2014/main" id="{F650716A-5B12-7B33-9D24-1C3A05727D7B}"/>
              </a:ext>
            </a:extLst>
          </p:cNvPr>
          <p:cNvPicPr preferRelativeResize="0"/>
          <p:nvPr/>
        </p:nvPicPr>
        <p:blipFill rotWithShape="1">
          <a:blip r:embed="rId3">
            <a:alphaModFix/>
          </a:blip>
          <a:srcRect l="19817" t="55580" r="60458" b="21831"/>
          <a:stretch/>
        </p:blipFill>
        <p:spPr>
          <a:xfrm>
            <a:off x="0" y="2445668"/>
            <a:ext cx="1601976" cy="1161823"/>
          </a:xfrm>
          <a:prstGeom prst="rect">
            <a:avLst/>
          </a:prstGeom>
          <a:noFill/>
          <a:ln>
            <a:noFill/>
          </a:ln>
          <a:effectLst>
            <a:outerShdw blurRad="157163" dist="104775" dir="8100000" algn="bl" rotWithShape="0">
              <a:srgbClr val="000000">
                <a:alpha val="50000"/>
              </a:srgbClr>
            </a:outerShdw>
          </a:effectLst>
        </p:spPr>
      </p:pic>
      <p:pic>
        <p:nvPicPr>
          <p:cNvPr id="312" name="Google Shape;312;p39">
            <a:extLst>
              <a:ext uri="{FF2B5EF4-FFF2-40B4-BE49-F238E27FC236}">
                <a16:creationId xmlns:a16="http://schemas.microsoft.com/office/drawing/2014/main" id="{D0DE1AAE-E161-87E8-59A7-637AEC1E093D}"/>
              </a:ext>
            </a:extLst>
          </p:cNvPr>
          <p:cNvPicPr preferRelativeResize="0"/>
          <p:nvPr/>
        </p:nvPicPr>
        <p:blipFill rotWithShape="1">
          <a:blip r:embed="rId4">
            <a:alphaModFix/>
          </a:blip>
          <a:srcRect l="1768" t="51341" r="90624" b="36913"/>
          <a:stretch/>
        </p:blipFill>
        <p:spPr>
          <a:xfrm rot="2871577">
            <a:off x="1162270" y="3401429"/>
            <a:ext cx="695573" cy="604100"/>
          </a:xfrm>
          <a:prstGeom prst="rect">
            <a:avLst/>
          </a:prstGeom>
          <a:noFill/>
          <a:ln>
            <a:noFill/>
          </a:ln>
          <a:effectLst>
            <a:outerShdw blurRad="242888" dist="171450" dir="7560000" algn="bl" rotWithShape="0">
              <a:srgbClr val="000000">
                <a:alpha val="39000"/>
              </a:srgbClr>
            </a:outerShdw>
          </a:effectLst>
        </p:spPr>
      </p:pic>
      <p:sp>
        <p:nvSpPr>
          <p:cNvPr id="29" name="Google Shape;287;p39">
            <a:extLst>
              <a:ext uri="{FF2B5EF4-FFF2-40B4-BE49-F238E27FC236}">
                <a16:creationId xmlns:a16="http://schemas.microsoft.com/office/drawing/2014/main" id="{54756308-686F-81E0-774A-E4E8E787B561}"/>
              </a:ext>
            </a:extLst>
          </p:cNvPr>
          <p:cNvSpPr txBox="1">
            <a:spLocks/>
          </p:cNvSpPr>
          <p:nvPr/>
        </p:nvSpPr>
        <p:spPr>
          <a:xfrm>
            <a:off x="2332773" y="2572479"/>
            <a:ext cx="1917138"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Calistoga"/>
                <a:ea typeface="Calistoga"/>
                <a:cs typeface="Calistoga"/>
                <a:sym typeface="Calistoga"/>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dirty="0"/>
              <a:t>Questions: </a:t>
            </a:r>
          </a:p>
        </p:txBody>
      </p:sp>
      <p:sp>
        <p:nvSpPr>
          <p:cNvPr id="30" name="Google Shape;279;p39">
            <a:extLst>
              <a:ext uri="{FF2B5EF4-FFF2-40B4-BE49-F238E27FC236}">
                <a16:creationId xmlns:a16="http://schemas.microsoft.com/office/drawing/2014/main" id="{0CD8AF88-82E3-F78A-D028-114F066F7AA7}"/>
              </a:ext>
            </a:extLst>
          </p:cNvPr>
          <p:cNvSpPr txBox="1">
            <a:spLocks/>
          </p:cNvSpPr>
          <p:nvPr/>
        </p:nvSpPr>
        <p:spPr>
          <a:xfrm>
            <a:off x="2332773" y="2956584"/>
            <a:ext cx="47676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dirty="0"/>
              <a:t>What’s the ideal balance between gathering input and making timely decisions?</a:t>
            </a:r>
          </a:p>
        </p:txBody>
      </p:sp>
      <p:sp>
        <p:nvSpPr>
          <p:cNvPr id="31" name="Google Shape;279;p39">
            <a:extLst>
              <a:ext uri="{FF2B5EF4-FFF2-40B4-BE49-F238E27FC236}">
                <a16:creationId xmlns:a16="http://schemas.microsoft.com/office/drawing/2014/main" id="{6E31D28B-C8A1-DFA9-D85C-54950945A32F}"/>
              </a:ext>
            </a:extLst>
          </p:cNvPr>
          <p:cNvSpPr txBox="1">
            <a:spLocks/>
          </p:cNvSpPr>
          <p:nvPr/>
        </p:nvSpPr>
        <p:spPr>
          <a:xfrm>
            <a:off x="2332773" y="3931766"/>
            <a:ext cx="47676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dirty="0"/>
              <a:t>Has anyone experienced delays or successes due to extensive input from others?</a:t>
            </a:r>
          </a:p>
        </p:txBody>
      </p:sp>
      <p:sp>
        <p:nvSpPr>
          <p:cNvPr id="32" name="Google Shape;279;p39">
            <a:extLst>
              <a:ext uri="{FF2B5EF4-FFF2-40B4-BE49-F238E27FC236}">
                <a16:creationId xmlns:a16="http://schemas.microsoft.com/office/drawing/2014/main" id="{B3A76174-3B67-7A59-2D88-0DA4633CD3DB}"/>
              </a:ext>
            </a:extLst>
          </p:cNvPr>
          <p:cNvSpPr txBox="1">
            <a:spLocks/>
          </p:cNvSpPr>
          <p:nvPr/>
        </p:nvSpPr>
        <p:spPr>
          <a:xfrm>
            <a:off x="2332773" y="3427388"/>
            <a:ext cx="476768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1pPr>
            <a:lvl2pPr marL="914400" marR="0" lvl="1"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dirty="0"/>
              <a:t>How do we handle conflicts that arise from differing team opinions?</a:t>
            </a:r>
          </a:p>
        </p:txBody>
      </p:sp>
    </p:spTree>
    <p:extLst>
      <p:ext uri="{BB962C8B-B14F-4D97-AF65-F5344CB8AC3E}">
        <p14:creationId xmlns:p14="http://schemas.microsoft.com/office/powerpoint/2010/main" val="326004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C1BD7CA4-7106-0C53-DCFA-C6DB5AA4F4DB}"/>
            </a:ext>
          </a:extLst>
        </p:cNvPr>
        <p:cNvGrpSpPr/>
        <p:nvPr/>
      </p:nvGrpSpPr>
      <p:grpSpPr>
        <a:xfrm>
          <a:off x="0" y="0"/>
          <a:ext cx="0" cy="0"/>
          <a:chOff x="0" y="0"/>
          <a:chExt cx="0" cy="0"/>
        </a:xfrm>
      </p:grpSpPr>
      <p:sp>
        <p:nvSpPr>
          <p:cNvPr id="254" name="Google Shape;254;p38">
            <a:extLst>
              <a:ext uri="{FF2B5EF4-FFF2-40B4-BE49-F238E27FC236}">
                <a16:creationId xmlns:a16="http://schemas.microsoft.com/office/drawing/2014/main" id="{878A4F3D-18E7-4212-CB61-FE5BE46B75BD}"/>
              </a:ext>
            </a:extLst>
          </p:cNvPr>
          <p:cNvSpPr txBox="1">
            <a:spLocks noGrp="1"/>
          </p:cNvSpPr>
          <p:nvPr>
            <p:ph type="title"/>
          </p:nvPr>
        </p:nvSpPr>
        <p:spPr>
          <a:xfrm>
            <a:off x="720000" y="4588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Final Thoughts</a:t>
            </a:r>
            <a:endParaRPr dirty="0"/>
          </a:p>
        </p:txBody>
      </p:sp>
      <p:pic>
        <p:nvPicPr>
          <p:cNvPr id="270" name="Google Shape;270;p38">
            <a:extLst>
              <a:ext uri="{FF2B5EF4-FFF2-40B4-BE49-F238E27FC236}">
                <a16:creationId xmlns:a16="http://schemas.microsoft.com/office/drawing/2014/main" id="{D8EE6A3B-F6E9-4F1F-D001-52C533146F21}"/>
              </a:ext>
            </a:extLst>
          </p:cNvPr>
          <p:cNvPicPr preferRelativeResize="0"/>
          <p:nvPr/>
        </p:nvPicPr>
        <p:blipFill rotWithShape="1">
          <a:blip r:embed="rId3">
            <a:alphaModFix/>
          </a:blip>
          <a:srcRect l="1768" t="51341" r="90624" b="36913"/>
          <a:stretch/>
        </p:blipFill>
        <p:spPr>
          <a:xfrm rot="-2350684">
            <a:off x="7914788" y="3238389"/>
            <a:ext cx="695573" cy="604100"/>
          </a:xfrm>
          <a:prstGeom prst="rect">
            <a:avLst/>
          </a:prstGeom>
          <a:noFill/>
          <a:ln>
            <a:noFill/>
          </a:ln>
          <a:effectLst>
            <a:outerShdw blurRad="242888" dist="171450" dir="7560000" algn="bl" rotWithShape="0">
              <a:srgbClr val="000000">
                <a:alpha val="39000"/>
              </a:srgbClr>
            </a:outerShdw>
          </a:effectLst>
        </p:spPr>
      </p:pic>
      <p:pic>
        <p:nvPicPr>
          <p:cNvPr id="271" name="Google Shape;271;p38">
            <a:extLst>
              <a:ext uri="{FF2B5EF4-FFF2-40B4-BE49-F238E27FC236}">
                <a16:creationId xmlns:a16="http://schemas.microsoft.com/office/drawing/2014/main" id="{4FD47AA3-DC89-7A36-C9AE-5D6B9871CF12}"/>
              </a:ext>
            </a:extLst>
          </p:cNvPr>
          <p:cNvPicPr preferRelativeResize="0"/>
          <p:nvPr/>
        </p:nvPicPr>
        <p:blipFill rotWithShape="1">
          <a:blip r:embed="rId4">
            <a:alphaModFix/>
          </a:blip>
          <a:srcRect l="76667" t="25272" r="16442" b="65317"/>
          <a:stretch/>
        </p:blipFill>
        <p:spPr>
          <a:xfrm>
            <a:off x="1019304" y="1152050"/>
            <a:ext cx="629976" cy="483975"/>
          </a:xfrm>
          <a:prstGeom prst="rect">
            <a:avLst/>
          </a:prstGeom>
          <a:noFill/>
          <a:ln>
            <a:noFill/>
          </a:ln>
          <a:effectLst>
            <a:outerShdw blurRad="242888" dist="123825" dir="7560000" algn="bl" rotWithShape="0">
              <a:srgbClr val="000000">
                <a:alpha val="66000"/>
              </a:srgbClr>
            </a:outerShdw>
          </a:effectLst>
        </p:spPr>
      </p:pic>
      <p:pic>
        <p:nvPicPr>
          <p:cNvPr id="272" name="Google Shape;272;p38">
            <a:extLst>
              <a:ext uri="{FF2B5EF4-FFF2-40B4-BE49-F238E27FC236}">
                <a16:creationId xmlns:a16="http://schemas.microsoft.com/office/drawing/2014/main" id="{F53C9C35-2E4F-1A9A-3C6F-4371E41F2A03}"/>
              </a:ext>
            </a:extLst>
          </p:cNvPr>
          <p:cNvPicPr preferRelativeResize="0"/>
          <p:nvPr/>
        </p:nvPicPr>
        <p:blipFill rotWithShape="1">
          <a:blip r:embed="rId3">
            <a:alphaModFix/>
          </a:blip>
          <a:srcRect l="1768" t="51341" r="90624" b="36913"/>
          <a:stretch/>
        </p:blipFill>
        <p:spPr>
          <a:xfrm rot="2141257">
            <a:off x="7537349" y="3784989"/>
            <a:ext cx="695572" cy="604098"/>
          </a:xfrm>
          <a:prstGeom prst="rect">
            <a:avLst/>
          </a:prstGeom>
          <a:noFill/>
          <a:ln>
            <a:noFill/>
          </a:ln>
          <a:effectLst>
            <a:outerShdw blurRad="242888" dist="171450" dir="7560000" algn="bl" rotWithShape="0">
              <a:srgbClr val="000000">
                <a:alpha val="39000"/>
              </a:srgbClr>
            </a:outerShdw>
          </a:effectLst>
        </p:spPr>
      </p:pic>
      <p:pic>
        <p:nvPicPr>
          <p:cNvPr id="273" name="Google Shape;273;p38">
            <a:extLst>
              <a:ext uri="{FF2B5EF4-FFF2-40B4-BE49-F238E27FC236}">
                <a16:creationId xmlns:a16="http://schemas.microsoft.com/office/drawing/2014/main" id="{9C19F7B9-F37F-E75E-A866-090F64D26EB8}"/>
              </a:ext>
            </a:extLst>
          </p:cNvPr>
          <p:cNvPicPr preferRelativeResize="0"/>
          <p:nvPr/>
        </p:nvPicPr>
        <p:blipFill rotWithShape="1">
          <a:blip r:embed="rId3">
            <a:alphaModFix/>
          </a:blip>
          <a:srcRect l="1768" t="51341" r="90624" b="36913"/>
          <a:stretch/>
        </p:blipFill>
        <p:spPr>
          <a:xfrm rot="-2350684">
            <a:off x="7050350" y="610614"/>
            <a:ext cx="695573" cy="604100"/>
          </a:xfrm>
          <a:prstGeom prst="rect">
            <a:avLst/>
          </a:prstGeom>
          <a:noFill/>
          <a:ln>
            <a:noFill/>
          </a:ln>
          <a:effectLst>
            <a:outerShdw blurRad="242888" dist="171450" dir="7560000" algn="bl" rotWithShape="0">
              <a:srgbClr val="000000">
                <a:alpha val="39000"/>
              </a:srgbClr>
            </a:outerShdw>
          </a:effectLst>
        </p:spPr>
      </p:pic>
      <p:sp>
        <p:nvSpPr>
          <p:cNvPr id="2" name="Google Shape;287;p39">
            <a:extLst>
              <a:ext uri="{FF2B5EF4-FFF2-40B4-BE49-F238E27FC236}">
                <a16:creationId xmlns:a16="http://schemas.microsoft.com/office/drawing/2014/main" id="{33DB4B6C-4C4F-D650-D9D8-EDF536D45AA1}"/>
              </a:ext>
            </a:extLst>
          </p:cNvPr>
          <p:cNvSpPr txBox="1">
            <a:spLocks/>
          </p:cNvSpPr>
          <p:nvPr/>
        </p:nvSpPr>
        <p:spPr>
          <a:xfrm>
            <a:off x="1415244" y="1636025"/>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Question: </a:t>
            </a:r>
          </a:p>
        </p:txBody>
      </p:sp>
      <p:sp>
        <p:nvSpPr>
          <p:cNvPr id="3" name="Google Shape;287;p39">
            <a:extLst>
              <a:ext uri="{FF2B5EF4-FFF2-40B4-BE49-F238E27FC236}">
                <a16:creationId xmlns:a16="http://schemas.microsoft.com/office/drawing/2014/main" id="{4D2201C4-54A4-B4E9-1106-88B6E4B65040}"/>
              </a:ext>
            </a:extLst>
          </p:cNvPr>
          <p:cNvSpPr txBox="1">
            <a:spLocks/>
          </p:cNvSpPr>
          <p:nvPr/>
        </p:nvSpPr>
        <p:spPr>
          <a:xfrm>
            <a:off x="833353" y="2482950"/>
            <a:ext cx="2232300" cy="484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tx1"/>
                </a:solidFill>
                <a:latin typeface="Calistoga" panose="020B0604020202020204" charset="0"/>
                <a:cs typeface="Calistoga" panose="020B0604020202020204" charset="0"/>
              </a:rPr>
              <a:t>Call to Action: </a:t>
            </a:r>
          </a:p>
        </p:txBody>
      </p:sp>
      <p:sp>
        <p:nvSpPr>
          <p:cNvPr id="4" name="Google Shape;279;p39">
            <a:extLst>
              <a:ext uri="{FF2B5EF4-FFF2-40B4-BE49-F238E27FC236}">
                <a16:creationId xmlns:a16="http://schemas.microsoft.com/office/drawing/2014/main" id="{208FC9B1-A956-C59C-D95D-B04D0800DA86}"/>
              </a:ext>
            </a:extLst>
          </p:cNvPr>
          <p:cNvSpPr txBox="1">
            <a:spLocks/>
          </p:cNvSpPr>
          <p:nvPr/>
        </p:nvSpPr>
        <p:spPr>
          <a:xfrm>
            <a:off x="2859245" y="1640743"/>
            <a:ext cx="476768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tx1"/>
                </a:solidFill>
                <a:latin typeface="DM Sans" pitchFamily="2" charset="0"/>
              </a:rPr>
              <a:t>Which priority do you feel has the most significant impact on our hiring decisions?</a:t>
            </a:r>
          </a:p>
        </p:txBody>
      </p:sp>
      <p:sp>
        <p:nvSpPr>
          <p:cNvPr id="5" name="Google Shape;279;p39">
            <a:extLst>
              <a:ext uri="{FF2B5EF4-FFF2-40B4-BE49-F238E27FC236}">
                <a16:creationId xmlns:a16="http://schemas.microsoft.com/office/drawing/2014/main" id="{0C3C0517-79EB-6D00-6D7A-F9E5856B1A71}"/>
              </a:ext>
            </a:extLst>
          </p:cNvPr>
          <p:cNvSpPr txBox="1">
            <a:spLocks/>
          </p:cNvSpPr>
          <p:nvPr/>
        </p:nvSpPr>
        <p:spPr>
          <a:xfrm>
            <a:off x="2859245" y="2503655"/>
            <a:ext cx="476768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tx1"/>
                </a:solidFill>
                <a:latin typeface="DM Sans" pitchFamily="2" charset="0"/>
              </a:rPr>
              <a:t>What small changes can we make to our current hiring practices to better balance these priorities?</a:t>
            </a:r>
          </a:p>
        </p:txBody>
      </p:sp>
    </p:spTree>
    <p:extLst>
      <p:ext uri="{BB962C8B-B14F-4D97-AF65-F5344CB8AC3E}">
        <p14:creationId xmlns:p14="http://schemas.microsoft.com/office/powerpoint/2010/main" val="29736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pic>
        <p:nvPicPr>
          <p:cNvPr id="1434" name="Google Shape;1434;p73"/>
          <p:cNvPicPr preferRelativeResize="0"/>
          <p:nvPr/>
        </p:nvPicPr>
        <p:blipFill rotWithShape="1">
          <a:blip r:embed="rId3">
            <a:alphaModFix/>
          </a:blip>
          <a:srcRect l="4647" t="49680" r="74957" b="2231"/>
          <a:stretch/>
        </p:blipFill>
        <p:spPr>
          <a:xfrm rot="1646973">
            <a:off x="560350" y="1673501"/>
            <a:ext cx="1864927" cy="2473476"/>
          </a:xfrm>
          <a:prstGeom prst="rect">
            <a:avLst/>
          </a:prstGeom>
          <a:noFill/>
          <a:ln>
            <a:noFill/>
          </a:ln>
        </p:spPr>
      </p:pic>
      <p:sp>
        <p:nvSpPr>
          <p:cNvPr id="1435" name="Google Shape;1435;p73"/>
          <p:cNvSpPr txBox="1">
            <a:spLocks noGrp="1"/>
          </p:cNvSpPr>
          <p:nvPr>
            <p:ph type="ctrTitle"/>
          </p:nvPr>
        </p:nvSpPr>
        <p:spPr>
          <a:xfrm>
            <a:off x="2425050" y="990523"/>
            <a:ext cx="4293900" cy="120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a:t>
            </a:r>
            <a:endParaRPr dirty="0"/>
          </a:p>
        </p:txBody>
      </p:sp>
      <p:pic>
        <p:nvPicPr>
          <p:cNvPr id="1452" name="Google Shape;1452;p73"/>
          <p:cNvPicPr preferRelativeResize="0"/>
          <p:nvPr/>
        </p:nvPicPr>
        <p:blipFill rotWithShape="1">
          <a:blip r:embed="rId4">
            <a:alphaModFix/>
          </a:blip>
          <a:srcRect l="1768" t="51341" r="90624" b="36913"/>
          <a:stretch/>
        </p:blipFill>
        <p:spPr>
          <a:xfrm rot="-2350684">
            <a:off x="2346375" y="626989"/>
            <a:ext cx="695573" cy="604100"/>
          </a:xfrm>
          <a:prstGeom prst="rect">
            <a:avLst/>
          </a:prstGeom>
          <a:noFill/>
          <a:ln>
            <a:noFill/>
          </a:ln>
          <a:effectLst>
            <a:outerShdw blurRad="242888" dist="171450" dir="7560000" algn="bl" rotWithShape="0">
              <a:srgbClr val="000000">
                <a:alpha val="39000"/>
              </a:srgbClr>
            </a:outerShdw>
          </a:effectLst>
        </p:spPr>
      </p:pic>
      <p:pic>
        <p:nvPicPr>
          <p:cNvPr id="1453" name="Google Shape;1453;p73"/>
          <p:cNvPicPr preferRelativeResize="0"/>
          <p:nvPr/>
        </p:nvPicPr>
        <p:blipFill rotWithShape="1">
          <a:blip r:embed="rId5">
            <a:alphaModFix/>
          </a:blip>
          <a:srcRect l="76667" t="25272" r="16442" b="65317"/>
          <a:stretch/>
        </p:blipFill>
        <p:spPr>
          <a:xfrm>
            <a:off x="1001626" y="1301125"/>
            <a:ext cx="629976" cy="483975"/>
          </a:xfrm>
          <a:prstGeom prst="rect">
            <a:avLst/>
          </a:prstGeom>
          <a:noFill/>
          <a:ln>
            <a:noFill/>
          </a:ln>
          <a:effectLst>
            <a:outerShdw blurRad="242888" dist="123825" dir="7560000" algn="bl" rotWithShape="0">
              <a:srgbClr val="000000">
                <a:alpha val="66000"/>
              </a:srgbClr>
            </a:outerShdw>
          </a:effectLst>
        </p:spPr>
      </p:pic>
      <p:pic>
        <p:nvPicPr>
          <p:cNvPr id="1454" name="Google Shape;1454;p73"/>
          <p:cNvPicPr preferRelativeResize="0"/>
          <p:nvPr/>
        </p:nvPicPr>
        <p:blipFill rotWithShape="1">
          <a:blip r:embed="rId4">
            <a:alphaModFix/>
          </a:blip>
          <a:srcRect l="1768" t="51341" r="90624" b="36913"/>
          <a:stretch/>
        </p:blipFill>
        <p:spPr>
          <a:xfrm rot="2141257">
            <a:off x="509912" y="749414"/>
            <a:ext cx="695572" cy="604098"/>
          </a:xfrm>
          <a:prstGeom prst="rect">
            <a:avLst/>
          </a:prstGeom>
          <a:noFill/>
          <a:ln>
            <a:noFill/>
          </a:ln>
          <a:effectLst>
            <a:outerShdw blurRad="242888" dist="171450" dir="7560000" algn="bl" rotWithShape="0">
              <a:srgbClr val="000000">
                <a:alpha val="39000"/>
              </a:srgbClr>
            </a:outerShdw>
          </a:effectLst>
        </p:spPr>
      </p:pic>
      <p:pic>
        <p:nvPicPr>
          <p:cNvPr id="1456" name="Google Shape;1456;p73"/>
          <p:cNvPicPr preferRelativeResize="0"/>
          <p:nvPr/>
        </p:nvPicPr>
        <p:blipFill rotWithShape="1">
          <a:blip r:embed="rId4">
            <a:alphaModFix/>
          </a:blip>
          <a:srcRect l="1768" t="51341" r="90624" b="36913"/>
          <a:stretch/>
        </p:blipFill>
        <p:spPr>
          <a:xfrm rot="1873916">
            <a:off x="7464243" y="3482283"/>
            <a:ext cx="695574" cy="604099"/>
          </a:xfrm>
          <a:prstGeom prst="rect">
            <a:avLst/>
          </a:prstGeom>
          <a:noFill/>
          <a:ln>
            <a:noFill/>
          </a:ln>
          <a:effectLst>
            <a:outerShdw blurRad="242888" dist="171450" dir="7560000" algn="bl" rotWithShape="0">
              <a:srgbClr val="000000">
                <a:alpha val="39000"/>
              </a:srgbClr>
            </a:outerShdw>
          </a:effectLst>
        </p:spPr>
      </p:pic>
      <p:pic>
        <p:nvPicPr>
          <p:cNvPr id="1457" name="Google Shape;1457;p73"/>
          <p:cNvPicPr preferRelativeResize="0"/>
          <p:nvPr/>
        </p:nvPicPr>
        <p:blipFill rotWithShape="1">
          <a:blip r:embed="rId4">
            <a:alphaModFix/>
          </a:blip>
          <a:srcRect l="1768" t="51341" r="90624" b="36913"/>
          <a:stretch/>
        </p:blipFill>
        <p:spPr>
          <a:xfrm rot="-2350684">
            <a:off x="6742000" y="2264414"/>
            <a:ext cx="695573" cy="604100"/>
          </a:xfrm>
          <a:prstGeom prst="rect">
            <a:avLst/>
          </a:prstGeom>
          <a:noFill/>
          <a:ln>
            <a:noFill/>
          </a:ln>
          <a:effectLst>
            <a:outerShdw blurRad="242888" dist="171450" dir="7560000" algn="bl" rotWithShape="0">
              <a:srgbClr val="000000">
                <a:alpha val="39000"/>
              </a:srgbClr>
            </a:outerShdw>
          </a:effectLst>
        </p:spPr>
      </p:pic>
    </p:spTree>
  </p:cSld>
  <p:clrMapOvr>
    <a:masterClrMapping/>
  </p:clrMapOvr>
</p:sld>
</file>

<file path=ppt/theme/theme1.xml><?xml version="1.0" encoding="utf-8"?>
<a:theme xmlns:a="http://schemas.openxmlformats.org/drawingml/2006/main" name="Autumn Leaves Photo Backgrounds - Student Pack for Middle School by Slidesgo">
  <a:themeElements>
    <a:clrScheme name="Simple Light">
      <a:dk1>
        <a:srgbClr val="5B0F00"/>
      </a:dk1>
      <a:lt1>
        <a:srgbClr val="D9D9D9"/>
      </a:lt1>
      <a:dk2>
        <a:srgbClr val="9B1701"/>
      </a:dk2>
      <a:lt2>
        <a:srgbClr val="D53015"/>
      </a:lt2>
      <a:accent1>
        <a:srgbClr val="35646F"/>
      </a:accent1>
      <a:accent2>
        <a:srgbClr val="FFFFFF"/>
      </a:accent2>
      <a:accent3>
        <a:srgbClr val="E6B207"/>
      </a:accent3>
      <a:accent4>
        <a:srgbClr val="D56221"/>
      </a:accent4>
      <a:accent5>
        <a:srgbClr val="FFFFFF"/>
      </a:accent5>
      <a:accent6>
        <a:srgbClr val="FFFFFF"/>
      </a:accent6>
      <a:hlink>
        <a:srgbClr val="5B0F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fc3636-50b9-49d4-9e47-3f21bd94828a">
      <Terms xmlns="http://schemas.microsoft.com/office/infopath/2007/PartnerControls"/>
    </lcf76f155ced4ddcb4097134ff3c332f>
    <TaxCatchAll xmlns="fd53b27a-d819-4321-9c64-a6f33302b4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535A9413D48458CF00826EFFABEA2" ma:contentTypeVersion="18" ma:contentTypeDescription="Create a new document." ma:contentTypeScope="" ma:versionID="f9c38d095ed4aaa7bbfd364d028228b5">
  <xsd:schema xmlns:xsd="http://www.w3.org/2001/XMLSchema" xmlns:xs="http://www.w3.org/2001/XMLSchema" xmlns:p="http://schemas.microsoft.com/office/2006/metadata/properties" xmlns:ns2="26fc3636-50b9-49d4-9e47-3f21bd94828a" xmlns:ns3="fd53b27a-d819-4321-9c64-a6f33302b480" targetNamespace="http://schemas.microsoft.com/office/2006/metadata/properties" ma:root="true" ma:fieldsID="ff09518f37c57edbffc0a05c7bc790d3" ns2:_="" ns3:_="">
    <xsd:import namespace="26fc3636-50b9-49d4-9e47-3f21bd94828a"/>
    <xsd:import namespace="fd53b27a-d819-4321-9c64-a6f33302b4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c3636-50b9-49d4-9e47-3f21bd948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53e3dc2-79b4-4fdd-a9a6-f669ca57ba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b27a-d819-4321-9c64-a6f33302b48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ecde80a-5551-40bc-b066-8ab61261ae69}" ma:internalName="TaxCatchAll" ma:showField="CatchAllData" ma:web="fd53b27a-d819-4321-9c64-a6f33302b48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33149-C9A9-414C-B20E-8A036E13C7FA}">
  <ds:schemaRefs>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2006/metadata/properties"/>
    <ds:schemaRef ds:uri="http://schemas.openxmlformats.org/package/2006/metadata/core-properties"/>
    <ds:schemaRef ds:uri="b4dd7714-5d3b-4f08-aeb7-4ffa24dfaea1"/>
    <ds:schemaRef ds:uri="http://schemas.microsoft.com/office/infopath/2007/PartnerControls"/>
    <ds:schemaRef ds:uri="ae1e6540-5f17-45ce-ac76-c75d29f68c99"/>
  </ds:schemaRefs>
</ds:datastoreItem>
</file>

<file path=customXml/itemProps2.xml><?xml version="1.0" encoding="utf-8"?>
<ds:datastoreItem xmlns:ds="http://schemas.openxmlformats.org/officeDocument/2006/customXml" ds:itemID="{785728CB-0CDA-40F0-9D88-DF07CE7F7A90}"/>
</file>

<file path=customXml/itemProps3.xml><?xml version="1.0" encoding="utf-8"?>
<ds:datastoreItem xmlns:ds="http://schemas.openxmlformats.org/officeDocument/2006/customXml" ds:itemID="{97EF816F-2035-46E3-8B03-0AA81052A4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TotalTime>
  <Words>2822</Words>
  <Application>Microsoft Office PowerPoint</Application>
  <PresentationFormat>On-screen Show (16:9)</PresentationFormat>
  <Paragraphs>131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DM Sans</vt:lpstr>
      <vt:lpstr>Courier New</vt:lpstr>
      <vt:lpstr>Bebas Neue</vt:lpstr>
      <vt:lpstr>Calistoga</vt:lpstr>
      <vt:lpstr>Arial</vt:lpstr>
      <vt:lpstr>Aptos</vt:lpstr>
      <vt:lpstr>Autumn Leaves Photo Backgrounds - Student Pack for Middle School by Slidesgo</vt:lpstr>
      <vt:lpstr>November Roundtable</vt:lpstr>
      <vt:lpstr>Today’s Discussion</vt:lpstr>
      <vt:lpstr>Candidate Qualifications Vs. Cultural Fit</vt:lpstr>
      <vt:lpstr>Speed vs. Thoroughness in Hiring</vt:lpstr>
      <vt:lpstr>Budget Constraints vs. Attracting Top Talent</vt:lpstr>
      <vt:lpstr>Immediate Needs vs. Future Growth Potential</vt:lpstr>
      <vt:lpstr>Team Input vs. Decision Authority</vt:lpstr>
      <vt:lpstr>Final Thoughts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Erin Miley</dc:creator>
  <cp:lastModifiedBy>Erin Miley</cp:lastModifiedBy>
  <cp:revision>2</cp:revision>
  <dcterms:modified xsi:type="dcterms:W3CDTF">2024-11-08T20:40:58Z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0x0101001C0535A9413D48458CF00826EFFABEA2</vt:lpwstr>
  </property>
  <property fmtid="{D5CDD505-2E9C-101B-9397-08002B2CF9AE}" pid="3" name="MediaServiceImageTags">
    <vt:lpwstr/>
  </property>
</Properties>
</file>