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9"/>
  </p:notesMasterIdLst>
  <p:sldIdLst>
    <p:sldId id="256" r:id="rId5"/>
    <p:sldId id="257" r:id="rId6"/>
    <p:sldId id="258" r:id="rId7"/>
    <p:sldId id="260" r:id="rId8"/>
    <p:sldId id="264" r:id="rId9"/>
    <p:sldId id="259" r:id="rId10"/>
    <p:sldId id="261" r:id="rId11"/>
    <p:sldId id="262" r:id="rId12"/>
    <p:sldId id="263" r:id="rId13"/>
    <p:sldId id="267" r:id="rId14"/>
    <p:sldId id="268" r:id="rId15"/>
    <p:sldId id="269" r:id="rId16"/>
    <p:sldId id="265" r:id="rId17"/>
    <p:sldId id="266" r:id="rId18"/>
  </p:sldIdLst>
  <p:sldSz cx="18288000" cy="10287000"/>
  <p:notesSz cx="6858000" cy="9144000"/>
  <p:embeddedFontLst>
    <p:embeddedFont>
      <p:font typeface="Helvetica World" panose="020B0604020202020204" charset="-128"/>
      <p:regular r:id="rId20"/>
    </p:embeddedFont>
    <p:embeddedFont>
      <p:font typeface="Lato 1 Bold" panose="020B0604020202020204" charset="0"/>
      <p:regular r:id="rId21"/>
    </p:embeddedFont>
    <p:embeddedFont>
      <p:font typeface="Lato 1 Heavy" panose="020B0604020202020204" charset="0"/>
      <p:regular r:id="rId22"/>
    </p:embeddedFont>
    <p:embeddedFont>
      <p:font typeface="Lato 1 Heavy Italics" panose="020B0604020202020204" charset="0"/>
      <p:regular r:id="rId23"/>
    </p:embeddedFont>
    <p:embeddedFont>
      <p:font typeface="Lato 2" panose="020B0604020202020204" charset="0"/>
      <p:regular r:id="rId24"/>
    </p:embeddedFont>
    <p:embeddedFont>
      <p:font typeface="Perandory Condensed"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AB11"/>
    <a:srgbClr val="ED5A08"/>
    <a:srgbClr val="680A94"/>
    <a:srgbClr val="B70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D3F07F-03AE-4E47-8983-E5C9D5B574A8}" v="198" dt="2024-10-02T20:07:10.5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5424" autoAdjust="0"/>
  </p:normalViewPr>
  <p:slideViewPr>
    <p:cSldViewPr>
      <p:cViewPr varScale="1">
        <p:scale>
          <a:sx n="56" d="100"/>
          <a:sy n="56" d="100"/>
        </p:scale>
        <p:origin x="16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02.10.2024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2761975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5. Tracking and Measuring Progress</a:t>
            </a:r>
          </a:p>
          <a:p>
            <a:pPr marL="171450" indent="-171450">
              <a:buFont typeface="Arial" panose="020B0604020202020204" pitchFamily="34" charset="0"/>
              <a:buChar char="•"/>
            </a:pPr>
            <a:r>
              <a:rPr lang="en-US" b="0" dirty="0"/>
              <a:t>How will you track individual performance without annual reviews?</a:t>
            </a:r>
          </a:p>
          <a:p>
            <a:pPr marL="171450" indent="-171450">
              <a:buFont typeface="Arial" panose="020B0604020202020204" pitchFamily="34" charset="0"/>
              <a:buChar char="•"/>
            </a:pPr>
            <a:r>
              <a:rPr lang="en-US" b="0" dirty="0"/>
              <a:t>What data or metrics will you use to measure performance?</a:t>
            </a:r>
          </a:p>
          <a:p>
            <a:pPr marL="0" indent="0">
              <a:buFont typeface="Arial" panose="020B0604020202020204" pitchFamily="34" charset="0"/>
              <a:buNone/>
            </a:pPr>
            <a:endParaRPr lang="en-US" b="0"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803818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6. Implementing the New System</a:t>
            </a:r>
          </a:p>
          <a:p>
            <a:pPr marL="171450" indent="-171450">
              <a:buFont typeface="Arial" panose="020B0604020202020204" pitchFamily="34" charset="0"/>
              <a:buChar char="•"/>
            </a:pPr>
            <a:r>
              <a:rPr lang="en-US" dirty="0"/>
              <a:t>What would be the biggest challenge in implementing your new system?</a:t>
            </a:r>
          </a:p>
          <a:p>
            <a:pPr marL="171450" indent="-171450">
              <a:buFont typeface="Arial" panose="020B0604020202020204" pitchFamily="34" charset="0"/>
              <a:buChar char="•"/>
            </a:pPr>
            <a:r>
              <a:rPr lang="en-US" dirty="0"/>
              <a:t>What steps would you take to overcome these challenges?</a:t>
            </a:r>
          </a:p>
          <a:p>
            <a:pPr marL="171450" indent="-171450">
              <a:buFont typeface="Arial" panose="020B0604020202020204" pitchFamily="34" charset="0"/>
              <a:buChar char="•"/>
            </a:pPr>
            <a:r>
              <a:rPr lang="en-US" dirty="0"/>
              <a:t>What’s one thing you think is a must-have in this new system?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377776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7. Next Steps</a:t>
            </a:r>
          </a:p>
          <a:p>
            <a:pPr marL="171450" indent="-171450">
              <a:buFont typeface="Arial" panose="020B0604020202020204" pitchFamily="34" charset="0"/>
              <a:buChar char="•"/>
            </a:pPr>
            <a:r>
              <a:rPr lang="en-US" dirty="0"/>
              <a:t>What immediate actions could you take to start implementing your ideas?</a:t>
            </a:r>
          </a:p>
          <a:p>
            <a:pPr marL="171450" indent="-171450">
              <a:buFont typeface="Arial" panose="020B0604020202020204" pitchFamily="34" charset="0"/>
              <a:buChar char="•"/>
            </a:pPr>
            <a:r>
              <a:rPr lang="en-US" dirty="0"/>
              <a:t>How can you ensure this system is sustainable in the long term?</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11639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AAIM’s Best Practices</a:t>
            </a:r>
          </a:p>
          <a:p>
            <a:endParaRPr lang="en-US" dirty="0"/>
          </a:p>
          <a:p>
            <a:r>
              <a:rPr lang="en-US" dirty="0"/>
              <a:t>Start with leadership team. Collaboration with leadership, what are trying to achieve and why </a:t>
            </a:r>
          </a:p>
          <a:p>
            <a:r>
              <a:rPr lang="en-US" dirty="0"/>
              <a:t>Then it’s the skill development of those who are actually doing the performance management (can they explain comp, benefits, are they effectively communicating) We have to prepare the org (managers) to be successful.  Their skills must include: ……</a:t>
            </a:r>
          </a:p>
          <a:p>
            <a:r>
              <a:rPr lang="en-US" dirty="0"/>
              <a:t>Then it’s about the process of HR to bring back the results of this effort, improvement/learnings/continued challenges.  It’s not about the form/tool, it’s about what comes of the change. “the report card” How do we balance it and make it fair? </a:t>
            </a:r>
          </a:p>
          <a:p>
            <a:endParaRPr lang="en-US" dirty="0"/>
          </a:p>
          <a:p>
            <a:r>
              <a:rPr lang="en-US" dirty="0"/>
              <a:t>Can we get Tracy to STL</a:t>
            </a:r>
          </a:p>
        </p:txBody>
      </p:sp>
      <p:sp>
        <p:nvSpPr>
          <p:cNvPr id="4" name="Slide Number Placeholder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3999506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Each section teases participants to rethink the role of traditional reviews.</a:t>
            </a:r>
          </a:p>
          <a:p>
            <a:endParaRPr lang="en-US"/>
          </a:p>
          <a:p>
            <a:r>
              <a:rPr lang="en-US"/>
              <a:t>Encourage curiosity: The focus is on what comes after saying goodbye to reviews, shifting towards a more dynamic, engaging, and growth-oriented performance management system.</a:t>
            </a:r>
          </a:p>
          <a:p>
            <a:endParaRPr lang="en-US"/>
          </a:p>
          <a:p>
            <a:r>
              <a:rPr lang="en-US"/>
              <a:t>Set the stage that there will be activities and engagement from all participants is encouraged.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Setting the Stage:</a:t>
            </a:r>
          </a:p>
          <a:p>
            <a:endParaRPr lang="en-US" dirty="0"/>
          </a:p>
          <a:p>
            <a:r>
              <a:rPr lang="en-US" dirty="0"/>
              <a:t>Begin by explaining that performance reviews have come a long way, starting in the military as a tool for discipline and efficiency, evolving through the corporate world as a means of evaluating employee performance.</a:t>
            </a:r>
          </a:p>
          <a:p>
            <a:r>
              <a:rPr lang="en-US" dirty="0"/>
              <a:t>Emphasize that this timeline is not just a historical glance—it's a way to understand why these systems were created and why they might not fit today’s workplace.</a:t>
            </a:r>
          </a:p>
          <a:p>
            <a:r>
              <a:rPr lang="en-US" dirty="0"/>
              <a:t>Timeline Navigation:</a:t>
            </a:r>
          </a:p>
          <a:p>
            <a:endParaRPr lang="en-US" dirty="0"/>
          </a:p>
          <a:p>
            <a:r>
              <a:rPr lang="en-US" dirty="0"/>
              <a:t>Military Origins:</a:t>
            </a:r>
          </a:p>
          <a:p>
            <a:r>
              <a:rPr lang="en-US" dirty="0"/>
              <a:t>Point out that performance reviews originally started as a way to maintain control and order. Military models were built on hierarchical structures where discipline and command were key.</a:t>
            </a:r>
          </a:p>
          <a:p>
            <a:r>
              <a:rPr lang="en-US" dirty="0"/>
              <a:t>Transition the conversation by asking, “Does this top-down, command-and-control approach still make sense in today’s collaborative work environments?”</a:t>
            </a:r>
          </a:p>
          <a:p>
            <a:endParaRPr lang="en-US" dirty="0"/>
          </a:p>
          <a:p>
            <a:r>
              <a:rPr lang="en-US" dirty="0"/>
              <a:t>Corporate Adoption in the 20th Century:</a:t>
            </a:r>
          </a:p>
          <a:p>
            <a:r>
              <a:rPr lang="en-US" dirty="0"/>
              <a:t>In the mid-20th century, corporations adopted performance reviews to measure productivity. At the time, these reviews helped standardize employee evaluations in increasingly larger organizations.</a:t>
            </a:r>
          </a:p>
          <a:p>
            <a:endParaRPr lang="en-US" dirty="0"/>
          </a:p>
          <a:p>
            <a:r>
              <a:rPr lang="en-US" b="1" dirty="0"/>
              <a:t>Prompt reflection: “While this was practical for corporations growing rapidly, how has the purpose of work and motivation changed since then?”</a:t>
            </a:r>
          </a:p>
          <a:p>
            <a:endParaRPr lang="en-US" dirty="0"/>
          </a:p>
          <a:p>
            <a:r>
              <a:rPr lang="en-US" dirty="0"/>
              <a:t>1980s Development Shift:</a:t>
            </a:r>
          </a:p>
          <a:p>
            <a:r>
              <a:rPr lang="en-US" dirty="0"/>
              <a:t>Fast forward to the 1980s when the focus shifted toward development. Companies began to realize that improving employee performance required more than just evaluating them annually—it meant helping them grow. This led to reviews becoming more development-focused.</a:t>
            </a:r>
          </a:p>
          <a:p>
            <a:endParaRPr lang="en-US" dirty="0"/>
          </a:p>
          <a:p>
            <a:r>
              <a:rPr lang="en-US" b="1" dirty="0"/>
              <a:t>Pose a question: “What challenges arise when trying to balance evaluation with development in a single annual review?”</a:t>
            </a:r>
          </a:p>
          <a:p>
            <a:endParaRPr lang="en-US" dirty="0"/>
          </a:p>
          <a:p>
            <a:r>
              <a:rPr lang="en-US" dirty="0"/>
              <a:t>Modern Push for Continuous Feedback:</a:t>
            </a:r>
          </a:p>
          <a:p>
            <a:r>
              <a:rPr lang="en-US" dirty="0"/>
              <a:t>Today, major corporations are abandoning traditional reviews in favor of continuous, real-time feedback. The new era is all about growth, flexibility, and ongoing conversations.</a:t>
            </a:r>
          </a:p>
          <a:p>
            <a:endParaRPr lang="en-US" dirty="0"/>
          </a:p>
          <a:p>
            <a:r>
              <a:rPr lang="en-US" dirty="0"/>
              <a:t>Encourage discussion: “What benefits could real-time feedback offer in your organization? How might it better meet today’s need for agility and development?”</a:t>
            </a:r>
          </a:p>
          <a:p>
            <a:r>
              <a:rPr lang="en-US" dirty="0"/>
              <a:t>Bridging to the Next Segment:</a:t>
            </a:r>
          </a:p>
          <a:p>
            <a:endParaRPr lang="en-US" dirty="0"/>
          </a:p>
          <a:p>
            <a:r>
              <a:rPr lang="en-US" dirty="0"/>
              <a:t>Wrap up the discussion by emphasizing that understanding the evolution helps explain why annual performance reviews might be on the chopping block. But the real question is, what’s next?</a:t>
            </a:r>
          </a:p>
          <a:p>
            <a:endParaRPr lang="en-US" dirty="0"/>
          </a:p>
          <a:p>
            <a:r>
              <a:rPr lang="en-US" dirty="0"/>
              <a:t>Transition to the first interactive segment by saying, “Now that we know where performance reviews came from, let’s explore what could replace them.”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dirty="0"/>
              <a:t>Start with a provocative question: </a:t>
            </a:r>
            <a:r>
              <a:rPr lang="en-US" dirty="0"/>
              <a:t>“If annual performance reviews suddenly disappeared tomorrow, how would your team know what success looks like?”</a:t>
            </a:r>
          </a:p>
          <a:p>
            <a:endParaRPr lang="en-US" dirty="0"/>
          </a:p>
          <a:p>
            <a:r>
              <a:rPr lang="en-US" dirty="0"/>
              <a:t>Give participants a moment to reflect. Encourage them to think about the gaps annual reviews leave behind and whether they truly reflect real-time performance or growth. </a:t>
            </a:r>
          </a:p>
          <a:p>
            <a:endParaRPr lang="en-US" dirty="0"/>
          </a:p>
          <a:p>
            <a:r>
              <a:rPr lang="en-US" b="1" dirty="0"/>
              <a:t>Prompt Group: </a:t>
            </a:r>
            <a:r>
              <a:rPr lang="en-US" dirty="0"/>
              <a:t>“We often rely on annual reviews as the key touchpoint for performance feedback. But imagine if they vanished. Would your current system be able to foster continuous development, or would it fall apart?”</a:t>
            </a:r>
          </a:p>
          <a:p>
            <a:endParaRPr lang="en-US" dirty="0"/>
          </a:p>
          <a:p>
            <a:r>
              <a:rPr lang="en-US" b="1" dirty="0"/>
              <a:t>Transition to Activity: </a:t>
            </a:r>
            <a:r>
              <a:rPr lang="en-US" dirty="0"/>
              <a:t>“Let’s dive deeper into this by saying a final goodbye to traditional reviews. Together, we’re going to identify what frustrations, pitfalls, and outdated habits we want to bury for good.”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 Prep: </a:t>
            </a:r>
            <a:r>
              <a:rPr lang="en-US" dirty="0"/>
              <a:t>Roughly draw a tombstone on the flipchart, big enough to write down the audience responses from the activity. </a:t>
            </a:r>
          </a:p>
          <a:p>
            <a:endParaRPr lang="en-US" dirty="0"/>
          </a:p>
          <a:p>
            <a:r>
              <a:rPr lang="en-US" b="1" dirty="0"/>
              <a:t>Prompt Group: </a:t>
            </a:r>
            <a:r>
              <a:rPr lang="en-US" dirty="0"/>
              <a:t>“Here’s how this will work: We have a large tombstone on the flipchart representing the end of annual reviews. As a group, let’s write what we want to say goodbye to on this tombstone. What frustrations, outdated practices, or ineffective habits should we leave behind?”</a:t>
            </a:r>
          </a:p>
          <a:p>
            <a:endParaRPr lang="en-US" dirty="0"/>
          </a:p>
          <a:p>
            <a:r>
              <a:rPr lang="en-US" b="1" dirty="0"/>
              <a:t>Invite participants to call out phrases or ideas, and you (or a co-facilitator) will write them directly on the tombstone.</a:t>
            </a:r>
          </a:p>
          <a:p>
            <a:r>
              <a:rPr lang="en-US" dirty="0"/>
              <a:t>Give examples to spark the group: “Are annual reviews too slow? Too focused on the past? Not reflective of day-to-day contributions? Let’s get specific about what we want to move on from.”</a:t>
            </a:r>
          </a:p>
          <a:p>
            <a:endParaRPr lang="en-US" dirty="0"/>
          </a:p>
          <a:p>
            <a:r>
              <a:rPr lang="en-US" b="1" dirty="0"/>
              <a:t>Encourage Active Participation:</a:t>
            </a:r>
          </a:p>
          <a:p>
            <a:r>
              <a:rPr lang="en-US" dirty="0"/>
              <a:t>“This is your chance to bury the things that frustrate you most about annual reviews! Let’s not hold back—we’re here to create something better together.”</a:t>
            </a:r>
          </a:p>
          <a:p>
            <a:endParaRPr lang="en-US" dirty="0"/>
          </a:p>
          <a:p>
            <a:r>
              <a:rPr lang="en-US" b="1" dirty="0"/>
              <a:t>Wrap up the Activity:</a:t>
            </a:r>
          </a:p>
          <a:p>
            <a:r>
              <a:rPr lang="en-US" dirty="0"/>
              <a:t>Once the tombstone is filled with ideas, take a step back and reflect on it as a group. Say: “Look at what we’ve buried today. This is everything we’re ready to let go of. Now, let’s shift our focus to what comes next—how can we build a more dynamic system that actually supports continuous development?”</a:t>
            </a:r>
          </a:p>
          <a:p>
            <a:endParaRPr lang="en-US" dirty="0"/>
          </a:p>
          <a:p>
            <a:r>
              <a:rPr lang="en-US" dirty="0"/>
              <a:t>This sets the stage for the next activity on alternatives.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Give overview of activity.  Each participant will have a sheet to complete with their organization in mind, but each segment will be discussed as a group to generate ideas, provide alternative views, and create some thought provoking considerations.  </a:t>
            </a:r>
          </a:p>
          <a:p>
            <a:endParaRPr lang="en-US" dirty="0"/>
          </a:p>
          <a:p>
            <a:r>
              <a:rPr lang="en-US" dirty="0"/>
              <a:t>1. Frequency and Format of Feedback</a:t>
            </a:r>
          </a:p>
          <a:p>
            <a:pPr marL="171450" indent="-171450">
              <a:buFont typeface="Arial" panose="020B0604020202020204" pitchFamily="34" charset="0"/>
              <a:buChar char="•"/>
            </a:pPr>
            <a:r>
              <a:rPr lang="en-US" dirty="0"/>
              <a:t>How often will feedback occur?</a:t>
            </a:r>
          </a:p>
          <a:p>
            <a:pPr marL="171450" indent="-171450">
              <a:buFont typeface="Arial" panose="020B0604020202020204" pitchFamily="34" charset="0"/>
              <a:buChar char="•"/>
            </a:pPr>
            <a:r>
              <a:rPr lang="en-US" dirty="0"/>
              <a:t>What format will the feedback take?</a:t>
            </a:r>
          </a:p>
          <a:p>
            <a:pPr marL="171450" indent="-171450">
              <a:buFont typeface="Arial" panose="020B0604020202020204" pitchFamily="34" charset="0"/>
              <a:buChar char="•"/>
            </a:pPr>
            <a:r>
              <a:rPr lang="en-US" dirty="0"/>
              <a:t>Will feedback be formal, informal, or a mix?</a:t>
            </a:r>
          </a:p>
          <a:p>
            <a:pPr marL="171450" indent="-171450">
              <a:buFont typeface="Arial" panose="020B0604020202020204" pitchFamily="34" charset="0"/>
              <a:buChar char="•"/>
            </a:pPr>
            <a:r>
              <a:rPr lang="en-US" dirty="0"/>
              <a:t>What challenges might arise with this frequency/format?</a:t>
            </a:r>
          </a:p>
          <a:p>
            <a:endParaRPr lang="en-US" dirty="0"/>
          </a:p>
          <a:p>
            <a:r>
              <a:rPr lang="en-US" dirty="0"/>
              <a:t>2. Who Gives Feedback?</a:t>
            </a:r>
          </a:p>
          <a:p>
            <a:pPr marL="171450" indent="-171450">
              <a:buFont typeface="Arial" panose="020B0604020202020204" pitchFamily="34" charset="0"/>
              <a:buChar char="•"/>
            </a:pPr>
            <a:r>
              <a:rPr lang="en-US" dirty="0"/>
              <a:t>Who will be responsible for providing feedback?</a:t>
            </a:r>
          </a:p>
          <a:p>
            <a:pPr marL="171450" indent="-171450">
              <a:buFont typeface="Arial" panose="020B0604020202020204" pitchFamily="34" charset="0"/>
              <a:buChar char="•"/>
            </a:pPr>
            <a:r>
              <a:rPr lang="en-US" dirty="0"/>
              <a:t>Should feedback be 360-degree (multi-source) or one-way?</a:t>
            </a:r>
          </a:p>
          <a:p>
            <a:pPr marL="171450" indent="-171450">
              <a:buFont typeface="Arial" panose="020B0604020202020204" pitchFamily="34" charset="0"/>
              <a:buChar char="•"/>
            </a:pPr>
            <a:r>
              <a:rPr lang="en-US" dirty="0"/>
              <a:t>What would the role of each person be in the feedback process?</a:t>
            </a:r>
          </a:p>
          <a:p>
            <a:pPr marL="628650" lvl="1" indent="-171450">
              <a:buFont typeface="Arial" panose="020B0604020202020204" pitchFamily="34" charset="0"/>
              <a:buChar char="•"/>
            </a:pPr>
            <a:r>
              <a:rPr lang="en-US" dirty="0"/>
              <a:t>Managers:</a:t>
            </a:r>
          </a:p>
          <a:p>
            <a:pPr marL="628650" lvl="1" indent="-171450">
              <a:buFont typeface="Arial" panose="020B0604020202020204" pitchFamily="34" charset="0"/>
              <a:buChar char="•"/>
            </a:pPr>
            <a:r>
              <a:rPr lang="en-US" dirty="0"/>
              <a:t>Peers:</a:t>
            </a:r>
          </a:p>
          <a:p>
            <a:pPr marL="628650" lvl="1" indent="-171450">
              <a:buFont typeface="Arial" panose="020B0604020202020204" pitchFamily="34" charset="0"/>
              <a:buChar char="•"/>
            </a:pPr>
            <a:r>
              <a:rPr lang="en-US" dirty="0"/>
              <a:t>Employees themselves:</a:t>
            </a:r>
          </a:p>
          <a:p>
            <a:endParaRPr lang="en-US" dirty="0"/>
          </a:p>
          <a:p>
            <a:r>
              <a:rPr lang="en-US" dirty="0"/>
              <a:t>3. Aligning Feedback with Development and Business Goals</a:t>
            </a:r>
          </a:p>
          <a:p>
            <a:pPr marL="171450" indent="-171450">
              <a:buFont typeface="Arial" panose="020B0604020202020204" pitchFamily="34" charset="0"/>
              <a:buChar char="•"/>
            </a:pPr>
            <a:r>
              <a:rPr lang="en-US" dirty="0"/>
              <a:t>How will your system ensure feedback drives continuous growth?</a:t>
            </a:r>
          </a:p>
          <a:p>
            <a:pPr marL="171450" indent="-171450">
              <a:buFont typeface="Arial" panose="020B0604020202020204" pitchFamily="34" charset="0"/>
              <a:buChar char="•"/>
            </a:pPr>
            <a:r>
              <a:rPr lang="en-US" dirty="0"/>
              <a:t>How will feedback connect to broader business objectives?</a:t>
            </a:r>
          </a:p>
          <a:p>
            <a:pPr marL="171450" indent="-171450">
              <a:buFont typeface="Arial" panose="020B0604020202020204" pitchFamily="34" charset="0"/>
              <a:buChar char="•"/>
            </a:pPr>
            <a:r>
              <a:rPr lang="en-US" dirty="0"/>
              <a:t>What tools or resources will support continuous development?</a:t>
            </a:r>
          </a:p>
          <a:p>
            <a:endParaRPr lang="en-US" dirty="0"/>
          </a:p>
          <a:p>
            <a:r>
              <a:rPr lang="en-US" dirty="0"/>
              <a:t>4. Addressing High Performers and Underperformers</a:t>
            </a:r>
          </a:p>
          <a:p>
            <a:pPr marL="171450" indent="-171450">
              <a:buFont typeface="Arial" panose="020B0604020202020204" pitchFamily="34" charset="0"/>
              <a:buChar char="•"/>
            </a:pPr>
            <a:r>
              <a:rPr lang="en-US" dirty="0"/>
              <a:t>How will high performers be recognized?</a:t>
            </a:r>
          </a:p>
          <a:p>
            <a:pPr marL="171450" indent="-171450">
              <a:buFont typeface="Arial" panose="020B0604020202020204" pitchFamily="34" charset="0"/>
              <a:buChar char="•"/>
            </a:pPr>
            <a:r>
              <a:rPr lang="en-US" dirty="0"/>
              <a:t>How will underperformance be addressed promptly?</a:t>
            </a:r>
          </a:p>
          <a:p>
            <a:pPr marL="171450" indent="-171450">
              <a:buFont typeface="Arial" panose="020B0604020202020204" pitchFamily="34" charset="0"/>
              <a:buChar char="•"/>
            </a:pPr>
            <a:r>
              <a:rPr lang="en-US" dirty="0"/>
              <a:t>What support will you offer for employees struggling to meet expectations?</a:t>
            </a:r>
          </a:p>
          <a:p>
            <a:endParaRPr lang="en-US" dirty="0"/>
          </a:p>
          <a:p>
            <a:r>
              <a:rPr lang="en-US" dirty="0"/>
              <a:t>5. Tracking and Measuring Progress</a:t>
            </a:r>
          </a:p>
          <a:p>
            <a:pPr marL="171450" indent="-171450">
              <a:buFont typeface="Arial" panose="020B0604020202020204" pitchFamily="34" charset="0"/>
              <a:buChar char="•"/>
            </a:pPr>
            <a:r>
              <a:rPr lang="en-US" b="0" dirty="0"/>
              <a:t>How will you track individual performance without annual reviews?</a:t>
            </a:r>
          </a:p>
          <a:p>
            <a:pPr marL="171450" indent="-171450">
              <a:buFont typeface="Arial" panose="020B0604020202020204" pitchFamily="34" charset="0"/>
              <a:buChar char="•"/>
            </a:pPr>
            <a:r>
              <a:rPr lang="en-US" b="0" dirty="0"/>
              <a:t>What data or metrics will you use to measure performance?</a:t>
            </a:r>
          </a:p>
          <a:p>
            <a:endParaRPr lang="en-US" dirty="0"/>
          </a:p>
          <a:p>
            <a:r>
              <a:rPr lang="en-US" dirty="0"/>
              <a:t>6. Implementing the New System</a:t>
            </a:r>
          </a:p>
          <a:p>
            <a:pPr marL="171450" indent="-171450">
              <a:buFont typeface="Arial" panose="020B0604020202020204" pitchFamily="34" charset="0"/>
              <a:buChar char="•"/>
            </a:pPr>
            <a:r>
              <a:rPr lang="en-US" dirty="0"/>
              <a:t>What would be the biggest challenge in implementing your new system?</a:t>
            </a:r>
          </a:p>
          <a:p>
            <a:pPr marL="171450" indent="-171450">
              <a:buFont typeface="Arial" panose="020B0604020202020204" pitchFamily="34" charset="0"/>
              <a:buChar char="•"/>
            </a:pPr>
            <a:r>
              <a:rPr lang="en-US" dirty="0"/>
              <a:t>What steps would you take to overcome these challenges?</a:t>
            </a:r>
          </a:p>
          <a:p>
            <a:pPr marL="171450" indent="-171450">
              <a:buFont typeface="Arial" panose="020B0604020202020204" pitchFamily="34" charset="0"/>
              <a:buChar char="•"/>
            </a:pPr>
            <a:r>
              <a:rPr lang="en-US" dirty="0"/>
              <a:t>What’s one thing you think is a must-have in this new system?</a:t>
            </a:r>
          </a:p>
          <a:p>
            <a:endParaRPr lang="en-US" dirty="0"/>
          </a:p>
          <a:p>
            <a:r>
              <a:rPr lang="en-US" dirty="0"/>
              <a:t>7. Next Steps</a:t>
            </a:r>
          </a:p>
          <a:p>
            <a:pPr marL="171450" indent="-171450">
              <a:buFont typeface="Arial" panose="020B0604020202020204" pitchFamily="34" charset="0"/>
              <a:buChar char="•"/>
            </a:pPr>
            <a:r>
              <a:rPr lang="en-US" dirty="0"/>
              <a:t>What immediate actions could you take to start implementing your ideas?</a:t>
            </a:r>
          </a:p>
          <a:p>
            <a:pPr marL="171450" indent="-171450">
              <a:buFont typeface="Arial" panose="020B0604020202020204" pitchFamily="34" charset="0"/>
              <a:buChar char="•"/>
            </a:pPr>
            <a:r>
              <a:rPr lang="en-US" dirty="0"/>
              <a:t>How can you ensure this system is sustainable in the long term?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1. Frequency and Format of Feedback</a:t>
            </a:r>
          </a:p>
          <a:p>
            <a:pPr marL="171450" indent="-171450">
              <a:buFont typeface="Arial" panose="020B0604020202020204" pitchFamily="34" charset="0"/>
              <a:buChar char="•"/>
            </a:pPr>
            <a:r>
              <a:rPr lang="en-US" dirty="0"/>
              <a:t>How often will feedback occur?</a:t>
            </a:r>
          </a:p>
          <a:p>
            <a:pPr marL="171450" indent="-171450">
              <a:buFont typeface="Arial" panose="020B0604020202020204" pitchFamily="34" charset="0"/>
              <a:buChar char="•"/>
            </a:pPr>
            <a:r>
              <a:rPr lang="en-US" dirty="0"/>
              <a:t>What format will the feedback take?</a:t>
            </a:r>
          </a:p>
          <a:p>
            <a:pPr marL="171450" indent="-171450">
              <a:buFont typeface="Arial" panose="020B0604020202020204" pitchFamily="34" charset="0"/>
              <a:buChar char="•"/>
            </a:pPr>
            <a:r>
              <a:rPr lang="en-US" dirty="0"/>
              <a:t>Will feedback be formal, informal, or a mix?</a:t>
            </a:r>
          </a:p>
          <a:p>
            <a:pPr marL="171450" indent="-171450">
              <a:buFont typeface="Arial" panose="020B0604020202020204" pitchFamily="34" charset="0"/>
              <a:buChar char="•"/>
            </a:pPr>
            <a:r>
              <a:rPr lang="en-US" dirty="0"/>
              <a:t>What challenges might arise with this frequency/format?</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2. Who Gives Feedback?</a:t>
            </a:r>
          </a:p>
          <a:p>
            <a:pPr marL="171450" indent="-171450">
              <a:buFont typeface="Arial" panose="020B0604020202020204" pitchFamily="34" charset="0"/>
              <a:buChar char="•"/>
            </a:pPr>
            <a:r>
              <a:rPr lang="en-US" dirty="0"/>
              <a:t>Who will be responsible for providing feedback?</a:t>
            </a:r>
          </a:p>
          <a:p>
            <a:pPr marL="171450" indent="-171450">
              <a:buFont typeface="Arial" panose="020B0604020202020204" pitchFamily="34" charset="0"/>
              <a:buChar char="•"/>
            </a:pPr>
            <a:r>
              <a:rPr lang="en-US" dirty="0"/>
              <a:t>Should feedback be 360-degree (multi-source) or one-way?</a:t>
            </a:r>
          </a:p>
          <a:p>
            <a:pPr marL="171450" indent="-171450">
              <a:buFont typeface="Arial" panose="020B0604020202020204" pitchFamily="34" charset="0"/>
              <a:buChar char="•"/>
            </a:pPr>
            <a:r>
              <a:rPr lang="en-US" dirty="0"/>
              <a:t>What would the role of each person be in the feedback process?</a:t>
            </a:r>
          </a:p>
          <a:p>
            <a:pPr marL="628650" lvl="1" indent="-171450">
              <a:buFont typeface="Arial" panose="020B0604020202020204" pitchFamily="34" charset="0"/>
              <a:buChar char="•"/>
            </a:pPr>
            <a:r>
              <a:rPr lang="en-US" dirty="0"/>
              <a:t>Managers:</a:t>
            </a:r>
          </a:p>
          <a:p>
            <a:pPr marL="628650" lvl="1" indent="-171450">
              <a:buFont typeface="Arial" panose="020B0604020202020204" pitchFamily="34" charset="0"/>
              <a:buChar char="•"/>
            </a:pPr>
            <a:r>
              <a:rPr lang="en-US" dirty="0"/>
              <a:t>Peers:</a:t>
            </a:r>
          </a:p>
          <a:p>
            <a:pPr marL="628650" lvl="1" indent="-171450">
              <a:buFont typeface="Arial" panose="020B0604020202020204" pitchFamily="34" charset="0"/>
              <a:buChar char="•"/>
            </a:pPr>
            <a:r>
              <a:rPr lang="en-US" dirty="0"/>
              <a:t>Employees themselves: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3. Aligning Feedback with Development and Business Goals</a:t>
            </a:r>
          </a:p>
          <a:p>
            <a:pPr marL="171450" indent="-171450">
              <a:buFont typeface="Arial" panose="020B0604020202020204" pitchFamily="34" charset="0"/>
              <a:buChar char="•"/>
            </a:pPr>
            <a:r>
              <a:rPr lang="en-US" dirty="0"/>
              <a:t>How will your system ensure feedback drives continuous growth?</a:t>
            </a:r>
          </a:p>
          <a:p>
            <a:pPr marL="171450" indent="-171450">
              <a:buFont typeface="Arial" panose="020B0604020202020204" pitchFamily="34" charset="0"/>
              <a:buChar char="•"/>
            </a:pPr>
            <a:r>
              <a:rPr lang="en-US" dirty="0"/>
              <a:t>How will feedback connect to broader business objectives?</a:t>
            </a:r>
          </a:p>
          <a:p>
            <a:pPr marL="171450" indent="-171450">
              <a:buFont typeface="Arial" panose="020B0604020202020204" pitchFamily="34" charset="0"/>
              <a:buChar char="•"/>
            </a:pPr>
            <a:r>
              <a:rPr lang="en-US" dirty="0"/>
              <a:t>What tools or resources will support continuous development?</a:t>
            </a:r>
          </a:p>
          <a:p>
            <a:endParaRPr lang="en-US" dirty="0"/>
          </a:p>
          <a:p>
            <a:r>
              <a:rPr lang="en-US" dirty="0"/>
              <a:t>Wrap-Up Thought:</a:t>
            </a:r>
          </a:p>
          <a:p>
            <a:r>
              <a:rPr lang="en-US" dirty="0"/>
              <a:t>“Balancing individual, organizational and team success without formal reviews can be tricky, but with real-time tracking, collaborative goal-setting, and continuous development, it’s possible to ensure everyone grows together.”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4. Addressing High Performers and Underperformers</a:t>
            </a:r>
          </a:p>
          <a:p>
            <a:pPr marL="171450" indent="-171450">
              <a:buFont typeface="Arial" panose="020B0604020202020204" pitchFamily="34" charset="0"/>
              <a:buChar char="•"/>
            </a:pPr>
            <a:r>
              <a:rPr lang="en-US" dirty="0"/>
              <a:t>How will high performers be recognized?</a:t>
            </a:r>
          </a:p>
          <a:p>
            <a:pPr marL="171450" indent="-171450">
              <a:buFont typeface="Arial" panose="020B0604020202020204" pitchFamily="34" charset="0"/>
              <a:buChar char="•"/>
            </a:pPr>
            <a:r>
              <a:rPr lang="en-US" dirty="0"/>
              <a:t>How will underperformance be addressed promptly?</a:t>
            </a:r>
          </a:p>
          <a:p>
            <a:pPr marL="171450" indent="-171450">
              <a:buFont typeface="Arial" panose="020B0604020202020204" pitchFamily="34" charset="0"/>
              <a:buChar char="•"/>
            </a:pPr>
            <a:r>
              <a:rPr lang="en-US" dirty="0"/>
              <a:t>What support will you offer for employees struggling to meet expectations?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 would your system provide recognition or feedback in real time? What would that look like for your teams?</a:t>
            </a:r>
          </a:p>
          <a:p>
            <a:pPr marL="171450" indent="-171450">
              <a:buFont typeface="Arial" panose="020B0604020202020204" pitchFamily="34" charset="0"/>
              <a:buChar char="•"/>
            </a:pP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Wrap-Up Thought: “Real-time recognition and feedback aren’t just about replacing annual reviews—they’re about fostering a culture where performance is continually celebrated and improved. By addressing issues quickly and recognizing great work immediately, we build a more agile, motivated, and high-performing workforce.”</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sv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sv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jpeg"/><Relationship Id="rId7" Type="http://schemas.openxmlformats.org/officeDocument/2006/relationships/image" Target="../media/image10.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22.sv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jpeg"/><Relationship Id="rId7" Type="http://schemas.openxmlformats.org/officeDocument/2006/relationships/image" Target="../media/image10.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24.sv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8.jpeg"/><Relationship Id="rId7" Type="http://schemas.openxmlformats.org/officeDocument/2006/relationships/image" Target="../media/image10.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28.svg"/></Relationships>
</file>

<file path=ppt/slides/_rels/slide1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jpeg"/><Relationship Id="rId7" Type="http://schemas.openxmlformats.org/officeDocument/2006/relationships/image" Target="../media/image10.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svg"/><Relationship Id="rId10" Type="http://schemas.openxmlformats.org/officeDocument/2006/relationships/image" Target="../media/image12.svg"/><Relationship Id="rId4" Type="http://schemas.openxmlformats.org/officeDocument/2006/relationships/image" Target="../media/image2.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jpeg"/><Relationship Id="rId7"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jpeg"/><Relationship Id="rId7" Type="http://schemas.openxmlformats.org/officeDocument/2006/relationships/image" Target="../media/image16.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0.svg"/><Relationship Id="rId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jpeg"/><Relationship Id="rId7" Type="http://schemas.openxmlformats.org/officeDocument/2006/relationships/image" Target="../media/image10.svg"/><Relationship Id="rId12" Type="http://schemas.openxmlformats.org/officeDocument/2006/relationships/image" Target="../media/image20.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9.png"/><Relationship Id="rId5" Type="http://schemas.openxmlformats.org/officeDocument/2006/relationships/image" Target="../media/image3.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jpeg"/><Relationship Id="rId7" Type="http://schemas.openxmlformats.org/officeDocument/2006/relationships/image" Target="../media/image10.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20.sv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jpeg"/><Relationship Id="rId7" Type="http://schemas.openxmlformats.org/officeDocument/2006/relationships/image" Target="../media/image10.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22.sv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jpeg"/><Relationship Id="rId7" Type="http://schemas.openxmlformats.org/officeDocument/2006/relationships/image" Target="../media/image10.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24.sv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jpeg"/><Relationship Id="rId7" Type="http://schemas.openxmlformats.org/officeDocument/2006/relationships/image" Target="../media/image10.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26.sv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8.jpeg"/><Relationship Id="rId7" Type="http://schemas.openxmlformats.org/officeDocument/2006/relationships/image" Target="../media/image10.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0" y="-937260"/>
            <a:ext cx="18288000" cy="11224260"/>
          </a:xfrm>
          <a:custGeom>
            <a:avLst/>
            <a:gdLst/>
            <a:ahLst/>
            <a:cxnLst/>
            <a:rect l="l" t="t" r="r" b="b"/>
            <a:pathLst>
              <a:path w="18288000" h="11224260">
                <a:moveTo>
                  <a:pt x="0" y="0"/>
                </a:moveTo>
                <a:lnTo>
                  <a:pt x="18288000" y="0"/>
                </a:lnTo>
                <a:lnTo>
                  <a:pt x="18288000" y="11224260"/>
                </a:lnTo>
                <a:lnTo>
                  <a:pt x="0" y="11224260"/>
                </a:lnTo>
                <a:lnTo>
                  <a:pt x="0" y="0"/>
                </a:lnTo>
                <a:close/>
              </a:path>
            </a:pathLst>
          </a:custGeom>
          <a:blipFill>
            <a:blip r:embed="rId5">
              <a:alphaModFix amt="86000"/>
            </a:blip>
            <a:stretch>
              <a:fillRect/>
            </a:stretch>
          </a:blipFill>
        </p:spPr>
        <p:txBody>
          <a:bodyPr/>
          <a:lstStyle/>
          <a:p>
            <a:endParaRPr lang="en-US"/>
          </a:p>
        </p:txBody>
      </p:sp>
      <p:sp>
        <p:nvSpPr>
          <p:cNvPr id="6" name="Freeform 6"/>
          <p:cNvSpPr/>
          <p:nvPr/>
        </p:nvSpPr>
        <p:spPr>
          <a:xfrm rot="-4974527">
            <a:off x="7068292" y="443566"/>
            <a:ext cx="288815" cy="849456"/>
          </a:xfrm>
          <a:custGeom>
            <a:avLst/>
            <a:gdLst/>
            <a:ahLst/>
            <a:cxnLst/>
            <a:rect l="l" t="t" r="r" b="b"/>
            <a:pathLst>
              <a:path w="288815" h="849456">
                <a:moveTo>
                  <a:pt x="0" y="0"/>
                </a:moveTo>
                <a:lnTo>
                  <a:pt x="288815" y="0"/>
                </a:lnTo>
                <a:lnTo>
                  <a:pt x="288815" y="849455"/>
                </a:lnTo>
                <a:lnTo>
                  <a:pt x="0" y="8494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rot="-4974527">
            <a:off x="6939205" y="9003504"/>
            <a:ext cx="288815" cy="849456"/>
          </a:xfrm>
          <a:custGeom>
            <a:avLst/>
            <a:gdLst/>
            <a:ahLst/>
            <a:cxnLst/>
            <a:rect l="l" t="t" r="r" b="b"/>
            <a:pathLst>
              <a:path w="288815" h="849456">
                <a:moveTo>
                  <a:pt x="0" y="0"/>
                </a:moveTo>
                <a:lnTo>
                  <a:pt x="288815" y="0"/>
                </a:lnTo>
                <a:lnTo>
                  <a:pt x="288815" y="849455"/>
                </a:lnTo>
                <a:lnTo>
                  <a:pt x="0" y="8494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4974527">
            <a:off x="11070952" y="443566"/>
            <a:ext cx="288815" cy="849456"/>
          </a:xfrm>
          <a:custGeom>
            <a:avLst/>
            <a:gdLst/>
            <a:ahLst/>
            <a:cxnLst/>
            <a:rect l="l" t="t" r="r" b="b"/>
            <a:pathLst>
              <a:path w="288815" h="849456">
                <a:moveTo>
                  <a:pt x="0" y="0"/>
                </a:moveTo>
                <a:lnTo>
                  <a:pt x="288815" y="0"/>
                </a:lnTo>
                <a:lnTo>
                  <a:pt x="288815" y="849455"/>
                </a:lnTo>
                <a:lnTo>
                  <a:pt x="0" y="8494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rot="-4974527">
            <a:off x="11231790" y="9003504"/>
            <a:ext cx="288815" cy="849456"/>
          </a:xfrm>
          <a:custGeom>
            <a:avLst/>
            <a:gdLst/>
            <a:ahLst/>
            <a:cxnLst/>
            <a:rect l="l" t="t" r="r" b="b"/>
            <a:pathLst>
              <a:path w="288815" h="849456">
                <a:moveTo>
                  <a:pt x="0" y="0"/>
                </a:moveTo>
                <a:lnTo>
                  <a:pt x="288815" y="0"/>
                </a:lnTo>
                <a:lnTo>
                  <a:pt x="288815" y="849455"/>
                </a:lnTo>
                <a:lnTo>
                  <a:pt x="0" y="8494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8254906" y="9258300"/>
            <a:ext cx="1778188" cy="555684"/>
          </a:xfrm>
          <a:custGeom>
            <a:avLst/>
            <a:gdLst/>
            <a:ahLst/>
            <a:cxnLst/>
            <a:rect l="l" t="t" r="r" b="b"/>
            <a:pathLst>
              <a:path w="1778188" h="555684">
                <a:moveTo>
                  <a:pt x="0" y="0"/>
                </a:moveTo>
                <a:lnTo>
                  <a:pt x="1778188" y="0"/>
                </a:lnTo>
                <a:lnTo>
                  <a:pt x="1778188" y="555684"/>
                </a:lnTo>
                <a:lnTo>
                  <a:pt x="0" y="555684"/>
                </a:lnTo>
                <a:lnTo>
                  <a:pt x="0" y="0"/>
                </a:lnTo>
                <a:close/>
              </a:path>
            </a:pathLst>
          </a:custGeom>
          <a:blipFill>
            <a:blip r:embed="rId8"/>
            <a:stretch>
              <a:fillRect/>
            </a:stretch>
          </a:blipFill>
        </p:spPr>
        <p:txBody>
          <a:bodyPr/>
          <a:lstStyle/>
          <a:p>
            <a:endParaRPr lang="en-US"/>
          </a:p>
        </p:txBody>
      </p:sp>
      <p:sp>
        <p:nvSpPr>
          <p:cNvPr id="11" name="TextBox 11"/>
          <p:cNvSpPr txBox="1"/>
          <p:nvPr/>
        </p:nvSpPr>
        <p:spPr>
          <a:xfrm>
            <a:off x="3135757" y="274200"/>
            <a:ext cx="12016487" cy="3080787"/>
          </a:xfrm>
          <a:prstGeom prst="rect">
            <a:avLst/>
          </a:prstGeom>
        </p:spPr>
        <p:txBody>
          <a:bodyPr lIns="0" tIns="0" rIns="0" bIns="0" rtlCol="0" anchor="t">
            <a:spAutoFit/>
          </a:bodyPr>
          <a:lstStyle/>
          <a:p>
            <a:pPr algn="ctr">
              <a:lnSpc>
                <a:spcPts val="14161"/>
              </a:lnSpc>
            </a:pPr>
            <a:r>
              <a:rPr lang="en-US" sz="13748">
                <a:solidFill>
                  <a:srgbClr val="FFFFFF"/>
                </a:solidFill>
                <a:latin typeface="Perandory Condensed"/>
                <a:ea typeface="Perandory Condensed"/>
                <a:cs typeface="Perandory Condensed"/>
                <a:sym typeface="Perandory Condensed"/>
              </a:rPr>
              <a:t>RIP </a:t>
            </a:r>
          </a:p>
          <a:p>
            <a:pPr algn="ctr">
              <a:lnSpc>
                <a:spcPts val="8961"/>
              </a:lnSpc>
            </a:pPr>
            <a:r>
              <a:rPr lang="en-US" sz="8700">
                <a:solidFill>
                  <a:srgbClr val="FFFFFF"/>
                </a:solidFill>
                <a:latin typeface="Perandory Condensed"/>
                <a:ea typeface="Perandory Condensed"/>
                <a:cs typeface="Perandory Condensed"/>
                <a:sym typeface="Perandory Condensed"/>
              </a:rPr>
              <a:t>ANNUAL PERFORMANCE REVIEWS</a:t>
            </a:r>
          </a:p>
        </p:txBody>
      </p:sp>
      <p:sp>
        <p:nvSpPr>
          <p:cNvPr id="12" name="Freeform 12"/>
          <p:cNvSpPr/>
          <p:nvPr/>
        </p:nvSpPr>
        <p:spPr>
          <a:xfrm rot="1353617">
            <a:off x="12998461" y="3235056"/>
            <a:ext cx="3844471" cy="2273044"/>
          </a:xfrm>
          <a:custGeom>
            <a:avLst/>
            <a:gdLst/>
            <a:ahLst/>
            <a:cxnLst/>
            <a:rect l="l" t="t" r="r" b="b"/>
            <a:pathLst>
              <a:path w="3844471" h="2273044">
                <a:moveTo>
                  <a:pt x="0" y="0"/>
                </a:moveTo>
                <a:lnTo>
                  <a:pt x="3844471" y="0"/>
                </a:lnTo>
                <a:lnTo>
                  <a:pt x="3844471" y="2273044"/>
                </a:lnTo>
                <a:lnTo>
                  <a:pt x="0" y="22730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TextBox 13"/>
          <p:cNvSpPr txBox="1"/>
          <p:nvPr/>
        </p:nvSpPr>
        <p:spPr>
          <a:xfrm rot="274457">
            <a:off x="10328974" y="6104064"/>
            <a:ext cx="2093686" cy="878238"/>
          </a:xfrm>
          <a:prstGeom prst="rect">
            <a:avLst/>
          </a:prstGeom>
        </p:spPr>
        <p:txBody>
          <a:bodyPr lIns="0" tIns="0" rIns="0" bIns="0" rtlCol="0" anchor="t">
            <a:spAutoFit/>
          </a:bodyPr>
          <a:lstStyle/>
          <a:p>
            <a:pPr algn="ctr">
              <a:lnSpc>
                <a:spcPts val="3273"/>
              </a:lnSpc>
            </a:pPr>
            <a:r>
              <a:rPr lang="en-US" sz="3178">
                <a:solidFill>
                  <a:srgbClr val="FFFFFF"/>
                </a:solidFill>
                <a:latin typeface="Perandory Condensed"/>
                <a:ea typeface="Perandory Condensed"/>
                <a:cs typeface="Perandory Condensed"/>
                <a:sym typeface="Perandory Condensed"/>
              </a:rPr>
              <a:t>Performance Reviews</a:t>
            </a:r>
          </a:p>
        </p:txBody>
      </p:sp>
      <p:sp>
        <p:nvSpPr>
          <p:cNvPr id="14" name="TextBox 14"/>
          <p:cNvSpPr txBox="1"/>
          <p:nvPr/>
        </p:nvSpPr>
        <p:spPr>
          <a:xfrm rot="274457">
            <a:off x="10329485" y="5329085"/>
            <a:ext cx="2093686" cy="891064"/>
          </a:xfrm>
          <a:prstGeom prst="rect">
            <a:avLst/>
          </a:prstGeom>
        </p:spPr>
        <p:txBody>
          <a:bodyPr lIns="0" tIns="0" rIns="0" bIns="0" rtlCol="0" anchor="t">
            <a:spAutoFit/>
          </a:bodyPr>
          <a:lstStyle/>
          <a:p>
            <a:pPr algn="ctr">
              <a:lnSpc>
                <a:spcPts val="6157"/>
              </a:lnSpc>
            </a:pPr>
            <a:r>
              <a:rPr lang="en-US" sz="5977">
                <a:solidFill>
                  <a:srgbClr val="FFFFFF"/>
                </a:solidFill>
                <a:latin typeface="Perandory Condensed"/>
                <a:ea typeface="Perandory Condensed"/>
                <a:cs typeface="Perandory Condensed"/>
                <a:sym typeface="Perandory Condensed"/>
              </a:rPr>
              <a:t>RIP</a:t>
            </a:r>
          </a:p>
        </p:txBody>
      </p:sp>
      <p:sp>
        <p:nvSpPr>
          <p:cNvPr id="15" name="Freeform 15"/>
          <p:cNvSpPr/>
          <p:nvPr/>
        </p:nvSpPr>
        <p:spPr>
          <a:xfrm rot="-1131593">
            <a:off x="2055896" y="3235056"/>
            <a:ext cx="3844471" cy="2273044"/>
          </a:xfrm>
          <a:custGeom>
            <a:avLst/>
            <a:gdLst/>
            <a:ahLst/>
            <a:cxnLst/>
            <a:rect l="l" t="t" r="r" b="b"/>
            <a:pathLst>
              <a:path w="3844471" h="2273044">
                <a:moveTo>
                  <a:pt x="0" y="0"/>
                </a:moveTo>
                <a:lnTo>
                  <a:pt x="3844471" y="0"/>
                </a:lnTo>
                <a:lnTo>
                  <a:pt x="3844471" y="2273044"/>
                </a:lnTo>
                <a:lnTo>
                  <a:pt x="0" y="22730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pic>
        <p:nvPicPr>
          <p:cNvPr id="16" name="Audio 15">
            <a:hlinkClick r:id="" action="ppaction://media"/>
            <a:extLst>
              <a:ext uri="{FF2B5EF4-FFF2-40B4-BE49-F238E27FC236}">
                <a16:creationId xmlns:a16="http://schemas.microsoft.com/office/drawing/2014/main" id="{2B8F19CA-4DB0-140C-9EB3-9FAB3EA6FCE8}"/>
              </a:ext>
            </a:extLst>
          </p:cNvPr>
          <p:cNvPicPr>
            <a:picLocks noChangeAspect="1"/>
          </p:cNvPicPr>
          <p:nvPr>
            <a:audioFile r:link="rId2"/>
            <p:extLst>
              <p:ext uri="{DAA4B4D4-6D71-4841-9C94-3DE7FCFB9230}">
                <p14:media xmlns:p14="http://schemas.microsoft.com/office/powerpoint/2010/main" r:embed="rId1"/>
              </p:ext>
            </p:extLst>
          </p:nvPr>
        </p:nvPicPr>
        <p:blipFill>
          <a:blip r:embed="rId11"/>
          <a:srcRect l="-203125" t="-203125" r="-203125" b="-203125"/>
          <a:stretch>
            <a:fillRect/>
          </a:stretch>
        </p:blipFill>
        <p:spPr>
          <a:xfrm>
            <a:off x="15078456" y="7077456"/>
            <a:ext cx="3086100" cy="308610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2000" advTm="3202"/>
    </mc:Choice>
    <mc:Fallback>
      <p:transition spd="slow" advTm="32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par>
                                <p:cTn id="7" presetID="32" presetClass="emph" presetSubtype="0" repeatCount="indefinite" fill="remove" grpId="0" nodeType="withEffect">
                                  <p:stCondLst>
                                    <p:cond delay="0"/>
                                  </p:stCondLst>
                                  <p:childTnLst>
                                    <p:animRot by="120000">
                                      <p:cBhvr>
                                        <p:cTn id="8" dur="300" fill="hold">
                                          <p:stCondLst>
                                            <p:cond delay="0"/>
                                          </p:stCondLst>
                                        </p:cTn>
                                        <p:tgtEl>
                                          <p:spTgt spid="15"/>
                                        </p:tgtEl>
                                        <p:attrNameLst>
                                          <p:attrName>r</p:attrName>
                                        </p:attrNameLst>
                                      </p:cBhvr>
                                    </p:animRot>
                                    <p:animRot by="-240000">
                                      <p:cBhvr>
                                        <p:cTn id="9" dur="600" fill="hold">
                                          <p:stCondLst>
                                            <p:cond delay="600"/>
                                          </p:stCondLst>
                                        </p:cTn>
                                        <p:tgtEl>
                                          <p:spTgt spid="15"/>
                                        </p:tgtEl>
                                        <p:attrNameLst>
                                          <p:attrName>r</p:attrName>
                                        </p:attrNameLst>
                                      </p:cBhvr>
                                    </p:animRot>
                                    <p:animRot by="240000">
                                      <p:cBhvr>
                                        <p:cTn id="10" dur="600" fill="hold">
                                          <p:stCondLst>
                                            <p:cond delay="1200"/>
                                          </p:stCondLst>
                                        </p:cTn>
                                        <p:tgtEl>
                                          <p:spTgt spid="15"/>
                                        </p:tgtEl>
                                        <p:attrNameLst>
                                          <p:attrName>r</p:attrName>
                                        </p:attrNameLst>
                                      </p:cBhvr>
                                    </p:animRot>
                                    <p:animRot by="-240000">
                                      <p:cBhvr>
                                        <p:cTn id="11" dur="600" fill="hold">
                                          <p:stCondLst>
                                            <p:cond delay="1800"/>
                                          </p:stCondLst>
                                        </p:cTn>
                                        <p:tgtEl>
                                          <p:spTgt spid="15"/>
                                        </p:tgtEl>
                                        <p:attrNameLst>
                                          <p:attrName>r</p:attrName>
                                        </p:attrNameLst>
                                      </p:cBhvr>
                                    </p:animRot>
                                    <p:animRot by="120000">
                                      <p:cBhvr>
                                        <p:cTn id="12" dur="600" fill="hold">
                                          <p:stCondLst>
                                            <p:cond delay="2400"/>
                                          </p:stCondLst>
                                        </p:cTn>
                                        <p:tgtEl>
                                          <p:spTgt spid="15"/>
                                        </p:tgtEl>
                                        <p:attrNameLst>
                                          <p:attrName>r</p:attrName>
                                        </p:attrNameLst>
                                      </p:cBhvr>
                                    </p:animRot>
                                  </p:childTnLst>
                                </p:cTn>
                              </p:par>
                              <p:par>
                                <p:cTn id="13" presetID="32" presetClass="emph" presetSubtype="0" repeatCount="indefinite" fill="remove" grpId="0" nodeType="withEffect">
                                  <p:stCondLst>
                                    <p:cond delay="0"/>
                                  </p:stCondLst>
                                  <p:childTnLst>
                                    <p:animRot by="120000">
                                      <p:cBhvr>
                                        <p:cTn id="14" dur="500" fill="hold">
                                          <p:stCondLst>
                                            <p:cond delay="0"/>
                                          </p:stCondLst>
                                        </p:cTn>
                                        <p:tgtEl>
                                          <p:spTgt spid="12"/>
                                        </p:tgtEl>
                                        <p:attrNameLst>
                                          <p:attrName>r</p:attrName>
                                        </p:attrNameLst>
                                      </p:cBhvr>
                                    </p:animRot>
                                    <p:animRot by="-240000">
                                      <p:cBhvr>
                                        <p:cTn id="15" dur="1000" fill="hold">
                                          <p:stCondLst>
                                            <p:cond delay="1000"/>
                                          </p:stCondLst>
                                        </p:cTn>
                                        <p:tgtEl>
                                          <p:spTgt spid="12"/>
                                        </p:tgtEl>
                                        <p:attrNameLst>
                                          <p:attrName>r</p:attrName>
                                        </p:attrNameLst>
                                      </p:cBhvr>
                                    </p:animRot>
                                    <p:animRot by="240000">
                                      <p:cBhvr>
                                        <p:cTn id="16" dur="1000" fill="hold">
                                          <p:stCondLst>
                                            <p:cond delay="2000"/>
                                          </p:stCondLst>
                                        </p:cTn>
                                        <p:tgtEl>
                                          <p:spTgt spid="12"/>
                                        </p:tgtEl>
                                        <p:attrNameLst>
                                          <p:attrName>r</p:attrName>
                                        </p:attrNameLst>
                                      </p:cBhvr>
                                    </p:animRot>
                                    <p:animRot by="-240000">
                                      <p:cBhvr>
                                        <p:cTn id="17" dur="1000" fill="hold">
                                          <p:stCondLst>
                                            <p:cond delay="3000"/>
                                          </p:stCondLst>
                                        </p:cTn>
                                        <p:tgtEl>
                                          <p:spTgt spid="12"/>
                                        </p:tgtEl>
                                        <p:attrNameLst>
                                          <p:attrName>r</p:attrName>
                                        </p:attrNameLst>
                                      </p:cBhvr>
                                    </p:animRot>
                                    <p:animRot by="120000">
                                      <p:cBhvr>
                                        <p:cTn id="18" dur="1000" fill="hold">
                                          <p:stCondLst>
                                            <p:cond delay="40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16"/>
                </p:tgtEl>
              </p:cMediaNode>
            </p:audio>
          </p:childTnLst>
        </p:cTn>
      </p:par>
    </p:tnLst>
    <p:bldLst>
      <p:bldP spid="12"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0" name="Freeform 2">
            <a:extLst>
              <a:ext uri="{FF2B5EF4-FFF2-40B4-BE49-F238E27FC236}">
                <a16:creationId xmlns:a16="http://schemas.microsoft.com/office/drawing/2014/main" id="{9766E055-249D-9CE5-FF97-18766D505F34}"/>
              </a:ext>
            </a:extLst>
          </p:cNvPr>
          <p:cNvSpPr/>
          <p:nvPr/>
        </p:nvSpPr>
        <p:spPr>
          <a:xfrm>
            <a:off x="0" y="0"/>
            <a:ext cx="18288000" cy="10287000"/>
          </a:xfrm>
          <a:custGeom>
            <a:avLst/>
            <a:gdLst/>
            <a:ahLst/>
            <a:cxnLst/>
            <a:rect l="l" t="t" r="r" b="b"/>
            <a:pathLst>
              <a:path w="18288000" h="12184380">
                <a:moveTo>
                  <a:pt x="0" y="0"/>
                </a:moveTo>
                <a:lnTo>
                  <a:pt x="18288000" y="0"/>
                </a:lnTo>
                <a:lnTo>
                  <a:pt x="18288000" y="12184380"/>
                </a:lnTo>
                <a:lnTo>
                  <a:pt x="0" y="12184380"/>
                </a:lnTo>
                <a:lnTo>
                  <a:pt x="0" y="0"/>
                </a:lnTo>
                <a:close/>
              </a:path>
            </a:pathLst>
          </a:custGeom>
          <a:blipFill>
            <a:blip r:embed="rId3">
              <a:alphaModFix amt="73000"/>
            </a:blip>
            <a:stretch>
              <a:fillRect t="-18444"/>
            </a:stretch>
          </a:blipFill>
        </p:spPr>
        <p:txBody>
          <a:bodyPr/>
          <a:lstStyle/>
          <a:p>
            <a:endParaRPr lang="en-US"/>
          </a:p>
        </p:txBody>
      </p:sp>
      <p:grpSp>
        <p:nvGrpSpPr>
          <p:cNvPr id="3" name="Group 3"/>
          <p:cNvGrpSpPr/>
          <p:nvPr/>
        </p:nvGrpSpPr>
        <p:grpSpPr>
          <a:xfrm>
            <a:off x="547137" y="493652"/>
            <a:ext cx="2825414" cy="2703019"/>
            <a:chOff x="0" y="0"/>
            <a:chExt cx="3767219" cy="3604026"/>
          </a:xfrm>
        </p:grpSpPr>
        <p:sp>
          <p:nvSpPr>
            <p:cNvPr id="4" name="Freeform 4"/>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7" name="Group 7"/>
            <p:cNvGrpSpPr/>
            <p:nvPr/>
          </p:nvGrpSpPr>
          <p:grpSpPr>
            <a:xfrm>
              <a:off x="304377" y="209438"/>
              <a:ext cx="173846" cy="17384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9" name="TextBox 9"/>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10" name="Group 10"/>
          <p:cNvGrpSpPr/>
          <p:nvPr/>
        </p:nvGrpSpPr>
        <p:grpSpPr>
          <a:xfrm rot="-10800000">
            <a:off x="14924676" y="6934805"/>
            <a:ext cx="2825414" cy="2703019"/>
            <a:chOff x="0" y="0"/>
            <a:chExt cx="3767219" cy="3604026"/>
          </a:xfrm>
        </p:grpSpPr>
        <p:sp>
          <p:nvSpPr>
            <p:cNvPr id="11" name="Freeform 11"/>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4" name="Group 14"/>
            <p:cNvGrpSpPr/>
            <p:nvPr/>
          </p:nvGrpSpPr>
          <p:grpSpPr>
            <a:xfrm>
              <a:off x="304377" y="209438"/>
              <a:ext cx="173846" cy="17384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6" name="TextBox 16"/>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17" name="Group 17"/>
          <p:cNvGrpSpPr/>
          <p:nvPr/>
        </p:nvGrpSpPr>
        <p:grpSpPr>
          <a:xfrm rot="-5400000">
            <a:off x="485939" y="6873607"/>
            <a:ext cx="2825414" cy="2703019"/>
            <a:chOff x="0" y="0"/>
            <a:chExt cx="3767219" cy="3604026"/>
          </a:xfrm>
        </p:grpSpPr>
        <p:sp>
          <p:nvSpPr>
            <p:cNvPr id="18" name="Freeform 18"/>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1" name="Group 21"/>
            <p:cNvGrpSpPr/>
            <p:nvPr/>
          </p:nvGrpSpPr>
          <p:grpSpPr>
            <a:xfrm>
              <a:off x="304377" y="209438"/>
              <a:ext cx="173846" cy="17384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24" name="Group 24"/>
          <p:cNvGrpSpPr/>
          <p:nvPr/>
        </p:nvGrpSpPr>
        <p:grpSpPr>
          <a:xfrm rot="5400000">
            <a:off x="14985873" y="554849"/>
            <a:ext cx="2825414" cy="2703019"/>
            <a:chOff x="0" y="0"/>
            <a:chExt cx="3767219" cy="3604026"/>
          </a:xfrm>
        </p:grpSpPr>
        <p:sp>
          <p:nvSpPr>
            <p:cNvPr id="25" name="Freeform 25"/>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6" name="Freeform 26"/>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7" name="Freeform 27"/>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8" name="Group 28"/>
            <p:cNvGrpSpPr/>
            <p:nvPr/>
          </p:nvGrpSpPr>
          <p:grpSpPr>
            <a:xfrm>
              <a:off x="304377" y="209438"/>
              <a:ext cx="173846" cy="173846"/>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30" name="TextBox 30"/>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sp>
        <p:nvSpPr>
          <p:cNvPr id="31" name="Freeform 31"/>
          <p:cNvSpPr/>
          <p:nvPr/>
        </p:nvSpPr>
        <p:spPr>
          <a:xfrm>
            <a:off x="10864633" y="1329121"/>
            <a:ext cx="5472750" cy="7130619"/>
          </a:xfrm>
          <a:custGeom>
            <a:avLst/>
            <a:gdLst/>
            <a:ahLst/>
            <a:cxnLst/>
            <a:rect l="l" t="t" r="r" b="b"/>
            <a:pathLst>
              <a:path w="5472750" h="7130619">
                <a:moveTo>
                  <a:pt x="0" y="0"/>
                </a:moveTo>
                <a:lnTo>
                  <a:pt x="5472750" y="0"/>
                </a:lnTo>
                <a:lnTo>
                  <a:pt x="5472750" y="7130619"/>
                </a:lnTo>
                <a:lnTo>
                  <a:pt x="0" y="713061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2" name="TextBox 32"/>
          <p:cNvSpPr txBox="1"/>
          <p:nvPr/>
        </p:nvSpPr>
        <p:spPr>
          <a:xfrm>
            <a:off x="1552196" y="2035662"/>
            <a:ext cx="9364497" cy="1788951"/>
          </a:xfrm>
          <a:prstGeom prst="rect">
            <a:avLst/>
          </a:prstGeom>
        </p:spPr>
        <p:txBody>
          <a:bodyPr lIns="0" tIns="0" rIns="0" bIns="0" rtlCol="0" anchor="t">
            <a:spAutoFit/>
          </a:bodyPr>
          <a:lstStyle/>
          <a:p>
            <a:pPr algn="ctr">
              <a:lnSpc>
                <a:spcPts val="6640"/>
              </a:lnSpc>
            </a:pPr>
            <a:r>
              <a:rPr lang="en-US" sz="8000" dirty="0">
                <a:solidFill>
                  <a:srgbClr val="FFFFFF"/>
                </a:solidFill>
                <a:latin typeface="Perandory Condensed"/>
                <a:ea typeface="Perandory Condensed"/>
                <a:cs typeface="Perandory Condensed"/>
                <a:sym typeface="Perandory Condensed"/>
              </a:rPr>
              <a:t>Tracking and </a:t>
            </a:r>
            <a:br>
              <a:rPr lang="en-US" sz="8000" dirty="0">
                <a:solidFill>
                  <a:srgbClr val="FFFFFF"/>
                </a:solidFill>
                <a:latin typeface="Perandory Condensed"/>
                <a:ea typeface="Perandory Condensed"/>
                <a:cs typeface="Perandory Condensed"/>
                <a:sym typeface="Perandory Condensed"/>
              </a:rPr>
            </a:br>
            <a:r>
              <a:rPr lang="en-US" sz="8000" dirty="0">
                <a:solidFill>
                  <a:srgbClr val="FFFFFF"/>
                </a:solidFill>
                <a:latin typeface="Perandory Condensed"/>
                <a:ea typeface="Perandory Condensed"/>
                <a:cs typeface="Perandory Condensed"/>
                <a:sym typeface="Perandory Condensed"/>
              </a:rPr>
              <a:t>Measuring Progress</a:t>
            </a:r>
          </a:p>
        </p:txBody>
      </p:sp>
      <p:sp>
        <p:nvSpPr>
          <p:cNvPr id="33" name="Freeform 33"/>
          <p:cNvSpPr/>
          <p:nvPr/>
        </p:nvSpPr>
        <p:spPr>
          <a:xfrm>
            <a:off x="8322248" y="9381026"/>
            <a:ext cx="1643504" cy="513595"/>
          </a:xfrm>
          <a:custGeom>
            <a:avLst/>
            <a:gdLst/>
            <a:ahLst/>
            <a:cxnLst/>
            <a:rect l="l" t="t" r="r" b="b"/>
            <a:pathLst>
              <a:path w="1643504" h="513595">
                <a:moveTo>
                  <a:pt x="0" y="0"/>
                </a:moveTo>
                <a:lnTo>
                  <a:pt x="1643504" y="0"/>
                </a:lnTo>
                <a:lnTo>
                  <a:pt x="1643504" y="513595"/>
                </a:lnTo>
                <a:lnTo>
                  <a:pt x="0" y="513595"/>
                </a:lnTo>
                <a:lnTo>
                  <a:pt x="0" y="0"/>
                </a:lnTo>
                <a:close/>
              </a:path>
            </a:pathLst>
          </a:custGeom>
          <a:blipFill>
            <a:blip r:embed="rId10"/>
            <a:stretch>
              <a:fillRect/>
            </a:stretch>
          </a:blipFill>
        </p:spPr>
        <p:txBody>
          <a:bodyPr/>
          <a:lstStyle/>
          <a:p>
            <a:endParaRPr lang="en-US"/>
          </a:p>
        </p:txBody>
      </p:sp>
      <p:grpSp>
        <p:nvGrpSpPr>
          <p:cNvPr id="46" name="Group 45">
            <a:extLst>
              <a:ext uri="{FF2B5EF4-FFF2-40B4-BE49-F238E27FC236}">
                <a16:creationId xmlns:a16="http://schemas.microsoft.com/office/drawing/2014/main" id="{B2E4FA87-4717-5565-BE04-AFAE127D3186}"/>
              </a:ext>
            </a:extLst>
          </p:cNvPr>
          <p:cNvGrpSpPr/>
          <p:nvPr/>
        </p:nvGrpSpPr>
        <p:grpSpPr>
          <a:xfrm>
            <a:off x="2157958" y="4435904"/>
            <a:ext cx="9192717" cy="1287583"/>
            <a:chOff x="1705833" y="4329508"/>
            <a:chExt cx="9192717" cy="1287583"/>
          </a:xfrm>
        </p:grpSpPr>
        <p:grpSp>
          <p:nvGrpSpPr>
            <p:cNvPr id="34" name="Group 34"/>
            <p:cNvGrpSpPr/>
            <p:nvPr/>
          </p:nvGrpSpPr>
          <p:grpSpPr>
            <a:xfrm>
              <a:off x="1705833" y="4329508"/>
              <a:ext cx="505065" cy="859194"/>
              <a:chOff x="47003" y="38100"/>
              <a:chExt cx="812800" cy="1382699"/>
            </a:xfrm>
          </p:grpSpPr>
          <p:sp>
            <p:nvSpPr>
              <p:cNvPr id="35" name="Freeform 35"/>
              <p:cNvSpPr/>
              <p:nvPr/>
            </p:nvSpPr>
            <p:spPr>
              <a:xfrm>
                <a:off x="47003" y="607999"/>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5A08"/>
              </a:solidFill>
              <a:ln w="28575" cap="sq">
                <a:solidFill>
                  <a:srgbClr val="FFFFFF"/>
                </a:solidFill>
                <a:prstDash val="solid"/>
                <a:miter/>
              </a:ln>
            </p:spPr>
            <p:txBody>
              <a:bodyPr/>
              <a:lstStyle/>
              <a:p>
                <a:endParaRPr lang="en-US" dirty="0"/>
              </a:p>
            </p:txBody>
          </p:sp>
          <p:sp>
            <p:nvSpPr>
              <p:cNvPr id="36" name="TextBox 36"/>
              <p:cNvSpPr txBox="1"/>
              <p:nvPr/>
            </p:nvSpPr>
            <p:spPr>
              <a:xfrm>
                <a:off x="76200" y="38100"/>
                <a:ext cx="660400" cy="698500"/>
              </a:xfrm>
              <a:prstGeom prst="rect">
                <a:avLst/>
              </a:prstGeom>
            </p:spPr>
            <p:txBody>
              <a:bodyPr lIns="92814" tIns="92814" rIns="92814" bIns="92814" rtlCol="0" anchor="ctr"/>
              <a:lstStyle/>
              <a:p>
                <a:pPr algn="ctr">
                  <a:lnSpc>
                    <a:spcPts val="2660"/>
                  </a:lnSpc>
                  <a:spcBef>
                    <a:spcPct val="0"/>
                  </a:spcBef>
                </a:pPr>
                <a:endParaRPr/>
              </a:p>
            </p:txBody>
          </p:sp>
        </p:grpSp>
        <p:sp>
          <p:nvSpPr>
            <p:cNvPr id="43" name="TextBox 43"/>
            <p:cNvSpPr txBox="1"/>
            <p:nvPr/>
          </p:nvSpPr>
          <p:spPr>
            <a:xfrm>
              <a:off x="2497191" y="4640733"/>
              <a:ext cx="8401359" cy="976358"/>
            </a:xfrm>
            <a:prstGeom prst="rect">
              <a:avLst/>
            </a:prstGeom>
          </p:spPr>
          <p:txBody>
            <a:bodyPr lIns="0" tIns="0" rIns="0" bIns="0" rtlCol="0" anchor="t">
              <a:spAutoFit/>
            </a:bodyPr>
            <a:lstStyle/>
            <a:p>
              <a:pPr algn="l">
                <a:lnSpc>
                  <a:spcPts val="4033"/>
                </a:lnSpc>
              </a:pPr>
              <a:r>
                <a:rPr lang="en-US" sz="2881" b="1" i="1" spc="201" dirty="0">
                  <a:solidFill>
                    <a:srgbClr val="FFFFFF"/>
                  </a:solidFill>
                  <a:latin typeface="Lato 1 Heavy Italics"/>
                  <a:ea typeface="Lato 1 Heavy Italics"/>
                  <a:cs typeface="Lato 1 Heavy Italics"/>
                  <a:sym typeface="Lato 1 Heavy Italics"/>
                </a:rPr>
                <a:t>How will you track individual performance without annual reviews?</a:t>
              </a:r>
            </a:p>
          </p:txBody>
        </p:sp>
      </p:grpSp>
      <p:grpSp>
        <p:nvGrpSpPr>
          <p:cNvPr id="47" name="Group 46">
            <a:extLst>
              <a:ext uri="{FF2B5EF4-FFF2-40B4-BE49-F238E27FC236}">
                <a16:creationId xmlns:a16="http://schemas.microsoft.com/office/drawing/2014/main" id="{9FD3EA73-33DB-BF62-2E7F-B714A5561D40}"/>
              </a:ext>
            </a:extLst>
          </p:cNvPr>
          <p:cNvGrpSpPr/>
          <p:nvPr/>
        </p:nvGrpSpPr>
        <p:grpSpPr>
          <a:xfrm>
            <a:off x="2110608" y="6321936"/>
            <a:ext cx="8311573" cy="986552"/>
            <a:chOff x="1676626" y="5529421"/>
            <a:chExt cx="8311573" cy="986552"/>
          </a:xfrm>
        </p:grpSpPr>
        <p:grpSp>
          <p:nvGrpSpPr>
            <p:cNvPr id="37" name="Group 37"/>
            <p:cNvGrpSpPr/>
            <p:nvPr/>
          </p:nvGrpSpPr>
          <p:grpSpPr>
            <a:xfrm>
              <a:off x="1676626" y="5529421"/>
              <a:ext cx="505065" cy="505065"/>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0A94"/>
              </a:solidFill>
              <a:ln w="28575" cap="sq">
                <a:solidFill>
                  <a:srgbClr val="FFFFFF"/>
                </a:solidFill>
                <a:prstDash val="solid"/>
                <a:miter/>
              </a:ln>
            </p:spPr>
            <p:txBody>
              <a:bodyPr/>
              <a:lstStyle/>
              <a:p>
                <a:endParaRPr lang="en-US"/>
              </a:p>
            </p:txBody>
          </p:sp>
          <p:sp>
            <p:nvSpPr>
              <p:cNvPr id="39" name="TextBox 39"/>
              <p:cNvSpPr txBox="1"/>
              <p:nvPr/>
            </p:nvSpPr>
            <p:spPr>
              <a:xfrm>
                <a:off x="76200" y="38100"/>
                <a:ext cx="660400" cy="698500"/>
              </a:xfrm>
              <a:prstGeom prst="rect">
                <a:avLst/>
              </a:prstGeom>
            </p:spPr>
            <p:txBody>
              <a:bodyPr lIns="92814" tIns="92814" rIns="92814" bIns="92814" rtlCol="0" anchor="ctr"/>
              <a:lstStyle/>
              <a:p>
                <a:pPr algn="ctr">
                  <a:lnSpc>
                    <a:spcPts val="2660"/>
                  </a:lnSpc>
                  <a:spcBef>
                    <a:spcPct val="0"/>
                  </a:spcBef>
                </a:pPr>
                <a:endParaRPr/>
              </a:p>
            </p:txBody>
          </p:sp>
        </p:grpSp>
        <p:sp>
          <p:nvSpPr>
            <p:cNvPr id="44" name="TextBox 44"/>
            <p:cNvSpPr txBox="1"/>
            <p:nvPr/>
          </p:nvSpPr>
          <p:spPr>
            <a:xfrm>
              <a:off x="2515334" y="5539680"/>
              <a:ext cx="7472865" cy="976293"/>
            </a:xfrm>
            <a:prstGeom prst="rect">
              <a:avLst/>
            </a:prstGeom>
          </p:spPr>
          <p:txBody>
            <a:bodyPr wrap="square" lIns="0" tIns="0" rIns="0" bIns="0" rtlCol="0" anchor="t">
              <a:spAutoFit/>
            </a:bodyPr>
            <a:lstStyle/>
            <a:p>
              <a:pPr algn="l">
                <a:lnSpc>
                  <a:spcPts val="4031"/>
                </a:lnSpc>
              </a:pPr>
              <a:r>
                <a:rPr lang="en-US" sz="2879" b="1" i="1" spc="201" dirty="0">
                  <a:solidFill>
                    <a:srgbClr val="FFFFFF"/>
                  </a:solidFill>
                  <a:latin typeface="Lato 1 Heavy Italics"/>
                  <a:ea typeface="Lato 1 Heavy Italics"/>
                  <a:cs typeface="Lato 1 Heavy Italics"/>
                  <a:sym typeface="Lato 1 Heavy Italics"/>
                </a:rPr>
                <a:t>What data or metrics will you use to measure performance?</a:t>
              </a:r>
            </a:p>
          </p:txBody>
        </p:sp>
      </p:grpSp>
    </p:spTree>
    <p:extLst>
      <p:ext uri="{BB962C8B-B14F-4D97-AF65-F5344CB8AC3E}">
        <p14:creationId xmlns:p14="http://schemas.microsoft.com/office/powerpoint/2010/main" val="24591243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left)">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0" y="-38100"/>
            <a:ext cx="18288000" cy="10287000"/>
          </a:xfrm>
          <a:custGeom>
            <a:avLst/>
            <a:gdLst/>
            <a:ahLst/>
            <a:cxnLst/>
            <a:rect l="l" t="t" r="r" b="b"/>
            <a:pathLst>
              <a:path w="18288000" h="12184380">
                <a:moveTo>
                  <a:pt x="0" y="0"/>
                </a:moveTo>
                <a:lnTo>
                  <a:pt x="18288000" y="0"/>
                </a:lnTo>
                <a:lnTo>
                  <a:pt x="18288000" y="12184380"/>
                </a:lnTo>
                <a:lnTo>
                  <a:pt x="0" y="12184380"/>
                </a:lnTo>
                <a:lnTo>
                  <a:pt x="0" y="0"/>
                </a:lnTo>
                <a:close/>
              </a:path>
            </a:pathLst>
          </a:custGeom>
          <a:blipFill>
            <a:blip r:embed="rId3">
              <a:alphaModFix amt="73000"/>
            </a:blip>
            <a:stretch>
              <a:fillRect t="-18444"/>
            </a:stretch>
          </a:blipFill>
        </p:spPr>
        <p:txBody>
          <a:bodyPr/>
          <a:lstStyle/>
          <a:p>
            <a:endParaRPr lang="en-US"/>
          </a:p>
        </p:txBody>
      </p:sp>
      <p:grpSp>
        <p:nvGrpSpPr>
          <p:cNvPr id="3" name="Group 3"/>
          <p:cNvGrpSpPr/>
          <p:nvPr/>
        </p:nvGrpSpPr>
        <p:grpSpPr>
          <a:xfrm>
            <a:off x="547137" y="493652"/>
            <a:ext cx="2825414" cy="2703019"/>
            <a:chOff x="0" y="0"/>
            <a:chExt cx="3767219" cy="3604026"/>
          </a:xfrm>
        </p:grpSpPr>
        <p:sp>
          <p:nvSpPr>
            <p:cNvPr id="4" name="Freeform 4"/>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7" name="Group 7"/>
            <p:cNvGrpSpPr/>
            <p:nvPr/>
          </p:nvGrpSpPr>
          <p:grpSpPr>
            <a:xfrm>
              <a:off x="304377" y="209438"/>
              <a:ext cx="173846" cy="17384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9" name="TextBox 9"/>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10" name="Group 10"/>
          <p:cNvGrpSpPr/>
          <p:nvPr/>
        </p:nvGrpSpPr>
        <p:grpSpPr>
          <a:xfrm rot="-10800000">
            <a:off x="14924676" y="6934805"/>
            <a:ext cx="2825414" cy="2703019"/>
            <a:chOff x="0" y="0"/>
            <a:chExt cx="3767219" cy="3604026"/>
          </a:xfrm>
        </p:grpSpPr>
        <p:sp>
          <p:nvSpPr>
            <p:cNvPr id="11" name="Freeform 11"/>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4" name="Group 14"/>
            <p:cNvGrpSpPr/>
            <p:nvPr/>
          </p:nvGrpSpPr>
          <p:grpSpPr>
            <a:xfrm>
              <a:off x="304377" y="209438"/>
              <a:ext cx="173846" cy="17384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6" name="TextBox 16"/>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17" name="Group 17"/>
          <p:cNvGrpSpPr/>
          <p:nvPr/>
        </p:nvGrpSpPr>
        <p:grpSpPr>
          <a:xfrm rot="-5400000">
            <a:off x="485939" y="6873607"/>
            <a:ext cx="2825414" cy="2703019"/>
            <a:chOff x="0" y="0"/>
            <a:chExt cx="3767219" cy="3604026"/>
          </a:xfrm>
        </p:grpSpPr>
        <p:sp>
          <p:nvSpPr>
            <p:cNvPr id="18" name="Freeform 18"/>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1" name="Group 21"/>
            <p:cNvGrpSpPr/>
            <p:nvPr/>
          </p:nvGrpSpPr>
          <p:grpSpPr>
            <a:xfrm>
              <a:off x="304377" y="209438"/>
              <a:ext cx="173846" cy="17384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24" name="Group 24"/>
          <p:cNvGrpSpPr/>
          <p:nvPr/>
        </p:nvGrpSpPr>
        <p:grpSpPr>
          <a:xfrm rot="5400000">
            <a:off x="14985873" y="554849"/>
            <a:ext cx="2825414" cy="2703019"/>
            <a:chOff x="0" y="0"/>
            <a:chExt cx="3767219" cy="3604026"/>
          </a:xfrm>
        </p:grpSpPr>
        <p:sp>
          <p:nvSpPr>
            <p:cNvPr id="25" name="Freeform 25"/>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6" name="Freeform 26"/>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7" name="Freeform 27"/>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8" name="Group 28"/>
            <p:cNvGrpSpPr/>
            <p:nvPr/>
          </p:nvGrpSpPr>
          <p:grpSpPr>
            <a:xfrm>
              <a:off x="304377" y="209438"/>
              <a:ext cx="173846" cy="173846"/>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30" name="TextBox 30"/>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sp>
        <p:nvSpPr>
          <p:cNvPr id="31" name="Freeform 31"/>
          <p:cNvSpPr/>
          <p:nvPr/>
        </p:nvSpPr>
        <p:spPr>
          <a:xfrm>
            <a:off x="2192849" y="1653282"/>
            <a:ext cx="3371990" cy="6158886"/>
          </a:xfrm>
          <a:custGeom>
            <a:avLst/>
            <a:gdLst/>
            <a:ahLst/>
            <a:cxnLst/>
            <a:rect l="l" t="t" r="r" b="b"/>
            <a:pathLst>
              <a:path w="3371990" h="6158886">
                <a:moveTo>
                  <a:pt x="0" y="0"/>
                </a:moveTo>
                <a:lnTo>
                  <a:pt x="3371990" y="0"/>
                </a:lnTo>
                <a:lnTo>
                  <a:pt x="3371990" y="6158886"/>
                </a:lnTo>
                <a:lnTo>
                  <a:pt x="0" y="61588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3" name="TextBox 33"/>
          <p:cNvSpPr txBox="1"/>
          <p:nvPr/>
        </p:nvSpPr>
        <p:spPr>
          <a:xfrm>
            <a:off x="7459822" y="2190404"/>
            <a:ext cx="8729516" cy="1019510"/>
          </a:xfrm>
          <a:prstGeom prst="rect">
            <a:avLst/>
          </a:prstGeom>
        </p:spPr>
        <p:txBody>
          <a:bodyPr lIns="0" tIns="0" rIns="0" bIns="0" rtlCol="0" anchor="t">
            <a:spAutoFit/>
          </a:bodyPr>
          <a:lstStyle/>
          <a:p>
            <a:pPr algn="l">
              <a:lnSpc>
                <a:spcPts val="7440"/>
              </a:lnSpc>
            </a:pPr>
            <a:r>
              <a:rPr lang="en-US" sz="8000" dirty="0">
                <a:solidFill>
                  <a:srgbClr val="FFFFFF"/>
                </a:solidFill>
                <a:latin typeface="Perandory Condensed"/>
                <a:ea typeface="Perandory Condensed"/>
                <a:cs typeface="Perandory Condensed"/>
                <a:sym typeface="Perandory Condensed"/>
              </a:rPr>
              <a:t>Implementing the New System</a:t>
            </a:r>
          </a:p>
        </p:txBody>
      </p:sp>
      <p:grpSp>
        <p:nvGrpSpPr>
          <p:cNvPr id="46" name="Group 45">
            <a:extLst>
              <a:ext uri="{FF2B5EF4-FFF2-40B4-BE49-F238E27FC236}">
                <a16:creationId xmlns:a16="http://schemas.microsoft.com/office/drawing/2014/main" id="{D403F38F-6C82-1956-ACA2-E601D1F38B0E}"/>
              </a:ext>
            </a:extLst>
          </p:cNvPr>
          <p:cNvGrpSpPr/>
          <p:nvPr/>
        </p:nvGrpSpPr>
        <p:grpSpPr>
          <a:xfrm>
            <a:off x="7696200" y="3798208"/>
            <a:ext cx="9240067" cy="976358"/>
            <a:chOff x="1676626" y="4277140"/>
            <a:chExt cx="9240067" cy="976358"/>
          </a:xfrm>
        </p:grpSpPr>
        <p:grpSp>
          <p:nvGrpSpPr>
            <p:cNvPr id="47" name="Group 34">
              <a:extLst>
                <a:ext uri="{FF2B5EF4-FFF2-40B4-BE49-F238E27FC236}">
                  <a16:creationId xmlns:a16="http://schemas.microsoft.com/office/drawing/2014/main" id="{EA13539F-77FF-E913-5E14-2E95C4DF812E}"/>
                </a:ext>
              </a:extLst>
            </p:cNvPr>
            <p:cNvGrpSpPr/>
            <p:nvPr/>
          </p:nvGrpSpPr>
          <p:grpSpPr>
            <a:xfrm>
              <a:off x="1676626" y="4305833"/>
              <a:ext cx="505065" cy="505065"/>
              <a:chOff x="0" y="0"/>
              <a:chExt cx="812800" cy="812800"/>
            </a:xfrm>
          </p:grpSpPr>
          <p:sp>
            <p:nvSpPr>
              <p:cNvPr id="49" name="Freeform 35">
                <a:extLst>
                  <a:ext uri="{FF2B5EF4-FFF2-40B4-BE49-F238E27FC236}">
                    <a16:creationId xmlns:a16="http://schemas.microsoft.com/office/drawing/2014/main" id="{B98846C0-7CD0-FA0D-DA29-C16085A0495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5A08"/>
              </a:solidFill>
              <a:ln w="28575" cap="sq">
                <a:solidFill>
                  <a:srgbClr val="FFFFFF"/>
                </a:solidFill>
                <a:prstDash val="solid"/>
                <a:miter/>
              </a:ln>
            </p:spPr>
            <p:txBody>
              <a:bodyPr/>
              <a:lstStyle/>
              <a:p>
                <a:endParaRPr lang="en-US"/>
              </a:p>
            </p:txBody>
          </p:sp>
          <p:sp>
            <p:nvSpPr>
              <p:cNvPr id="50" name="TextBox 36">
                <a:extLst>
                  <a:ext uri="{FF2B5EF4-FFF2-40B4-BE49-F238E27FC236}">
                    <a16:creationId xmlns:a16="http://schemas.microsoft.com/office/drawing/2014/main" id="{DAE34453-74F8-3FF0-9FAB-786930BFF863}"/>
                  </a:ext>
                </a:extLst>
              </p:cNvPr>
              <p:cNvSpPr txBox="1"/>
              <p:nvPr/>
            </p:nvSpPr>
            <p:spPr>
              <a:xfrm>
                <a:off x="76200" y="38100"/>
                <a:ext cx="660400" cy="698500"/>
              </a:xfrm>
              <a:prstGeom prst="rect">
                <a:avLst/>
              </a:prstGeom>
            </p:spPr>
            <p:txBody>
              <a:bodyPr lIns="92814" tIns="92814" rIns="92814" bIns="92814" rtlCol="0" anchor="ctr"/>
              <a:lstStyle/>
              <a:p>
                <a:pPr algn="ctr">
                  <a:lnSpc>
                    <a:spcPts val="2660"/>
                  </a:lnSpc>
                  <a:spcBef>
                    <a:spcPct val="0"/>
                  </a:spcBef>
                </a:pPr>
                <a:endParaRPr/>
              </a:p>
            </p:txBody>
          </p:sp>
        </p:grpSp>
        <p:sp>
          <p:nvSpPr>
            <p:cNvPr id="48" name="TextBox 43">
              <a:extLst>
                <a:ext uri="{FF2B5EF4-FFF2-40B4-BE49-F238E27FC236}">
                  <a16:creationId xmlns:a16="http://schemas.microsoft.com/office/drawing/2014/main" id="{E8846FD5-2506-309A-9809-43B7800F075D}"/>
                </a:ext>
              </a:extLst>
            </p:cNvPr>
            <p:cNvSpPr txBox="1"/>
            <p:nvPr/>
          </p:nvSpPr>
          <p:spPr>
            <a:xfrm>
              <a:off x="2515334" y="4277140"/>
              <a:ext cx="8401359" cy="976358"/>
            </a:xfrm>
            <a:prstGeom prst="rect">
              <a:avLst/>
            </a:prstGeom>
          </p:spPr>
          <p:txBody>
            <a:bodyPr lIns="0" tIns="0" rIns="0" bIns="0" rtlCol="0" anchor="t">
              <a:spAutoFit/>
            </a:bodyPr>
            <a:lstStyle/>
            <a:p>
              <a:pPr algn="l">
                <a:lnSpc>
                  <a:spcPts val="4033"/>
                </a:lnSpc>
              </a:pPr>
              <a:r>
                <a:rPr lang="en-US" sz="2881" b="1" i="1" spc="201" dirty="0">
                  <a:solidFill>
                    <a:srgbClr val="FFFFFF"/>
                  </a:solidFill>
                  <a:latin typeface="Lato 1 Heavy Italics"/>
                  <a:ea typeface="Lato 1 Heavy Italics"/>
                  <a:cs typeface="Lato 1 Heavy Italics"/>
                  <a:sym typeface="Lato 1 Heavy Italics"/>
                </a:rPr>
                <a:t>What would be the biggest challenge in implementing your new system?</a:t>
              </a:r>
            </a:p>
          </p:txBody>
        </p:sp>
      </p:grpSp>
      <p:grpSp>
        <p:nvGrpSpPr>
          <p:cNvPr id="51" name="Group 50">
            <a:extLst>
              <a:ext uri="{FF2B5EF4-FFF2-40B4-BE49-F238E27FC236}">
                <a16:creationId xmlns:a16="http://schemas.microsoft.com/office/drawing/2014/main" id="{C2190EC7-56E3-B97F-2182-190E6C96FFA6}"/>
              </a:ext>
            </a:extLst>
          </p:cNvPr>
          <p:cNvGrpSpPr/>
          <p:nvPr/>
        </p:nvGrpSpPr>
        <p:grpSpPr>
          <a:xfrm>
            <a:off x="7696200" y="4998692"/>
            <a:ext cx="8311573" cy="986552"/>
            <a:chOff x="1676626" y="5529421"/>
            <a:chExt cx="8311573" cy="986552"/>
          </a:xfrm>
        </p:grpSpPr>
        <p:grpSp>
          <p:nvGrpSpPr>
            <p:cNvPr id="52" name="Group 37">
              <a:extLst>
                <a:ext uri="{FF2B5EF4-FFF2-40B4-BE49-F238E27FC236}">
                  <a16:creationId xmlns:a16="http://schemas.microsoft.com/office/drawing/2014/main" id="{AC523103-4617-5C3B-060F-C7828E1C1CA3}"/>
                </a:ext>
              </a:extLst>
            </p:cNvPr>
            <p:cNvGrpSpPr/>
            <p:nvPr/>
          </p:nvGrpSpPr>
          <p:grpSpPr>
            <a:xfrm>
              <a:off x="1676626" y="5529421"/>
              <a:ext cx="505065" cy="505065"/>
              <a:chOff x="0" y="0"/>
              <a:chExt cx="812800" cy="812800"/>
            </a:xfrm>
          </p:grpSpPr>
          <p:sp>
            <p:nvSpPr>
              <p:cNvPr id="54" name="Freeform 38">
                <a:extLst>
                  <a:ext uri="{FF2B5EF4-FFF2-40B4-BE49-F238E27FC236}">
                    <a16:creationId xmlns:a16="http://schemas.microsoft.com/office/drawing/2014/main" id="{C8C75F74-4A0F-EE66-DB7B-2D689F5DD24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0A94"/>
              </a:solidFill>
              <a:ln w="28575" cap="sq">
                <a:solidFill>
                  <a:srgbClr val="FFFFFF"/>
                </a:solidFill>
                <a:prstDash val="solid"/>
                <a:miter/>
              </a:ln>
            </p:spPr>
            <p:txBody>
              <a:bodyPr/>
              <a:lstStyle/>
              <a:p>
                <a:endParaRPr lang="en-US"/>
              </a:p>
            </p:txBody>
          </p:sp>
          <p:sp>
            <p:nvSpPr>
              <p:cNvPr id="55" name="TextBox 39">
                <a:extLst>
                  <a:ext uri="{FF2B5EF4-FFF2-40B4-BE49-F238E27FC236}">
                    <a16:creationId xmlns:a16="http://schemas.microsoft.com/office/drawing/2014/main" id="{F01F5F20-8FAA-4093-DA30-242A89FC10CE}"/>
                  </a:ext>
                </a:extLst>
              </p:cNvPr>
              <p:cNvSpPr txBox="1"/>
              <p:nvPr/>
            </p:nvSpPr>
            <p:spPr>
              <a:xfrm>
                <a:off x="76200" y="38100"/>
                <a:ext cx="660400" cy="698500"/>
              </a:xfrm>
              <a:prstGeom prst="rect">
                <a:avLst/>
              </a:prstGeom>
            </p:spPr>
            <p:txBody>
              <a:bodyPr lIns="92814" tIns="92814" rIns="92814" bIns="92814" rtlCol="0" anchor="ctr"/>
              <a:lstStyle/>
              <a:p>
                <a:pPr algn="ctr">
                  <a:lnSpc>
                    <a:spcPts val="2660"/>
                  </a:lnSpc>
                  <a:spcBef>
                    <a:spcPct val="0"/>
                  </a:spcBef>
                </a:pPr>
                <a:endParaRPr/>
              </a:p>
            </p:txBody>
          </p:sp>
        </p:grpSp>
        <p:sp>
          <p:nvSpPr>
            <p:cNvPr id="53" name="TextBox 44">
              <a:extLst>
                <a:ext uri="{FF2B5EF4-FFF2-40B4-BE49-F238E27FC236}">
                  <a16:creationId xmlns:a16="http://schemas.microsoft.com/office/drawing/2014/main" id="{3DFAFB3F-8A13-DA28-774B-E3C52C6294A5}"/>
                </a:ext>
              </a:extLst>
            </p:cNvPr>
            <p:cNvSpPr txBox="1"/>
            <p:nvPr/>
          </p:nvSpPr>
          <p:spPr>
            <a:xfrm>
              <a:off x="2515334" y="5539680"/>
              <a:ext cx="7472865" cy="976293"/>
            </a:xfrm>
            <a:prstGeom prst="rect">
              <a:avLst/>
            </a:prstGeom>
          </p:spPr>
          <p:txBody>
            <a:bodyPr wrap="square" lIns="0" tIns="0" rIns="0" bIns="0" rtlCol="0" anchor="t">
              <a:spAutoFit/>
            </a:bodyPr>
            <a:lstStyle/>
            <a:p>
              <a:pPr algn="l">
                <a:lnSpc>
                  <a:spcPts val="4031"/>
                </a:lnSpc>
              </a:pPr>
              <a:r>
                <a:rPr lang="en-US" sz="2879" b="1" i="1" spc="201" dirty="0">
                  <a:solidFill>
                    <a:srgbClr val="FFFFFF"/>
                  </a:solidFill>
                  <a:latin typeface="Lato 1 Heavy Italics"/>
                  <a:ea typeface="Lato 1 Heavy Italics"/>
                  <a:cs typeface="Lato 1 Heavy Italics"/>
                  <a:sym typeface="Lato 1 Heavy Italics"/>
                </a:rPr>
                <a:t>What steps would you take to overcome these challenges?</a:t>
              </a:r>
            </a:p>
          </p:txBody>
        </p:sp>
      </p:grpSp>
      <p:grpSp>
        <p:nvGrpSpPr>
          <p:cNvPr id="56" name="Group 55">
            <a:extLst>
              <a:ext uri="{FF2B5EF4-FFF2-40B4-BE49-F238E27FC236}">
                <a16:creationId xmlns:a16="http://schemas.microsoft.com/office/drawing/2014/main" id="{15E387AA-A7CE-412C-2E37-52F5AB617673}"/>
              </a:ext>
            </a:extLst>
          </p:cNvPr>
          <p:cNvGrpSpPr/>
          <p:nvPr/>
        </p:nvGrpSpPr>
        <p:grpSpPr>
          <a:xfrm>
            <a:off x="7693172" y="6234787"/>
            <a:ext cx="9320126" cy="986552"/>
            <a:chOff x="1676626" y="5529421"/>
            <a:chExt cx="8507984" cy="986552"/>
          </a:xfrm>
        </p:grpSpPr>
        <p:grpSp>
          <p:nvGrpSpPr>
            <p:cNvPr id="57" name="Group 37">
              <a:extLst>
                <a:ext uri="{FF2B5EF4-FFF2-40B4-BE49-F238E27FC236}">
                  <a16:creationId xmlns:a16="http://schemas.microsoft.com/office/drawing/2014/main" id="{9EE517BB-ED02-41B4-5D5F-A01980ABBB89}"/>
                </a:ext>
              </a:extLst>
            </p:cNvPr>
            <p:cNvGrpSpPr/>
            <p:nvPr/>
          </p:nvGrpSpPr>
          <p:grpSpPr>
            <a:xfrm>
              <a:off x="1676626" y="5529421"/>
              <a:ext cx="505065" cy="505065"/>
              <a:chOff x="0" y="0"/>
              <a:chExt cx="812800" cy="812800"/>
            </a:xfrm>
          </p:grpSpPr>
          <p:sp>
            <p:nvSpPr>
              <p:cNvPr id="59" name="Freeform 38">
                <a:extLst>
                  <a:ext uri="{FF2B5EF4-FFF2-40B4-BE49-F238E27FC236}">
                    <a16:creationId xmlns:a16="http://schemas.microsoft.com/office/drawing/2014/main" id="{2FB239CD-5716-249F-4ADA-AEB7C8953A7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6AB11"/>
              </a:solidFill>
              <a:ln w="28575" cap="sq">
                <a:solidFill>
                  <a:srgbClr val="FFFFFF"/>
                </a:solidFill>
                <a:prstDash val="solid"/>
                <a:miter/>
              </a:ln>
            </p:spPr>
            <p:txBody>
              <a:bodyPr/>
              <a:lstStyle/>
              <a:p>
                <a:endParaRPr lang="en-US"/>
              </a:p>
            </p:txBody>
          </p:sp>
          <p:sp>
            <p:nvSpPr>
              <p:cNvPr id="60" name="TextBox 39">
                <a:extLst>
                  <a:ext uri="{FF2B5EF4-FFF2-40B4-BE49-F238E27FC236}">
                    <a16:creationId xmlns:a16="http://schemas.microsoft.com/office/drawing/2014/main" id="{DAD3FAAB-A43F-89C5-0FD3-A170B5B0A35E}"/>
                  </a:ext>
                </a:extLst>
              </p:cNvPr>
              <p:cNvSpPr txBox="1"/>
              <p:nvPr/>
            </p:nvSpPr>
            <p:spPr>
              <a:xfrm>
                <a:off x="76200" y="38100"/>
                <a:ext cx="660400" cy="698500"/>
              </a:xfrm>
              <a:prstGeom prst="rect">
                <a:avLst/>
              </a:prstGeom>
            </p:spPr>
            <p:txBody>
              <a:bodyPr lIns="92814" tIns="92814" rIns="92814" bIns="92814" rtlCol="0" anchor="ctr"/>
              <a:lstStyle/>
              <a:p>
                <a:pPr algn="ctr">
                  <a:lnSpc>
                    <a:spcPts val="2660"/>
                  </a:lnSpc>
                  <a:spcBef>
                    <a:spcPct val="0"/>
                  </a:spcBef>
                </a:pPr>
                <a:endParaRPr/>
              </a:p>
            </p:txBody>
          </p:sp>
        </p:grpSp>
        <p:sp>
          <p:nvSpPr>
            <p:cNvPr id="58" name="TextBox 44">
              <a:extLst>
                <a:ext uri="{FF2B5EF4-FFF2-40B4-BE49-F238E27FC236}">
                  <a16:creationId xmlns:a16="http://schemas.microsoft.com/office/drawing/2014/main" id="{A09CC922-832D-86D6-8B71-4CEAC8B71EF3}"/>
                </a:ext>
              </a:extLst>
            </p:cNvPr>
            <p:cNvSpPr txBox="1"/>
            <p:nvPr/>
          </p:nvSpPr>
          <p:spPr>
            <a:xfrm>
              <a:off x="2515334" y="5539680"/>
              <a:ext cx="7669276" cy="976293"/>
            </a:xfrm>
            <a:prstGeom prst="rect">
              <a:avLst/>
            </a:prstGeom>
          </p:spPr>
          <p:txBody>
            <a:bodyPr wrap="square" lIns="0" tIns="0" rIns="0" bIns="0" rtlCol="0" anchor="t">
              <a:spAutoFit/>
            </a:bodyPr>
            <a:lstStyle/>
            <a:p>
              <a:pPr algn="l">
                <a:lnSpc>
                  <a:spcPts val="4031"/>
                </a:lnSpc>
              </a:pPr>
              <a:r>
                <a:rPr lang="en-US" sz="2879" b="1" i="1" spc="201" dirty="0">
                  <a:solidFill>
                    <a:srgbClr val="FFFFFF"/>
                  </a:solidFill>
                  <a:latin typeface="Lato 1 Heavy Italics"/>
                  <a:ea typeface="Lato 1 Heavy Italics"/>
                  <a:cs typeface="Lato 1 Heavy Italics"/>
                  <a:sym typeface="Lato 1 Heavy Italics"/>
                </a:rPr>
                <a:t>What’s one thing you think is a must-have in this new system?</a:t>
              </a:r>
            </a:p>
          </p:txBody>
        </p:sp>
      </p:grpSp>
      <p:sp>
        <p:nvSpPr>
          <p:cNvPr id="34" name="Freeform 33">
            <a:extLst>
              <a:ext uri="{FF2B5EF4-FFF2-40B4-BE49-F238E27FC236}">
                <a16:creationId xmlns:a16="http://schemas.microsoft.com/office/drawing/2014/main" id="{50157154-B088-47A9-1B66-40DA1D5224F1}"/>
              </a:ext>
            </a:extLst>
          </p:cNvPr>
          <p:cNvSpPr/>
          <p:nvPr/>
        </p:nvSpPr>
        <p:spPr>
          <a:xfrm>
            <a:off x="8322248" y="9381026"/>
            <a:ext cx="1643504" cy="513595"/>
          </a:xfrm>
          <a:custGeom>
            <a:avLst/>
            <a:gdLst/>
            <a:ahLst/>
            <a:cxnLst/>
            <a:rect l="l" t="t" r="r" b="b"/>
            <a:pathLst>
              <a:path w="1643504" h="513595">
                <a:moveTo>
                  <a:pt x="0" y="0"/>
                </a:moveTo>
                <a:lnTo>
                  <a:pt x="1643504" y="0"/>
                </a:lnTo>
                <a:lnTo>
                  <a:pt x="1643504" y="513595"/>
                </a:lnTo>
                <a:lnTo>
                  <a:pt x="0" y="513595"/>
                </a:lnTo>
                <a:lnTo>
                  <a:pt x="0" y="0"/>
                </a:lnTo>
                <a:close/>
              </a:path>
            </a:pathLst>
          </a:custGeom>
          <a:blipFill>
            <a:blip r:embed="rId10"/>
            <a:stretch>
              <a:fillRect/>
            </a:stretch>
          </a:blipFill>
        </p:spPr>
        <p:txBody>
          <a:bodyPr/>
          <a:lstStyle/>
          <a:p>
            <a:endParaRPr lang="en-US"/>
          </a:p>
        </p:txBody>
      </p:sp>
    </p:spTree>
    <p:extLst>
      <p:ext uri="{BB962C8B-B14F-4D97-AF65-F5344CB8AC3E}">
        <p14:creationId xmlns:p14="http://schemas.microsoft.com/office/powerpoint/2010/main" val="244124125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left)">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left)">
                                      <p:cBhvr>
                                        <p:cTn id="1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2184380">
                <a:moveTo>
                  <a:pt x="0" y="0"/>
                </a:moveTo>
                <a:lnTo>
                  <a:pt x="18288000" y="0"/>
                </a:lnTo>
                <a:lnTo>
                  <a:pt x="18288000" y="12184380"/>
                </a:lnTo>
                <a:lnTo>
                  <a:pt x="0" y="12184380"/>
                </a:lnTo>
                <a:lnTo>
                  <a:pt x="0" y="0"/>
                </a:lnTo>
                <a:close/>
              </a:path>
            </a:pathLst>
          </a:custGeom>
          <a:blipFill>
            <a:blip r:embed="rId3">
              <a:alphaModFix amt="73000"/>
            </a:blip>
            <a:stretch>
              <a:fillRect t="-18444"/>
            </a:stretch>
          </a:blipFill>
        </p:spPr>
        <p:txBody>
          <a:bodyPr/>
          <a:lstStyle/>
          <a:p>
            <a:endParaRPr lang="en-US"/>
          </a:p>
        </p:txBody>
      </p:sp>
      <p:grpSp>
        <p:nvGrpSpPr>
          <p:cNvPr id="3" name="Group 3"/>
          <p:cNvGrpSpPr/>
          <p:nvPr/>
        </p:nvGrpSpPr>
        <p:grpSpPr>
          <a:xfrm>
            <a:off x="547137" y="493652"/>
            <a:ext cx="2825414" cy="2703019"/>
            <a:chOff x="0" y="0"/>
            <a:chExt cx="3767219" cy="3604026"/>
          </a:xfrm>
        </p:grpSpPr>
        <p:sp>
          <p:nvSpPr>
            <p:cNvPr id="4" name="Freeform 4"/>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7" name="Group 7"/>
            <p:cNvGrpSpPr/>
            <p:nvPr/>
          </p:nvGrpSpPr>
          <p:grpSpPr>
            <a:xfrm>
              <a:off x="304377" y="209438"/>
              <a:ext cx="173846" cy="17384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9" name="TextBox 9"/>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10" name="Group 10"/>
          <p:cNvGrpSpPr/>
          <p:nvPr/>
        </p:nvGrpSpPr>
        <p:grpSpPr>
          <a:xfrm rot="-10800000">
            <a:off x="14924676" y="6934805"/>
            <a:ext cx="2825414" cy="2703019"/>
            <a:chOff x="0" y="0"/>
            <a:chExt cx="3767219" cy="3604026"/>
          </a:xfrm>
        </p:grpSpPr>
        <p:sp>
          <p:nvSpPr>
            <p:cNvPr id="11" name="Freeform 11"/>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4" name="Group 14"/>
            <p:cNvGrpSpPr/>
            <p:nvPr/>
          </p:nvGrpSpPr>
          <p:grpSpPr>
            <a:xfrm>
              <a:off x="304377" y="209438"/>
              <a:ext cx="173846" cy="17384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6" name="TextBox 16"/>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17" name="Group 17"/>
          <p:cNvGrpSpPr/>
          <p:nvPr/>
        </p:nvGrpSpPr>
        <p:grpSpPr>
          <a:xfrm rot="-5400000">
            <a:off x="485939" y="6873607"/>
            <a:ext cx="2825414" cy="2703019"/>
            <a:chOff x="0" y="0"/>
            <a:chExt cx="3767219" cy="3604026"/>
          </a:xfrm>
        </p:grpSpPr>
        <p:sp>
          <p:nvSpPr>
            <p:cNvPr id="18" name="Freeform 18"/>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1" name="Group 21"/>
            <p:cNvGrpSpPr/>
            <p:nvPr/>
          </p:nvGrpSpPr>
          <p:grpSpPr>
            <a:xfrm>
              <a:off x="304377" y="209438"/>
              <a:ext cx="173846" cy="17384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24" name="Group 24"/>
          <p:cNvGrpSpPr/>
          <p:nvPr/>
        </p:nvGrpSpPr>
        <p:grpSpPr>
          <a:xfrm rot="5400000">
            <a:off x="14985873" y="554849"/>
            <a:ext cx="2825414" cy="2703019"/>
            <a:chOff x="0" y="0"/>
            <a:chExt cx="3767219" cy="3604026"/>
          </a:xfrm>
        </p:grpSpPr>
        <p:sp>
          <p:nvSpPr>
            <p:cNvPr id="25" name="Freeform 25"/>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6" name="Freeform 26"/>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7" name="Freeform 27"/>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8" name="Group 28"/>
            <p:cNvGrpSpPr/>
            <p:nvPr/>
          </p:nvGrpSpPr>
          <p:grpSpPr>
            <a:xfrm>
              <a:off x="304377" y="209438"/>
              <a:ext cx="173846" cy="173846"/>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30" name="TextBox 30"/>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sp>
        <p:nvSpPr>
          <p:cNvPr id="31" name="TextBox 31"/>
          <p:cNvSpPr txBox="1"/>
          <p:nvPr/>
        </p:nvSpPr>
        <p:spPr>
          <a:xfrm>
            <a:off x="7766071" y="2310579"/>
            <a:ext cx="7995469" cy="1144544"/>
          </a:xfrm>
          <a:prstGeom prst="rect">
            <a:avLst/>
          </a:prstGeom>
        </p:spPr>
        <p:txBody>
          <a:bodyPr wrap="square" lIns="0" tIns="0" rIns="0" bIns="0" rtlCol="0" anchor="t">
            <a:spAutoFit/>
          </a:bodyPr>
          <a:lstStyle/>
          <a:p>
            <a:pPr algn="r">
              <a:lnSpc>
                <a:spcPts val="8720"/>
              </a:lnSpc>
            </a:pPr>
            <a:r>
              <a:rPr lang="en-US" sz="8000" dirty="0">
                <a:solidFill>
                  <a:srgbClr val="FFFFFF"/>
                </a:solidFill>
                <a:latin typeface="Perandory Condensed"/>
                <a:ea typeface="Perandory Condensed"/>
                <a:cs typeface="Perandory Condensed"/>
                <a:sym typeface="Perandory Condensed"/>
              </a:rPr>
              <a:t>Next Steps</a:t>
            </a:r>
          </a:p>
        </p:txBody>
      </p:sp>
      <p:sp>
        <p:nvSpPr>
          <p:cNvPr id="33" name="Freeform 33"/>
          <p:cNvSpPr/>
          <p:nvPr/>
        </p:nvSpPr>
        <p:spPr>
          <a:xfrm>
            <a:off x="3030152" y="1092978"/>
            <a:ext cx="3806190" cy="8229600"/>
          </a:xfrm>
          <a:custGeom>
            <a:avLst/>
            <a:gdLst/>
            <a:ahLst/>
            <a:cxnLst/>
            <a:rect l="l" t="t" r="r" b="b"/>
            <a:pathLst>
              <a:path w="3806190" h="8229600">
                <a:moveTo>
                  <a:pt x="0" y="0"/>
                </a:moveTo>
                <a:lnTo>
                  <a:pt x="3806190" y="0"/>
                </a:lnTo>
                <a:lnTo>
                  <a:pt x="3806190" y="8229600"/>
                </a:lnTo>
                <a:lnTo>
                  <a:pt x="0" y="82296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44" name="Group 43">
            <a:extLst>
              <a:ext uri="{FF2B5EF4-FFF2-40B4-BE49-F238E27FC236}">
                <a16:creationId xmlns:a16="http://schemas.microsoft.com/office/drawing/2014/main" id="{53406251-AC2D-D4B2-ED6E-67071381C963}"/>
              </a:ext>
            </a:extLst>
          </p:cNvPr>
          <p:cNvGrpSpPr/>
          <p:nvPr/>
        </p:nvGrpSpPr>
        <p:grpSpPr>
          <a:xfrm>
            <a:off x="9126377" y="4164853"/>
            <a:ext cx="6635163" cy="1489318"/>
            <a:chOff x="9944908" y="4581285"/>
            <a:chExt cx="6635163" cy="1489318"/>
          </a:xfrm>
        </p:grpSpPr>
        <p:grpSp>
          <p:nvGrpSpPr>
            <p:cNvPr id="35" name="Group 35"/>
            <p:cNvGrpSpPr/>
            <p:nvPr/>
          </p:nvGrpSpPr>
          <p:grpSpPr>
            <a:xfrm>
              <a:off x="9944908" y="4638435"/>
              <a:ext cx="505065" cy="505065"/>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0A94"/>
              </a:solidFill>
              <a:ln w="28575" cap="sq">
                <a:solidFill>
                  <a:srgbClr val="FFFFFF"/>
                </a:solidFill>
                <a:prstDash val="solid"/>
                <a:miter/>
              </a:ln>
            </p:spPr>
            <p:txBody>
              <a:bodyPr/>
              <a:lstStyle/>
              <a:p>
                <a:endParaRPr lang="en-US"/>
              </a:p>
            </p:txBody>
          </p:sp>
          <p:sp>
            <p:nvSpPr>
              <p:cNvPr id="37" name="TextBox 37"/>
              <p:cNvSpPr txBox="1"/>
              <p:nvPr/>
            </p:nvSpPr>
            <p:spPr>
              <a:xfrm>
                <a:off x="76200" y="28575"/>
                <a:ext cx="660400" cy="708025"/>
              </a:xfrm>
              <a:prstGeom prst="rect">
                <a:avLst/>
              </a:prstGeom>
            </p:spPr>
            <p:txBody>
              <a:bodyPr lIns="92814" tIns="92814" rIns="92814" bIns="92814" rtlCol="0" anchor="ctr"/>
              <a:lstStyle/>
              <a:p>
                <a:pPr algn="ctr">
                  <a:lnSpc>
                    <a:spcPts val="2800"/>
                  </a:lnSpc>
                  <a:spcBef>
                    <a:spcPct val="0"/>
                  </a:spcBef>
                </a:pPr>
                <a:endParaRPr/>
              </a:p>
            </p:txBody>
          </p:sp>
        </p:grpSp>
        <p:sp>
          <p:nvSpPr>
            <p:cNvPr id="38" name="TextBox 38"/>
            <p:cNvSpPr txBox="1"/>
            <p:nvPr/>
          </p:nvSpPr>
          <p:spPr>
            <a:xfrm>
              <a:off x="10783617" y="4581285"/>
              <a:ext cx="5796454" cy="1489318"/>
            </a:xfrm>
            <a:prstGeom prst="rect">
              <a:avLst/>
            </a:prstGeom>
          </p:spPr>
          <p:txBody>
            <a:bodyPr lIns="0" tIns="0" rIns="0" bIns="0" rtlCol="0" anchor="t">
              <a:spAutoFit/>
            </a:bodyPr>
            <a:lstStyle/>
            <a:p>
              <a:pPr algn="l">
                <a:lnSpc>
                  <a:spcPts val="4033"/>
                </a:lnSpc>
              </a:pPr>
              <a:r>
                <a:rPr lang="en-US" sz="2881" b="1" i="1" spc="201" dirty="0">
                  <a:solidFill>
                    <a:srgbClr val="FFFFFF"/>
                  </a:solidFill>
                  <a:latin typeface="Lato 1 Heavy Italics"/>
                  <a:ea typeface="Lato 1 Heavy Italics"/>
                  <a:cs typeface="Lato 1 Heavy Italics"/>
                  <a:sym typeface="Lato 1 Heavy Italics"/>
                </a:rPr>
                <a:t>What immediate actions could you take to start implementing your ideas?</a:t>
              </a:r>
            </a:p>
          </p:txBody>
        </p:sp>
      </p:grpSp>
      <p:grpSp>
        <p:nvGrpSpPr>
          <p:cNvPr id="45" name="Group 44">
            <a:extLst>
              <a:ext uri="{FF2B5EF4-FFF2-40B4-BE49-F238E27FC236}">
                <a16:creationId xmlns:a16="http://schemas.microsoft.com/office/drawing/2014/main" id="{EAB9A54A-1891-D6FC-2F54-ADA778ECFEAB}"/>
              </a:ext>
            </a:extLst>
          </p:cNvPr>
          <p:cNvGrpSpPr/>
          <p:nvPr/>
        </p:nvGrpSpPr>
        <p:grpSpPr>
          <a:xfrm>
            <a:off x="9126377" y="6166461"/>
            <a:ext cx="6635163" cy="976358"/>
            <a:chOff x="9944908" y="6877655"/>
            <a:chExt cx="6635163" cy="976358"/>
          </a:xfrm>
        </p:grpSpPr>
        <p:grpSp>
          <p:nvGrpSpPr>
            <p:cNvPr id="39" name="Group 39"/>
            <p:cNvGrpSpPr/>
            <p:nvPr/>
          </p:nvGrpSpPr>
          <p:grpSpPr>
            <a:xfrm>
              <a:off x="9944908" y="6934805"/>
              <a:ext cx="505065" cy="505065"/>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6AB11"/>
              </a:solidFill>
              <a:ln w="28575" cap="sq">
                <a:solidFill>
                  <a:srgbClr val="FFFFFF"/>
                </a:solidFill>
                <a:prstDash val="solid"/>
                <a:miter/>
              </a:ln>
            </p:spPr>
            <p:txBody>
              <a:bodyPr/>
              <a:lstStyle/>
              <a:p>
                <a:endParaRPr lang="en-US" dirty="0"/>
              </a:p>
            </p:txBody>
          </p:sp>
          <p:sp>
            <p:nvSpPr>
              <p:cNvPr id="41" name="TextBox 41"/>
              <p:cNvSpPr txBox="1"/>
              <p:nvPr/>
            </p:nvSpPr>
            <p:spPr>
              <a:xfrm>
                <a:off x="76200" y="28575"/>
                <a:ext cx="660400" cy="708025"/>
              </a:xfrm>
              <a:prstGeom prst="rect">
                <a:avLst/>
              </a:prstGeom>
            </p:spPr>
            <p:txBody>
              <a:bodyPr lIns="92814" tIns="92814" rIns="92814" bIns="92814" rtlCol="0" anchor="ctr"/>
              <a:lstStyle/>
              <a:p>
                <a:pPr algn="ctr">
                  <a:lnSpc>
                    <a:spcPts val="2800"/>
                  </a:lnSpc>
                  <a:spcBef>
                    <a:spcPct val="0"/>
                  </a:spcBef>
                </a:pPr>
                <a:endParaRPr dirty="0"/>
              </a:p>
            </p:txBody>
          </p:sp>
        </p:grpSp>
        <p:sp>
          <p:nvSpPr>
            <p:cNvPr id="42" name="TextBox 42"/>
            <p:cNvSpPr txBox="1"/>
            <p:nvPr/>
          </p:nvSpPr>
          <p:spPr>
            <a:xfrm>
              <a:off x="10783617" y="6877655"/>
              <a:ext cx="5796454" cy="976358"/>
            </a:xfrm>
            <a:prstGeom prst="rect">
              <a:avLst/>
            </a:prstGeom>
          </p:spPr>
          <p:txBody>
            <a:bodyPr lIns="0" tIns="0" rIns="0" bIns="0" rtlCol="0" anchor="t">
              <a:spAutoFit/>
            </a:bodyPr>
            <a:lstStyle/>
            <a:p>
              <a:pPr algn="l">
                <a:lnSpc>
                  <a:spcPts val="4033"/>
                </a:lnSpc>
              </a:pPr>
              <a:r>
                <a:rPr lang="en-US" sz="2881" b="1" i="1" spc="201" dirty="0">
                  <a:solidFill>
                    <a:srgbClr val="FFFFFF"/>
                  </a:solidFill>
                  <a:latin typeface="Lato 1 Heavy Italics"/>
                  <a:ea typeface="Lato 1 Heavy Italics"/>
                  <a:cs typeface="Lato 1 Heavy Italics"/>
                  <a:sym typeface="Lato 1 Heavy Italics"/>
                </a:rPr>
                <a:t>How can you ensure this system is sustainable in the long term?</a:t>
              </a:r>
            </a:p>
          </p:txBody>
        </p:sp>
      </p:grpSp>
      <p:sp>
        <p:nvSpPr>
          <p:cNvPr id="52" name="Freeform 33">
            <a:extLst>
              <a:ext uri="{FF2B5EF4-FFF2-40B4-BE49-F238E27FC236}">
                <a16:creationId xmlns:a16="http://schemas.microsoft.com/office/drawing/2014/main" id="{786A1C0E-5A28-9427-D5C0-AB17682A81A8}"/>
              </a:ext>
            </a:extLst>
          </p:cNvPr>
          <p:cNvSpPr/>
          <p:nvPr/>
        </p:nvSpPr>
        <p:spPr>
          <a:xfrm>
            <a:off x="8322248" y="9381026"/>
            <a:ext cx="1643504" cy="513595"/>
          </a:xfrm>
          <a:custGeom>
            <a:avLst/>
            <a:gdLst/>
            <a:ahLst/>
            <a:cxnLst/>
            <a:rect l="l" t="t" r="r" b="b"/>
            <a:pathLst>
              <a:path w="1643504" h="513595">
                <a:moveTo>
                  <a:pt x="0" y="0"/>
                </a:moveTo>
                <a:lnTo>
                  <a:pt x="1643504" y="0"/>
                </a:lnTo>
                <a:lnTo>
                  <a:pt x="1643504" y="513595"/>
                </a:lnTo>
                <a:lnTo>
                  <a:pt x="0" y="513595"/>
                </a:lnTo>
                <a:lnTo>
                  <a:pt x="0" y="0"/>
                </a:lnTo>
                <a:close/>
              </a:path>
            </a:pathLst>
          </a:custGeom>
          <a:blipFill>
            <a:blip r:embed="rId10"/>
            <a:stretch>
              <a:fillRect/>
            </a:stretch>
          </a:blipFill>
        </p:spPr>
        <p:txBody>
          <a:bodyPr/>
          <a:lstStyle/>
          <a:p>
            <a:endParaRPr lang="en-US"/>
          </a:p>
        </p:txBody>
      </p:sp>
    </p:spTree>
    <p:extLst>
      <p:ext uri="{BB962C8B-B14F-4D97-AF65-F5344CB8AC3E}">
        <p14:creationId xmlns:p14="http://schemas.microsoft.com/office/powerpoint/2010/main" val="174568929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2184380">
                <a:moveTo>
                  <a:pt x="0" y="0"/>
                </a:moveTo>
                <a:lnTo>
                  <a:pt x="18288000" y="0"/>
                </a:lnTo>
                <a:lnTo>
                  <a:pt x="18288000" y="12184380"/>
                </a:lnTo>
                <a:lnTo>
                  <a:pt x="0" y="12184380"/>
                </a:lnTo>
                <a:lnTo>
                  <a:pt x="0" y="0"/>
                </a:lnTo>
                <a:close/>
              </a:path>
            </a:pathLst>
          </a:custGeom>
          <a:blipFill>
            <a:blip r:embed="rId2">
              <a:alphaModFix amt="73000"/>
            </a:blip>
            <a:stretch>
              <a:fillRect t="-18444"/>
            </a:stretch>
          </a:blipFill>
        </p:spPr>
        <p:txBody>
          <a:bodyPr/>
          <a:lstStyle/>
          <a:p>
            <a:endParaRPr lang="en-US"/>
          </a:p>
        </p:txBody>
      </p:sp>
      <p:grpSp>
        <p:nvGrpSpPr>
          <p:cNvPr id="3" name="Group 3"/>
          <p:cNvGrpSpPr/>
          <p:nvPr/>
        </p:nvGrpSpPr>
        <p:grpSpPr>
          <a:xfrm>
            <a:off x="547137" y="493652"/>
            <a:ext cx="2825414" cy="2703019"/>
            <a:chOff x="0" y="0"/>
            <a:chExt cx="3767219" cy="3604026"/>
          </a:xfrm>
        </p:grpSpPr>
        <p:sp>
          <p:nvSpPr>
            <p:cNvPr id="4" name="Freeform 4"/>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7" name="Group 7"/>
            <p:cNvGrpSpPr/>
            <p:nvPr/>
          </p:nvGrpSpPr>
          <p:grpSpPr>
            <a:xfrm>
              <a:off x="304377" y="209438"/>
              <a:ext cx="173846" cy="17384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9" name="TextBox 9"/>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10" name="Group 10"/>
          <p:cNvGrpSpPr/>
          <p:nvPr/>
        </p:nvGrpSpPr>
        <p:grpSpPr>
          <a:xfrm rot="-10800000">
            <a:off x="14924676" y="6934805"/>
            <a:ext cx="2825414" cy="2703019"/>
            <a:chOff x="0" y="0"/>
            <a:chExt cx="3767219" cy="3604026"/>
          </a:xfrm>
        </p:grpSpPr>
        <p:sp>
          <p:nvSpPr>
            <p:cNvPr id="11" name="Freeform 11"/>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4" name="Group 14"/>
            <p:cNvGrpSpPr/>
            <p:nvPr/>
          </p:nvGrpSpPr>
          <p:grpSpPr>
            <a:xfrm>
              <a:off x="304377" y="209438"/>
              <a:ext cx="173846" cy="17384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6" name="TextBox 16"/>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17" name="Group 17"/>
          <p:cNvGrpSpPr/>
          <p:nvPr/>
        </p:nvGrpSpPr>
        <p:grpSpPr>
          <a:xfrm rot="-5400000">
            <a:off x="485939" y="6873607"/>
            <a:ext cx="2825414" cy="2703019"/>
            <a:chOff x="0" y="0"/>
            <a:chExt cx="3767219" cy="3604026"/>
          </a:xfrm>
        </p:grpSpPr>
        <p:sp>
          <p:nvSpPr>
            <p:cNvPr id="18" name="Freeform 18"/>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Freeform 19"/>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Freeform 20"/>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21" name="Group 21"/>
            <p:cNvGrpSpPr/>
            <p:nvPr/>
          </p:nvGrpSpPr>
          <p:grpSpPr>
            <a:xfrm>
              <a:off x="304377" y="209438"/>
              <a:ext cx="173846" cy="17384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24" name="Group 24"/>
          <p:cNvGrpSpPr/>
          <p:nvPr/>
        </p:nvGrpSpPr>
        <p:grpSpPr>
          <a:xfrm rot="5400000">
            <a:off x="14985873" y="554849"/>
            <a:ext cx="2825414" cy="2703019"/>
            <a:chOff x="0" y="0"/>
            <a:chExt cx="3767219" cy="3604026"/>
          </a:xfrm>
        </p:grpSpPr>
        <p:sp>
          <p:nvSpPr>
            <p:cNvPr id="25" name="Freeform 25"/>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6" name="Freeform 26"/>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7" name="Freeform 27"/>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28" name="Group 28"/>
            <p:cNvGrpSpPr/>
            <p:nvPr/>
          </p:nvGrpSpPr>
          <p:grpSpPr>
            <a:xfrm>
              <a:off x="304377" y="209438"/>
              <a:ext cx="173846" cy="173846"/>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30" name="TextBox 30"/>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sp>
        <p:nvSpPr>
          <p:cNvPr id="31" name="TextBox 31"/>
          <p:cNvSpPr txBox="1"/>
          <p:nvPr/>
        </p:nvSpPr>
        <p:spPr>
          <a:xfrm>
            <a:off x="3201648" y="1038225"/>
            <a:ext cx="11884704" cy="1208405"/>
          </a:xfrm>
          <a:prstGeom prst="rect">
            <a:avLst/>
          </a:prstGeom>
        </p:spPr>
        <p:txBody>
          <a:bodyPr lIns="0" tIns="0" rIns="0" bIns="0" rtlCol="0" anchor="t">
            <a:spAutoFit/>
          </a:bodyPr>
          <a:lstStyle/>
          <a:p>
            <a:pPr algn="ctr">
              <a:lnSpc>
                <a:spcPts val="8560"/>
              </a:lnSpc>
            </a:pPr>
            <a:r>
              <a:rPr lang="en-US" sz="8000">
                <a:solidFill>
                  <a:srgbClr val="FFFFFF"/>
                </a:solidFill>
                <a:latin typeface="Perandory Condensed"/>
                <a:ea typeface="Perandory Condensed"/>
                <a:cs typeface="Perandory Condensed"/>
                <a:sym typeface="Perandory Condensed"/>
              </a:rPr>
              <a:t>MOVING BEYOND TRADITIONAL REVIEWS</a:t>
            </a:r>
          </a:p>
        </p:txBody>
      </p:sp>
      <p:sp>
        <p:nvSpPr>
          <p:cNvPr id="32" name="Freeform 32"/>
          <p:cNvSpPr/>
          <p:nvPr/>
        </p:nvSpPr>
        <p:spPr>
          <a:xfrm rot="-4974527">
            <a:off x="8965565" y="1829477"/>
            <a:ext cx="356869" cy="1049616"/>
          </a:xfrm>
          <a:custGeom>
            <a:avLst/>
            <a:gdLst/>
            <a:ahLst/>
            <a:cxnLst/>
            <a:rect l="l" t="t" r="r" b="b"/>
            <a:pathLst>
              <a:path w="356869" h="1049616">
                <a:moveTo>
                  <a:pt x="0" y="0"/>
                </a:moveTo>
                <a:lnTo>
                  <a:pt x="356870" y="0"/>
                </a:lnTo>
                <a:lnTo>
                  <a:pt x="356870" y="1049616"/>
                </a:lnTo>
                <a:lnTo>
                  <a:pt x="0" y="10496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3" name="Freeform 33"/>
          <p:cNvSpPr/>
          <p:nvPr/>
        </p:nvSpPr>
        <p:spPr>
          <a:xfrm>
            <a:off x="13754406" y="2596142"/>
            <a:ext cx="3249338" cy="5117067"/>
          </a:xfrm>
          <a:custGeom>
            <a:avLst/>
            <a:gdLst/>
            <a:ahLst/>
            <a:cxnLst/>
            <a:rect l="l" t="t" r="r" b="b"/>
            <a:pathLst>
              <a:path w="3249338" h="5117067">
                <a:moveTo>
                  <a:pt x="0" y="0"/>
                </a:moveTo>
                <a:lnTo>
                  <a:pt x="3249337" y="0"/>
                </a:lnTo>
                <a:lnTo>
                  <a:pt x="3249337" y="5117067"/>
                </a:lnTo>
                <a:lnTo>
                  <a:pt x="0" y="51170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4" name="Freeform 34"/>
          <p:cNvSpPr/>
          <p:nvPr/>
        </p:nvSpPr>
        <p:spPr>
          <a:xfrm flipH="1">
            <a:off x="1284257" y="2596142"/>
            <a:ext cx="3249338" cy="5117067"/>
          </a:xfrm>
          <a:custGeom>
            <a:avLst/>
            <a:gdLst/>
            <a:ahLst/>
            <a:cxnLst/>
            <a:rect l="l" t="t" r="r" b="b"/>
            <a:pathLst>
              <a:path w="3249338" h="5117067">
                <a:moveTo>
                  <a:pt x="3249337" y="0"/>
                </a:moveTo>
                <a:lnTo>
                  <a:pt x="0" y="0"/>
                </a:lnTo>
                <a:lnTo>
                  <a:pt x="0" y="5117067"/>
                </a:lnTo>
                <a:lnTo>
                  <a:pt x="3249337" y="5117067"/>
                </a:lnTo>
                <a:lnTo>
                  <a:pt x="3249337"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56" name="Group 55">
            <a:extLst>
              <a:ext uri="{FF2B5EF4-FFF2-40B4-BE49-F238E27FC236}">
                <a16:creationId xmlns:a16="http://schemas.microsoft.com/office/drawing/2014/main" id="{31A6796A-D448-A711-F7FE-170D2D298D43}"/>
              </a:ext>
            </a:extLst>
          </p:cNvPr>
          <p:cNvGrpSpPr/>
          <p:nvPr/>
        </p:nvGrpSpPr>
        <p:grpSpPr>
          <a:xfrm>
            <a:off x="5826419" y="2796869"/>
            <a:ext cx="6635162" cy="993618"/>
            <a:chOff x="5826419" y="2796869"/>
            <a:chExt cx="6635162" cy="993618"/>
          </a:xfrm>
        </p:grpSpPr>
        <p:grpSp>
          <p:nvGrpSpPr>
            <p:cNvPr id="35" name="Group 35"/>
            <p:cNvGrpSpPr/>
            <p:nvPr/>
          </p:nvGrpSpPr>
          <p:grpSpPr>
            <a:xfrm>
              <a:off x="5826419" y="2854019"/>
              <a:ext cx="505065" cy="505065"/>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5A08"/>
              </a:solidFill>
              <a:ln w="28575" cap="sq">
                <a:solidFill>
                  <a:srgbClr val="FFFFFF"/>
                </a:solidFill>
                <a:prstDash val="solid"/>
                <a:miter/>
              </a:ln>
            </p:spPr>
            <p:txBody>
              <a:bodyPr/>
              <a:lstStyle/>
              <a:p>
                <a:endParaRPr lang="en-US"/>
              </a:p>
            </p:txBody>
          </p:sp>
          <p:sp>
            <p:nvSpPr>
              <p:cNvPr id="37" name="TextBox 37"/>
              <p:cNvSpPr txBox="1"/>
              <p:nvPr/>
            </p:nvSpPr>
            <p:spPr>
              <a:xfrm>
                <a:off x="76200" y="28575"/>
                <a:ext cx="660400" cy="708025"/>
              </a:xfrm>
              <a:prstGeom prst="rect">
                <a:avLst/>
              </a:prstGeom>
            </p:spPr>
            <p:txBody>
              <a:bodyPr lIns="92814" tIns="92814" rIns="92814" bIns="92814" rtlCol="0" anchor="ctr"/>
              <a:lstStyle/>
              <a:p>
                <a:pPr algn="ctr">
                  <a:lnSpc>
                    <a:spcPts val="2800"/>
                  </a:lnSpc>
                  <a:spcBef>
                    <a:spcPct val="0"/>
                  </a:spcBef>
                </a:pPr>
                <a:endParaRPr/>
              </a:p>
            </p:txBody>
          </p:sp>
        </p:grpSp>
        <p:sp>
          <p:nvSpPr>
            <p:cNvPr id="38" name="TextBox 38"/>
            <p:cNvSpPr txBox="1"/>
            <p:nvPr/>
          </p:nvSpPr>
          <p:spPr>
            <a:xfrm>
              <a:off x="6665127" y="2796869"/>
              <a:ext cx="5796454" cy="993618"/>
            </a:xfrm>
            <a:prstGeom prst="rect">
              <a:avLst/>
            </a:prstGeom>
          </p:spPr>
          <p:txBody>
            <a:bodyPr lIns="0" tIns="0" rIns="0" bIns="0" rtlCol="0" anchor="t">
              <a:spAutoFit/>
            </a:bodyPr>
            <a:lstStyle/>
            <a:p>
              <a:pPr algn="l">
                <a:lnSpc>
                  <a:spcPts val="4033"/>
                </a:lnSpc>
              </a:pPr>
              <a:r>
                <a:rPr lang="en-US" sz="2881" b="1" i="1" spc="201" dirty="0">
                  <a:solidFill>
                    <a:srgbClr val="FFFFFF"/>
                  </a:solidFill>
                  <a:latin typeface="Lato 1 Heavy Italics"/>
                  <a:ea typeface="Lato 1 Heavy Italics"/>
                  <a:cs typeface="Lato 1 Heavy Italics"/>
                  <a:sym typeface="Lato 1 Heavy Italics"/>
                </a:rPr>
                <a:t>Continuous Growth Over Static Evaluations</a:t>
              </a:r>
            </a:p>
          </p:txBody>
        </p:sp>
      </p:grpSp>
      <p:grpSp>
        <p:nvGrpSpPr>
          <p:cNvPr id="57" name="Group 56">
            <a:extLst>
              <a:ext uri="{FF2B5EF4-FFF2-40B4-BE49-F238E27FC236}">
                <a16:creationId xmlns:a16="http://schemas.microsoft.com/office/drawing/2014/main" id="{3CFA2FA2-9FD4-9818-7B75-4242DCB4F2F2}"/>
              </a:ext>
            </a:extLst>
          </p:cNvPr>
          <p:cNvGrpSpPr/>
          <p:nvPr/>
        </p:nvGrpSpPr>
        <p:grpSpPr>
          <a:xfrm>
            <a:off x="5826687" y="4307831"/>
            <a:ext cx="6634626" cy="993618"/>
            <a:chOff x="5826687" y="4307831"/>
            <a:chExt cx="6634626" cy="993618"/>
          </a:xfrm>
        </p:grpSpPr>
        <p:grpSp>
          <p:nvGrpSpPr>
            <p:cNvPr id="39" name="Group 39"/>
            <p:cNvGrpSpPr/>
            <p:nvPr/>
          </p:nvGrpSpPr>
          <p:grpSpPr>
            <a:xfrm>
              <a:off x="5826687" y="4364981"/>
              <a:ext cx="505065" cy="505065"/>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0A94"/>
              </a:solidFill>
              <a:ln w="28575" cap="sq">
                <a:solidFill>
                  <a:srgbClr val="FFFFFF"/>
                </a:solidFill>
                <a:prstDash val="solid"/>
                <a:miter/>
              </a:ln>
            </p:spPr>
            <p:txBody>
              <a:bodyPr/>
              <a:lstStyle/>
              <a:p>
                <a:endParaRPr lang="en-US"/>
              </a:p>
            </p:txBody>
          </p:sp>
          <p:sp>
            <p:nvSpPr>
              <p:cNvPr id="41" name="TextBox 41"/>
              <p:cNvSpPr txBox="1"/>
              <p:nvPr/>
            </p:nvSpPr>
            <p:spPr>
              <a:xfrm>
                <a:off x="76200" y="28575"/>
                <a:ext cx="660400" cy="708025"/>
              </a:xfrm>
              <a:prstGeom prst="rect">
                <a:avLst/>
              </a:prstGeom>
            </p:spPr>
            <p:txBody>
              <a:bodyPr lIns="92814" tIns="92814" rIns="92814" bIns="92814" rtlCol="0" anchor="ctr"/>
              <a:lstStyle/>
              <a:p>
                <a:pPr algn="ctr">
                  <a:lnSpc>
                    <a:spcPts val="2800"/>
                  </a:lnSpc>
                  <a:spcBef>
                    <a:spcPct val="0"/>
                  </a:spcBef>
                </a:pPr>
                <a:endParaRPr/>
              </a:p>
            </p:txBody>
          </p:sp>
        </p:grpSp>
        <p:sp>
          <p:nvSpPr>
            <p:cNvPr id="42" name="TextBox 42"/>
            <p:cNvSpPr txBox="1"/>
            <p:nvPr/>
          </p:nvSpPr>
          <p:spPr>
            <a:xfrm>
              <a:off x="6665396" y="4307831"/>
              <a:ext cx="5795917" cy="993618"/>
            </a:xfrm>
            <a:prstGeom prst="rect">
              <a:avLst/>
            </a:prstGeom>
          </p:spPr>
          <p:txBody>
            <a:bodyPr lIns="0" tIns="0" rIns="0" bIns="0" rtlCol="0" anchor="t">
              <a:spAutoFit/>
            </a:bodyPr>
            <a:lstStyle/>
            <a:p>
              <a:pPr algn="l">
                <a:lnSpc>
                  <a:spcPts val="4033"/>
                </a:lnSpc>
              </a:pPr>
              <a:r>
                <a:rPr lang="en-US" sz="2881" b="1" i="1" spc="201" dirty="0">
                  <a:solidFill>
                    <a:srgbClr val="FFFFFF"/>
                  </a:solidFill>
                  <a:latin typeface="Lato 1 Heavy Italics"/>
                  <a:ea typeface="Lato 1 Heavy Italics"/>
                  <a:cs typeface="Lato 1 Heavy Italics"/>
                  <a:sym typeface="Lato 1 Heavy Italics"/>
                </a:rPr>
                <a:t>Real-Time Feedback Drives Real-Time Results</a:t>
              </a:r>
            </a:p>
          </p:txBody>
        </p:sp>
      </p:grpSp>
      <p:grpSp>
        <p:nvGrpSpPr>
          <p:cNvPr id="58" name="Group 57">
            <a:extLst>
              <a:ext uri="{FF2B5EF4-FFF2-40B4-BE49-F238E27FC236}">
                <a16:creationId xmlns:a16="http://schemas.microsoft.com/office/drawing/2014/main" id="{09A02629-8AFB-0ED0-02A5-78A6C6DB50E7}"/>
              </a:ext>
            </a:extLst>
          </p:cNvPr>
          <p:cNvGrpSpPr/>
          <p:nvPr/>
        </p:nvGrpSpPr>
        <p:grpSpPr>
          <a:xfrm>
            <a:off x="5826419" y="5818792"/>
            <a:ext cx="6634894" cy="993618"/>
            <a:chOff x="5826419" y="5818792"/>
            <a:chExt cx="6634894" cy="993618"/>
          </a:xfrm>
        </p:grpSpPr>
        <p:grpSp>
          <p:nvGrpSpPr>
            <p:cNvPr id="43" name="Group 43"/>
            <p:cNvGrpSpPr/>
            <p:nvPr/>
          </p:nvGrpSpPr>
          <p:grpSpPr>
            <a:xfrm>
              <a:off x="5826419" y="5875942"/>
              <a:ext cx="505065" cy="505065"/>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6AB11"/>
              </a:solidFill>
              <a:ln w="28575" cap="sq">
                <a:solidFill>
                  <a:srgbClr val="FFFFFF"/>
                </a:solidFill>
                <a:prstDash val="solid"/>
                <a:miter/>
              </a:ln>
            </p:spPr>
            <p:txBody>
              <a:bodyPr/>
              <a:lstStyle/>
              <a:p>
                <a:endParaRPr lang="en-US"/>
              </a:p>
            </p:txBody>
          </p:sp>
          <p:sp>
            <p:nvSpPr>
              <p:cNvPr id="45" name="TextBox 45"/>
              <p:cNvSpPr txBox="1"/>
              <p:nvPr/>
            </p:nvSpPr>
            <p:spPr>
              <a:xfrm>
                <a:off x="76200" y="28575"/>
                <a:ext cx="660400" cy="708025"/>
              </a:xfrm>
              <a:prstGeom prst="rect">
                <a:avLst/>
              </a:prstGeom>
            </p:spPr>
            <p:txBody>
              <a:bodyPr lIns="92814" tIns="92814" rIns="92814" bIns="92814" rtlCol="0" anchor="ctr"/>
              <a:lstStyle/>
              <a:p>
                <a:pPr algn="ctr">
                  <a:lnSpc>
                    <a:spcPts val="2800"/>
                  </a:lnSpc>
                  <a:spcBef>
                    <a:spcPct val="0"/>
                  </a:spcBef>
                </a:pPr>
                <a:endParaRPr/>
              </a:p>
            </p:txBody>
          </p:sp>
        </p:grpSp>
        <p:sp>
          <p:nvSpPr>
            <p:cNvPr id="46" name="TextBox 46"/>
            <p:cNvSpPr txBox="1"/>
            <p:nvPr/>
          </p:nvSpPr>
          <p:spPr>
            <a:xfrm>
              <a:off x="6664859" y="5818792"/>
              <a:ext cx="5796454" cy="993618"/>
            </a:xfrm>
            <a:prstGeom prst="rect">
              <a:avLst/>
            </a:prstGeom>
          </p:spPr>
          <p:txBody>
            <a:bodyPr lIns="0" tIns="0" rIns="0" bIns="0" rtlCol="0" anchor="t">
              <a:spAutoFit/>
            </a:bodyPr>
            <a:lstStyle/>
            <a:p>
              <a:pPr algn="l">
                <a:lnSpc>
                  <a:spcPts val="4033"/>
                </a:lnSpc>
              </a:pPr>
              <a:r>
                <a:rPr lang="en-US" sz="2881" b="1" i="1" spc="201" dirty="0">
                  <a:solidFill>
                    <a:srgbClr val="FFFFFF"/>
                  </a:solidFill>
                  <a:latin typeface="Lato 1 Heavy Italics"/>
                  <a:ea typeface="Lato 1 Heavy Italics"/>
                  <a:cs typeface="Lato 1 Heavy Italics"/>
                  <a:sym typeface="Lato 1 Heavy Italics"/>
                </a:rPr>
                <a:t>Align Individual Development with Team Success</a:t>
              </a:r>
            </a:p>
          </p:txBody>
        </p:sp>
      </p:grpSp>
      <p:grpSp>
        <p:nvGrpSpPr>
          <p:cNvPr id="59" name="Group 58">
            <a:extLst>
              <a:ext uri="{FF2B5EF4-FFF2-40B4-BE49-F238E27FC236}">
                <a16:creationId xmlns:a16="http://schemas.microsoft.com/office/drawing/2014/main" id="{B2D472EE-159E-7F1F-82AC-D8524470AF95}"/>
              </a:ext>
            </a:extLst>
          </p:cNvPr>
          <p:cNvGrpSpPr/>
          <p:nvPr/>
        </p:nvGrpSpPr>
        <p:grpSpPr>
          <a:xfrm>
            <a:off x="5769835" y="7187825"/>
            <a:ext cx="6635162" cy="993618"/>
            <a:chOff x="5769835" y="7187825"/>
            <a:chExt cx="6635162" cy="993618"/>
          </a:xfrm>
        </p:grpSpPr>
        <p:grpSp>
          <p:nvGrpSpPr>
            <p:cNvPr id="47" name="Group 47"/>
            <p:cNvGrpSpPr/>
            <p:nvPr/>
          </p:nvGrpSpPr>
          <p:grpSpPr>
            <a:xfrm>
              <a:off x="5769835" y="7244975"/>
              <a:ext cx="505065" cy="505065"/>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5A08"/>
              </a:solidFill>
              <a:ln w="28575" cap="sq">
                <a:solidFill>
                  <a:srgbClr val="FFFFFF"/>
                </a:solidFill>
                <a:prstDash val="solid"/>
                <a:miter/>
              </a:ln>
            </p:spPr>
            <p:txBody>
              <a:bodyPr/>
              <a:lstStyle/>
              <a:p>
                <a:endParaRPr lang="en-US"/>
              </a:p>
            </p:txBody>
          </p:sp>
          <p:sp>
            <p:nvSpPr>
              <p:cNvPr id="49" name="TextBox 49"/>
              <p:cNvSpPr txBox="1"/>
              <p:nvPr/>
            </p:nvSpPr>
            <p:spPr>
              <a:xfrm>
                <a:off x="76200" y="28575"/>
                <a:ext cx="660400" cy="708025"/>
              </a:xfrm>
              <a:prstGeom prst="rect">
                <a:avLst/>
              </a:prstGeom>
            </p:spPr>
            <p:txBody>
              <a:bodyPr lIns="92814" tIns="92814" rIns="92814" bIns="92814" rtlCol="0" anchor="ctr"/>
              <a:lstStyle/>
              <a:p>
                <a:pPr algn="ctr">
                  <a:lnSpc>
                    <a:spcPts val="2800"/>
                  </a:lnSpc>
                  <a:spcBef>
                    <a:spcPct val="0"/>
                  </a:spcBef>
                </a:pPr>
                <a:endParaRPr/>
              </a:p>
            </p:txBody>
          </p:sp>
        </p:grpSp>
        <p:sp>
          <p:nvSpPr>
            <p:cNvPr id="50" name="TextBox 50"/>
            <p:cNvSpPr txBox="1"/>
            <p:nvPr/>
          </p:nvSpPr>
          <p:spPr>
            <a:xfrm>
              <a:off x="6608543" y="7187825"/>
              <a:ext cx="5796454" cy="993618"/>
            </a:xfrm>
            <a:prstGeom prst="rect">
              <a:avLst/>
            </a:prstGeom>
          </p:spPr>
          <p:txBody>
            <a:bodyPr lIns="0" tIns="0" rIns="0" bIns="0" rtlCol="0" anchor="t">
              <a:spAutoFit/>
            </a:bodyPr>
            <a:lstStyle/>
            <a:p>
              <a:pPr algn="l">
                <a:lnSpc>
                  <a:spcPts val="4033"/>
                </a:lnSpc>
              </a:pPr>
              <a:r>
                <a:rPr lang="en-US" sz="2881" b="1" i="1" spc="201" dirty="0">
                  <a:solidFill>
                    <a:srgbClr val="FFFFFF"/>
                  </a:solidFill>
                  <a:latin typeface="Lato 1 Heavy Italics"/>
                  <a:ea typeface="Lato 1 Heavy Italics"/>
                  <a:cs typeface="Lato 1 Heavy Italics"/>
                  <a:sym typeface="Lato 1 Heavy Italics"/>
                </a:rPr>
                <a:t>Recognition and Accountability Without Delay</a:t>
              </a:r>
            </a:p>
          </p:txBody>
        </p:sp>
      </p:grpSp>
      <p:grpSp>
        <p:nvGrpSpPr>
          <p:cNvPr id="60" name="Group 59">
            <a:extLst>
              <a:ext uri="{FF2B5EF4-FFF2-40B4-BE49-F238E27FC236}">
                <a16:creationId xmlns:a16="http://schemas.microsoft.com/office/drawing/2014/main" id="{739A1457-17B4-A5B5-265C-19F34BDADF63}"/>
              </a:ext>
            </a:extLst>
          </p:cNvPr>
          <p:cNvGrpSpPr/>
          <p:nvPr/>
        </p:nvGrpSpPr>
        <p:grpSpPr>
          <a:xfrm>
            <a:off x="5769835" y="8552918"/>
            <a:ext cx="6634625" cy="993618"/>
            <a:chOff x="5769835" y="8552918"/>
            <a:chExt cx="6634625" cy="993618"/>
          </a:xfrm>
        </p:grpSpPr>
        <p:grpSp>
          <p:nvGrpSpPr>
            <p:cNvPr id="51" name="Group 51"/>
            <p:cNvGrpSpPr/>
            <p:nvPr/>
          </p:nvGrpSpPr>
          <p:grpSpPr>
            <a:xfrm>
              <a:off x="5769835" y="8610068"/>
              <a:ext cx="505065" cy="505065"/>
              <a:chOff x="0" y="0"/>
              <a:chExt cx="812800" cy="812800"/>
            </a:xfrm>
          </p:grpSpPr>
          <p:sp>
            <p:nvSpPr>
              <p:cNvPr id="52" name="Freeform 5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0A94"/>
              </a:solidFill>
              <a:ln w="28575" cap="sq">
                <a:solidFill>
                  <a:srgbClr val="FFFFFF"/>
                </a:solidFill>
                <a:prstDash val="solid"/>
                <a:miter/>
              </a:ln>
            </p:spPr>
            <p:txBody>
              <a:bodyPr/>
              <a:lstStyle/>
              <a:p>
                <a:endParaRPr lang="en-US"/>
              </a:p>
            </p:txBody>
          </p:sp>
          <p:sp>
            <p:nvSpPr>
              <p:cNvPr id="53" name="TextBox 53"/>
              <p:cNvSpPr txBox="1"/>
              <p:nvPr/>
            </p:nvSpPr>
            <p:spPr>
              <a:xfrm>
                <a:off x="76200" y="28575"/>
                <a:ext cx="660400" cy="708025"/>
              </a:xfrm>
              <a:prstGeom prst="rect">
                <a:avLst/>
              </a:prstGeom>
            </p:spPr>
            <p:txBody>
              <a:bodyPr lIns="92814" tIns="92814" rIns="92814" bIns="92814" rtlCol="0" anchor="ctr"/>
              <a:lstStyle/>
              <a:p>
                <a:pPr algn="ctr">
                  <a:lnSpc>
                    <a:spcPts val="2800"/>
                  </a:lnSpc>
                  <a:spcBef>
                    <a:spcPct val="0"/>
                  </a:spcBef>
                </a:pPr>
                <a:endParaRPr/>
              </a:p>
            </p:txBody>
          </p:sp>
        </p:grpSp>
        <p:sp>
          <p:nvSpPr>
            <p:cNvPr id="54" name="TextBox 54"/>
            <p:cNvSpPr txBox="1"/>
            <p:nvPr/>
          </p:nvSpPr>
          <p:spPr>
            <a:xfrm>
              <a:off x="6608543" y="8552918"/>
              <a:ext cx="5795917" cy="993618"/>
            </a:xfrm>
            <a:prstGeom prst="rect">
              <a:avLst/>
            </a:prstGeom>
          </p:spPr>
          <p:txBody>
            <a:bodyPr lIns="0" tIns="0" rIns="0" bIns="0" rtlCol="0" anchor="t">
              <a:spAutoFit/>
            </a:bodyPr>
            <a:lstStyle/>
            <a:p>
              <a:pPr algn="l">
                <a:lnSpc>
                  <a:spcPts val="4033"/>
                </a:lnSpc>
              </a:pPr>
              <a:r>
                <a:rPr lang="en-US" sz="2881" b="1" i="1" spc="201" dirty="0">
                  <a:solidFill>
                    <a:srgbClr val="FFFFFF"/>
                  </a:solidFill>
                  <a:latin typeface="Lato 1 Heavy Italics"/>
                  <a:ea typeface="Lato 1 Heavy Italics"/>
                  <a:cs typeface="Lato 1 Heavy Italics"/>
                  <a:sym typeface="Lato 1 Heavy Italics"/>
                </a:rPr>
                <a:t>Equip Managers to Lead and Develop Year-Round</a:t>
              </a:r>
            </a:p>
          </p:txBody>
        </p:sp>
      </p:grpSp>
      <p:sp>
        <p:nvSpPr>
          <p:cNvPr id="55" name="Freeform 55"/>
          <p:cNvSpPr/>
          <p:nvPr/>
        </p:nvSpPr>
        <p:spPr>
          <a:xfrm>
            <a:off x="16106586" y="9637824"/>
            <a:ext cx="1643504" cy="513595"/>
          </a:xfrm>
          <a:custGeom>
            <a:avLst/>
            <a:gdLst/>
            <a:ahLst/>
            <a:cxnLst/>
            <a:rect l="l" t="t" r="r" b="b"/>
            <a:pathLst>
              <a:path w="1643504" h="513595">
                <a:moveTo>
                  <a:pt x="0" y="0"/>
                </a:moveTo>
                <a:lnTo>
                  <a:pt x="1643504" y="0"/>
                </a:lnTo>
                <a:lnTo>
                  <a:pt x="1643504" y="513595"/>
                </a:lnTo>
                <a:lnTo>
                  <a:pt x="0" y="513595"/>
                </a:lnTo>
                <a:lnTo>
                  <a:pt x="0" y="0"/>
                </a:lnTo>
                <a:close/>
              </a:path>
            </a:pathLst>
          </a:custGeom>
          <a:blipFill>
            <a:blip r:embed="rId9"/>
            <a:stretch>
              <a:fillRect/>
            </a:stretch>
          </a:blipFill>
        </p:spPr>
        <p:txBody>
          <a:bodyPr/>
          <a:lstStyle/>
          <a:p>
            <a:endParaRPr 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2184380">
                <a:moveTo>
                  <a:pt x="0" y="0"/>
                </a:moveTo>
                <a:lnTo>
                  <a:pt x="18288000" y="0"/>
                </a:lnTo>
                <a:lnTo>
                  <a:pt x="18288000" y="12184380"/>
                </a:lnTo>
                <a:lnTo>
                  <a:pt x="0" y="12184380"/>
                </a:lnTo>
                <a:lnTo>
                  <a:pt x="0" y="0"/>
                </a:lnTo>
                <a:close/>
              </a:path>
            </a:pathLst>
          </a:custGeom>
          <a:blipFill>
            <a:blip r:embed="rId3">
              <a:alphaModFix amt="73000"/>
            </a:blip>
            <a:stretch>
              <a:fillRect t="-18444"/>
            </a:stretch>
          </a:blipFill>
        </p:spPr>
        <p:txBody>
          <a:bodyPr/>
          <a:lstStyle/>
          <a:p>
            <a:endParaRPr lang="en-US"/>
          </a:p>
        </p:txBody>
      </p:sp>
      <p:grpSp>
        <p:nvGrpSpPr>
          <p:cNvPr id="3" name="Group 3"/>
          <p:cNvGrpSpPr/>
          <p:nvPr/>
        </p:nvGrpSpPr>
        <p:grpSpPr>
          <a:xfrm>
            <a:off x="547137" y="493652"/>
            <a:ext cx="2825414" cy="2703019"/>
            <a:chOff x="0" y="0"/>
            <a:chExt cx="3767219" cy="3604026"/>
          </a:xfrm>
        </p:grpSpPr>
        <p:sp>
          <p:nvSpPr>
            <p:cNvPr id="4" name="Freeform 4"/>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7" name="Group 7"/>
            <p:cNvGrpSpPr/>
            <p:nvPr/>
          </p:nvGrpSpPr>
          <p:grpSpPr>
            <a:xfrm>
              <a:off x="304377" y="209438"/>
              <a:ext cx="173846" cy="17384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9" name="TextBox 9"/>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10" name="Group 10"/>
          <p:cNvGrpSpPr/>
          <p:nvPr/>
        </p:nvGrpSpPr>
        <p:grpSpPr>
          <a:xfrm rot="-10800000">
            <a:off x="14924676" y="6934805"/>
            <a:ext cx="2825414" cy="2703019"/>
            <a:chOff x="0" y="0"/>
            <a:chExt cx="3767219" cy="3604026"/>
          </a:xfrm>
        </p:grpSpPr>
        <p:sp>
          <p:nvSpPr>
            <p:cNvPr id="11" name="Freeform 11"/>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4" name="Group 14"/>
            <p:cNvGrpSpPr/>
            <p:nvPr/>
          </p:nvGrpSpPr>
          <p:grpSpPr>
            <a:xfrm>
              <a:off x="304377" y="209438"/>
              <a:ext cx="173846" cy="17384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6" name="TextBox 16"/>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17" name="Group 17"/>
          <p:cNvGrpSpPr/>
          <p:nvPr/>
        </p:nvGrpSpPr>
        <p:grpSpPr>
          <a:xfrm rot="-5400000">
            <a:off x="485939" y="6873607"/>
            <a:ext cx="2825414" cy="2703019"/>
            <a:chOff x="0" y="0"/>
            <a:chExt cx="3767219" cy="3604026"/>
          </a:xfrm>
        </p:grpSpPr>
        <p:sp>
          <p:nvSpPr>
            <p:cNvPr id="18" name="Freeform 18"/>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1" name="Group 21"/>
            <p:cNvGrpSpPr/>
            <p:nvPr/>
          </p:nvGrpSpPr>
          <p:grpSpPr>
            <a:xfrm>
              <a:off x="304377" y="209438"/>
              <a:ext cx="173846" cy="17384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24" name="Group 24"/>
          <p:cNvGrpSpPr/>
          <p:nvPr/>
        </p:nvGrpSpPr>
        <p:grpSpPr>
          <a:xfrm rot="5400000">
            <a:off x="14985873" y="554849"/>
            <a:ext cx="2825414" cy="2703019"/>
            <a:chOff x="0" y="0"/>
            <a:chExt cx="3767219" cy="3604026"/>
          </a:xfrm>
        </p:grpSpPr>
        <p:sp>
          <p:nvSpPr>
            <p:cNvPr id="25" name="Freeform 25"/>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6" name="Freeform 26"/>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7" name="Freeform 27"/>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8" name="Group 28"/>
            <p:cNvGrpSpPr/>
            <p:nvPr/>
          </p:nvGrpSpPr>
          <p:grpSpPr>
            <a:xfrm>
              <a:off x="304377" y="209438"/>
              <a:ext cx="173846" cy="173846"/>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30" name="TextBox 30"/>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sp>
        <p:nvSpPr>
          <p:cNvPr id="31" name="Freeform 31"/>
          <p:cNvSpPr/>
          <p:nvPr/>
        </p:nvSpPr>
        <p:spPr>
          <a:xfrm rot="-4974527">
            <a:off x="6797542" y="8833572"/>
            <a:ext cx="288815" cy="849456"/>
          </a:xfrm>
          <a:custGeom>
            <a:avLst/>
            <a:gdLst/>
            <a:ahLst/>
            <a:cxnLst/>
            <a:rect l="l" t="t" r="r" b="b"/>
            <a:pathLst>
              <a:path w="288815" h="849456">
                <a:moveTo>
                  <a:pt x="0" y="0"/>
                </a:moveTo>
                <a:lnTo>
                  <a:pt x="288815" y="0"/>
                </a:lnTo>
                <a:lnTo>
                  <a:pt x="288815" y="849456"/>
                </a:lnTo>
                <a:lnTo>
                  <a:pt x="0" y="8494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2" name="Freeform 32"/>
          <p:cNvSpPr/>
          <p:nvPr/>
        </p:nvSpPr>
        <p:spPr>
          <a:xfrm rot="-4974527">
            <a:off x="11198712" y="8851236"/>
            <a:ext cx="288815" cy="849456"/>
          </a:xfrm>
          <a:custGeom>
            <a:avLst/>
            <a:gdLst/>
            <a:ahLst/>
            <a:cxnLst/>
            <a:rect l="l" t="t" r="r" b="b"/>
            <a:pathLst>
              <a:path w="288815" h="849456">
                <a:moveTo>
                  <a:pt x="0" y="0"/>
                </a:moveTo>
                <a:lnTo>
                  <a:pt x="288814" y="0"/>
                </a:lnTo>
                <a:lnTo>
                  <a:pt x="288814" y="849456"/>
                </a:lnTo>
                <a:lnTo>
                  <a:pt x="0" y="8494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3" name="TextBox 33"/>
          <p:cNvSpPr txBox="1"/>
          <p:nvPr/>
        </p:nvSpPr>
        <p:spPr>
          <a:xfrm>
            <a:off x="1550564" y="4168975"/>
            <a:ext cx="8765115" cy="2025250"/>
          </a:xfrm>
          <a:prstGeom prst="rect">
            <a:avLst/>
          </a:prstGeom>
        </p:spPr>
        <p:txBody>
          <a:bodyPr lIns="0" tIns="0" rIns="0" bIns="0" rtlCol="0" anchor="t">
            <a:spAutoFit/>
          </a:bodyPr>
          <a:lstStyle/>
          <a:p>
            <a:pPr algn="ctr">
              <a:lnSpc>
                <a:spcPts val="14270"/>
              </a:lnSpc>
            </a:pPr>
            <a:r>
              <a:rPr lang="en-US" sz="13855">
                <a:solidFill>
                  <a:srgbClr val="FFFFFF"/>
                </a:solidFill>
                <a:latin typeface="Perandory Condensed"/>
                <a:ea typeface="Perandory Condensed"/>
                <a:cs typeface="Perandory Condensed"/>
                <a:sym typeface="Perandory Condensed"/>
              </a:rPr>
              <a:t>THANKS</a:t>
            </a:r>
          </a:p>
        </p:txBody>
      </p:sp>
      <p:grpSp>
        <p:nvGrpSpPr>
          <p:cNvPr id="34" name="Group 34"/>
          <p:cNvGrpSpPr/>
          <p:nvPr/>
        </p:nvGrpSpPr>
        <p:grpSpPr>
          <a:xfrm>
            <a:off x="3372551" y="4992571"/>
            <a:ext cx="228600" cy="228600"/>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36" name="TextBox 36"/>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nvGrpSpPr>
          <p:cNvPr id="37" name="Group 37"/>
          <p:cNvGrpSpPr/>
          <p:nvPr/>
        </p:nvGrpSpPr>
        <p:grpSpPr>
          <a:xfrm>
            <a:off x="8282338" y="5029200"/>
            <a:ext cx="228600" cy="228600"/>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39" name="TextBox 39"/>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sp>
        <p:nvSpPr>
          <p:cNvPr id="40" name="Freeform 40"/>
          <p:cNvSpPr/>
          <p:nvPr/>
        </p:nvSpPr>
        <p:spPr>
          <a:xfrm>
            <a:off x="7857506" y="8856271"/>
            <a:ext cx="2572989" cy="804059"/>
          </a:xfrm>
          <a:custGeom>
            <a:avLst/>
            <a:gdLst/>
            <a:ahLst/>
            <a:cxnLst/>
            <a:rect l="l" t="t" r="r" b="b"/>
            <a:pathLst>
              <a:path w="2572989" h="804059">
                <a:moveTo>
                  <a:pt x="0" y="0"/>
                </a:moveTo>
                <a:lnTo>
                  <a:pt x="2572988" y="0"/>
                </a:lnTo>
                <a:lnTo>
                  <a:pt x="2572988" y="804058"/>
                </a:lnTo>
                <a:lnTo>
                  <a:pt x="0" y="804058"/>
                </a:lnTo>
                <a:lnTo>
                  <a:pt x="0" y="0"/>
                </a:lnTo>
                <a:close/>
              </a:path>
            </a:pathLst>
          </a:custGeom>
          <a:blipFill>
            <a:blip r:embed="rId8"/>
            <a:stretch>
              <a:fillRect/>
            </a:stretch>
          </a:blipFill>
        </p:spPr>
        <p:txBody>
          <a:bodyPr/>
          <a:lstStyle/>
          <a:p>
            <a:endParaRPr lang="en-US"/>
          </a:p>
        </p:txBody>
      </p:sp>
      <p:sp>
        <p:nvSpPr>
          <p:cNvPr id="41" name="Freeform 41"/>
          <p:cNvSpPr/>
          <p:nvPr/>
        </p:nvSpPr>
        <p:spPr>
          <a:xfrm flipH="1">
            <a:off x="10143422" y="1845162"/>
            <a:ext cx="5663200" cy="6172425"/>
          </a:xfrm>
          <a:custGeom>
            <a:avLst/>
            <a:gdLst/>
            <a:ahLst/>
            <a:cxnLst/>
            <a:rect l="l" t="t" r="r" b="b"/>
            <a:pathLst>
              <a:path w="5663200" h="6172425">
                <a:moveTo>
                  <a:pt x="5663199" y="0"/>
                </a:moveTo>
                <a:lnTo>
                  <a:pt x="0" y="0"/>
                </a:lnTo>
                <a:lnTo>
                  <a:pt x="0" y="6172424"/>
                </a:lnTo>
                <a:lnTo>
                  <a:pt x="5663199" y="6172424"/>
                </a:lnTo>
                <a:lnTo>
                  <a:pt x="5663199"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2184380">
                <a:moveTo>
                  <a:pt x="0" y="0"/>
                </a:moveTo>
                <a:lnTo>
                  <a:pt x="18288000" y="0"/>
                </a:lnTo>
                <a:lnTo>
                  <a:pt x="18288000" y="12184380"/>
                </a:lnTo>
                <a:lnTo>
                  <a:pt x="0" y="12184380"/>
                </a:lnTo>
                <a:lnTo>
                  <a:pt x="0" y="0"/>
                </a:lnTo>
                <a:close/>
              </a:path>
            </a:pathLst>
          </a:custGeom>
          <a:blipFill>
            <a:blip r:embed="rId3">
              <a:alphaModFix amt="73000"/>
            </a:blip>
            <a:stretch>
              <a:fillRect t="-18444"/>
            </a:stretch>
          </a:blipFill>
        </p:spPr>
        <p:txBody>
          <a:bodyPr/>
          <a:lstStyle/>
          <a:p>
            <a:endParaRPr lang="en-US"/>
          </a:p>
        </p:txBody>
      </p:sp>
      <p:grpSp>
        <p:nvGrpSpPr>
          <p:cNvPr id="3" name="Group 3"/>
          <p:cNvGrpSpPr/>
          <p:nvPr/>
        </p:nvGrpSpPr>
        <p:grpSpPr>
          <a:xfrm>
            <a:off x="547137" y="493652"/>
            <a:ext cx="2825414" cy="2703019"/>
            <a:chOff x="0" y="0"/>
            <a:chExt cx="3767219" cy="3604026"/>
          </a:xfrm>
        </p:grpSpPr>
        <p:sp>
          <p:nvSpPr>
            <p:cNvPr id="4" name="Freeform 4"/>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7" name="Group 7"/>
            <p:cNvGrpSpPr/>
            <p:nvPr/>
          </p:nvGrpSpPr>
          <p:grpSpPr>
            <a:xfrm>
              <a:off x="304377" y="209438"/>
              <a:ext cx="173846" cy="17384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9" name="TextBox 9"/>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10" name="Group 10"/>
          <p:cNvGrpSpPr/>
          <p:nvPr/>
        </p:nvGrpSpPr>
        <p:grpSpPr>
          <a:xfrm rot="-10800000">
            <a:off x="14924676" y="6934805"/>
            <a:ext cx="2825414" cy="2703019"/>
            <a:chOff x="0" y="0"/>
            <a:chExt cx="3767219" cy="3604026"/>
          </a:xfrm>
        </p:grpSpPr>
        <p:sp>
          <p:nvSpPr>
            <p:cNvPr id="11" name="Freeform 11"/>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4" name="Group 14"/>
            <p:cNvGrpSpPr/>
            <p:nvPr/>
          </p:nvGrpSpPr>
          <p:grpSpPr>
            <a:xfrm>
              <a:off x="304377" y="209438"/>
              <a:ext cx="173846" cy="17384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6" name="TextBox 16"/>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17" name="Group 17"/>
          <p:cNvGrpSpPr/>
          <p:nvPr/>
        </p:nvGrpSpPr>
        <p:grpSpPr>
          <a:xfrm rot="-5400000">
            <a:off x="485939" y="6873607"/>
            <a:ext cx="2825414" cy="2703019"/>
            <a:chOff x="0" y="0"/>
            <a:chExt cx="3767219" cy="3604026"/>
          </a:xfrm>
        </p:grpSpPr>
        <p:sp>
          <p:nvSpPr>
            <p:cNvPr id="18" name="Freeform 18"/>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1" name="Group 21"/>
            <p:cNvGrpSpPr/>
            <p:nvPr/>
          </p:nvGrpSpPr>
          <p:grpSpPr>
            <a:xfrm>
              <a:off x="304377" y="209438"/>
              <a:ext cx="173846" cy="17384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24" name="Group 24"/>
          <p:cNvGrpSpPr/>
          <p:nvPr/>
        </p:nvGrpSpPr>
        <p:grpSpPr>
          <a:xfrm rot="5400000">
            <a:off x="14985873" y="554849"/>
            <a:ext cx="2825414" cy="2703019"/>
            <a:chOff x="0" y="0"/>
            <a:chExt cx="3767219" cy="3604026"/>
          </a:xfrm>
        </p:grpSpPr>
        <p:sp>
          <p:nvSpPr>
            <p:cNvPr id="25" name="Freeform 25"/>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6" name="Freeform 26"/>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7" name="Freeform 27"/>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8" name="Group 28"/>
            <p:cNvGrpSpPr/>
            <p:nvPr/>
          </p:nvGrpSpPr>
          <p:grpSpPr>
            <a:xfrm>
              <a:off x="304377" y="209438"/>
              <a:ext cx="173846" cy="173846"/>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30" name="TextBox 30"/>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sp>
        <p:nvSpPr>
          <p:cNvPr id="31" name="TextBox 31"/>
          <p:cNvSpPr txBox="1"/>
          <p:nvPr/>
        </p:nvSpPr>
        <p:spPr>
          <a:xfrm>
            <a:off x="2077931" y="4885474"/>
            <a:ext cx="7799198" cy="2959593"/>
          </a:xfrm>
          <a:prstGeom prst="rect">
            <a:avLst/>
          </a:prstGeom>
        </p:spPr>
        <p:txBody>
          <a:bodyPr lIns="0" tIns="0" rIns="0" bIns="0" rtlCol="0" anchor="t">
            <a:spAutoFit/>
          </a:bodyPr>
          <a:lstStyle/>
          <a:p>
            <a:pPr algn="l">
              <a:lnSpc>
                <a:spcPts val="4680"/>
              </a:lnSpc>
            </a:pPr>
            <a:r>
              <a:rPr lang="en-US" sz="3000" dirty="0">
                <a:solidFill>
                  <a:srgbClr val="FFFFFF"/>
                </a:solidFill>
                <a:latin typeface="Helvetica World"/>
                <a:ea typeface="Helvetica World"/>
                <a:cs typeface="Helvetica World"/>
                <a:sym typeface="Helvetica World"/>
              </a:rPr>
              <a:t>Evolution of Performance Reviews</a:t>
            </a:r>
          </a:p>
          <a:p>
            <a:pPr algn="l">
              <a:lnSpc>
                <a:spcPts val="4680"/>
              </a:lnSpc>
            </a:pPr>
            <a:endParaRPr lang="en-US" sz="3000" dirty="0">
              <a:solidFill>
                <a:srgbClr val="FFFFFF"/>
              </a:solidFill>
              <a:latin typeface="Helvetica World"/>
              <a:ea typeface="Helvetica World"/>
              <a:cs typeface="Helvetica World"/>
              <a:sym typeface="Helvetica World"/>
            </a:endParaRPr>
          </a:p>
          <a:p>
            <a:pPr algn="l">
              <a:lnSpc>
                <a:spcPts val="4680"/>
              </a:lnSpc>
            </a:pPr>
            <a:r>
              <a:rPr lang="en-US" sz="3000" dirty="0">
                <a:solidFill>
                  <a:srgbClr val="FFFFFF"/>
                </a:solidFill>
                <a:latin typeface="Helvetica World"/>
                <a:ea typeface="Helvetica World"/>
                <a:cs typeface="Helvetica World"/>
                <a:sym typeface="Helvetica World"/>
              </a:rPr>
              <a:t>RIP, Annual Reviews</a:t>
            </a:r>
          </a:p>
          <a:p>
            <a:pPr algn="l">
              <a:lnSpc>
                <a:spcPts val="4680"/>
              </a:lnSpc>
            </a:pPr>
            <a:endParaRPr lang="en-US" sz="3000" dirty="0">
              <a:solidFill>
                <a:srgbClr val="FFFFFF"/>
              </a:solidFill>
              <a:latin typeface="Helvetica World"/>
              <a:ea typeface="Helvetica World"/>
              <a:cs typeface="Helvetica World"/>
              <a:sym typeface="Helvetica World"/>
            </a:endParaRPr>
          </a:p>
          <a:p>
            <a:pPr algn="l">
              <a:lnSpc>
                <a:spcPts val="4680"/>
              </a:lnSpc>
            </a:pPr>
            <a:r>
              <a:rPr lang="en-US" sz="3000" dirty="0">
                <a:solidFill>
                  <a:srgbClr val="FFFFFF"/>
                </a:solidFill>
                <a:latin typeface="Helvetica World"/>
                <a:ea typeface="Helvetica World"/>
                <a:cs typeface="Helvetica World"/>
                <a:sym typeface="Helvetica World"/>
              </a:rPr>
              <a:t>Life After Reviews: A New Way Forward</a:t>
            </a:r>
          </a:p>
        </p:txBody>
      </p:sp>
      <p:sp>
        <p:nvSpPr>
          <p:cNvPr id="32" name="TextBox 32"/>
          <p:cNvSpPr txBox="1"/>
          <p:nvPr/>
        </p:nvSpPr>
        <p:spPr>
          <a:xfrm>
            <a:off x="2077931" y="3128861"/>
            <a:ext cx="4059720" cy="1308735"/>
          </a:xfrm>
          <a:prstGeom prst="rect">
            <a:avLst/>
          </a:prstGeom>
        </p:spPr>
        <p:txBody>
          <a:bodyPr lIns="0" tIns="0" rIns="0" bIns="0" rtlCol="0" anchor="t">
            <a:spAutoFit/>
          </a:bodyPr>
          <a:lstStyle/>
          <a:p>
            <a:pPr algn="l">
              <a:lnSpc>
                <a:spcPts val="9270"/>
              </a:lnSpc>
            </a:pPr>
            <a:r>
              <a:rPr lang="en-US" sz="9000">
                <a:solidFill>
                  <a:srgbClr val="FFFFFF"/>
                </a:solidFill>
                <a:latin typeface="Perandory Condensed"/>
                <a:ea typeface="Perandory Condensed"/>
                <a:cs typeface="Perandory Condensed"/>
                <a:sym typeface="Perandory Condensed"/>
              </a:rPr>
              <a:t>AGENDA</a:t>
            </a:r>
          </a:p>
        </p:txBody>
      </p:sp>
      <p:sp>
        <p:nvSpPr>
          <p:cNvPr id="33" name="Freeform 33"/>
          <p:cNvSpPr/>
          <p:nvPr/>
        </p:nvSpPr>
        <p:spPr>
          <a:xfrm rot="-4974527">
            <a:off x="2442317" y="4008038"/>
            <a:ext cx="356869" cy="1049616"/>
          </a:xfrm>
          <a:custGeom>
            <a:avLst/>
            <a:gdLst/>
            <a:ahLst/>
            <a:cxnLst/>
            <a:rect l="l" t="t" r="r" b="b"/>
            <a:pathLst>
              <a:path w="356869" h="1049616">
                <a:moveTo>
                  <a:pt x="0" y="0"/>
                </a:moveTo>
                <a:lnTo>
                  <a:pt x="356869" y="0"/>
                </a:lnTo>
                <a:lnTo>
                  <a:pt x="356869" y="1049616"/>
                </a:lnTo>
                <a:lnTo>
                  <a:pt x="0" y="10496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4" name="Freeform 34"/>
          <p:cNvSpPr/>
          <p:nvPr/>
        </p:nvSpPr>
        <p:spPr>
          <a:xfrm>
            <a:off x="10315679" y="1906359"/>
            <a:ext cx="5663200" cy="6172425"/>
          </a:xfrm>
          <a:custGeom>
            <a:avLst/>
            <a:gdLst/>
            <a:ahLst/>
            <a:cxnLst/>
            <a:rect l="l" t="t" r="r" b="b"/>
            <a:pathLst>
              <a:path w="5663200" h="6172425">
                <a:moveTo>
                  <a:pt x="0" y="0"/>
                </a:moveTo>
                <a:lnTo>
                  <a:pt x="5663200" y="0"/>
                </a:lnTo>
                <a:lnTo>
                  <a:pt x="5663200" y="6172425"/>
                </a:lnTo>
                <a:lnTo>
                  <a:pt x="0" y="61724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5" name="Freeform 35"/>
          <p:cNvSpPr/>
          <p:nvPr/>
        </p:nvSpPr>
        <p:spPr>
          <a:xfrm>
            <a:off x="8176098" y="423761"/>
            <a:ext cx="1935805" cy="604939"/>
          </a:xfrm>
          <a:custGeom>
            <a:avLst/>
            <a:gdLst/>
            <a:ahLst/>
            <a:cxnLst/>
            <a:rect l="l" t="t" r="r" b="b"/>
            <a:pathLst>
              <a:path w="1935805" h="604939">
                <a:moveTo>
                  <a:pt x="0" y="0"/>
                </a:moveTo>
                <a:lnTo>
                  <a:pt x="1935804" y="0"/>
                </a:lnTo>
                <a:lnTo>
                  <a:pt x="1935804" y="604939"/>
                </a:lnTo>
                <a:lnTo>
                  <a:pt x="0" y="604939"/>
                </a:lnTo>
                <a:lnTo>
                  <a:pt x="0" y="0"/>
                </a:lnTo>
                <a:close/>
              </a:path>
            </a:pathLst>
          </a:custGeom>
          <a:blipFill>
            <a:blip r:embed="rId10"/>
            <a:stretch>
              <a:fillRect/>
            </a:stretch>
          </a:blipFill>
        </p:spPr>
        <p:txBody>
          <a:bodyPr/>
          <a:lstStyle/>
          <a:p>
            <a:endParaRPr 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xEl>
                                              <p:pRg st="2" end="2"/>
                                            </p:txEl>
                                          </p:spTgt>
                                        </p:tgtEl>
                                        <p:attrNameLst>
                                          <p:attrName>style.visibility</p:attrName>
                                        </p:attrNameLst>
                                      </p:cBhvr>
                                      <p:to>
                                        <p:strVal val="visible"/>
                                      </p:to>
                                    </p:set>
                                    <p:animEffect transition="in" filter="fade">
                                      <p:cBhvr>
                                        <p:cTn id="12" dur="500"/>
                                        <p:tgtEl>
                                          <p:spTgt spid="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xEl>
                                              <p:pRg st="4" end="4"/>
                                            </p:txEl>
                                          </p:spTgt>
                                        </p:tgtEl>
                                        <p:attrNameLst>
                                          <p:attrName>style.visibility</p:attrName>
                                        </p:attrNameLst>
                                      </p:cBhvr>
                                      <p:to>
                                        <p:strVal val="visible"/>
                                      </p:to>
                                    </p:set>
                                    <p:animEffect transition="in" filter="fade">
                                      <p:cBhvr>
                                        <p:cTn id="17" dur="500"/>
                                        <p:tgtEl>
                                          <p:spTgt spid="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2184380">
                <a:moveTo>
                  <a:pt x="0" y="0"/>
                </a:moveTo>
                <a:lnTo>
                  <a:pt x="18288000" y="0"/>
                </a:lnTo>
                <a:lnTo>
                  <a:pt x="18288000" y="12184380"/>
                </a:lnTo>
                <a:lnTo>
                  <a:pt x="0" y="12184380"/>
                </a:lnTo>
                <a:lnTo>
                  <a:pt x="0" y="0"/>
                </a:lnTo>
                <a:close/>
              </a:path>
            </a:pathLst>
          </a:custGeom>
          <a:blipFill>
            <a:blip r:embed="rId3">
              <a:alphaModFix amt="73000"/>
            </a:blip>
            <a:stretch>
              <a:fillRect t="-18444"/>
            </a:stretch>
          </a:blipFill>
        </p:spPr>
        <p:txBody>
          <a:bodyPr/>
          <a:lstStyle/>
          <a:p>
            <a:endParaRPr lang="en-US" dirty="0"/>
          </a:p>
        </p:txBody>
      </p:sp>
      <p:sp>
        <p:nvSpPr>
          <p:cNvPr id="3" name="TextBox 3"/>
          <p:cNvSpPr txBox="1"/>
          <p:nvPr/>
        </p:nvSpPr>
        <p:spPr>
          <a:xfrm>
            <a:off x="1078448" y="93416"/>
            <a:ext cx="11388009" cy="1812943"/>
          </a:xfrm>
          <a:prstGeom prst="rect">
            <a:avLst/>
          </a:prstGeom>
        </p:spPr>
        <p:txBody>
          <a:bodyPr lIns="0" tIns="0" rIns="0" bIns="0" rtlCol="0" anchor="t">
            <a:spAutoFit/>
          </a:bodyPr>
          <a:lstStyle/>
          <a:p>
            <a:pPr algn="ctr">
              <a:lnSpc>
                <a:spcPts val="13999"/>
              </a:lnSpc>
            </a:pPr>
            <a:r>
              <a:rPr lang="en-US" sz="9999">
                <a:solidFill>
                  <a:srgbClr val="FFFFFF"/>
                </a:solidFill>
                <a:latin typeface="Perandory Condensed"/>
                <a:ea typeface="Perandory Condensed"/>
                <a:cs typeface="Perandory Condensed"/>
                <a:sym typeface="Perandory Condensed"/>
              </a:rPr>
              <a:t>A TALENT MANAGEMENT TIMELINE</a:t>
            </a:r>
          </a:p>
        </p:txBody>
      </p:sp>
      <p:sp>
        <p:nvSpPr>
          <p:cNvPr id="4" name="AutoShape 4"/>
          <p:cNvSpPr/>
          <p:nvPr/>
        </p:nvSpPr>
        <p:spPr>
          <a:xfrm flipH="1">
            <a:off x="2977494" y="7533824"/>
            <a:ext cx="1550411" cy="0"/>
          </a:xfrm>
          <a:prstGeom prst="line">
            <a:avLst/>
          </a:prstGeom>
          <a:ln w="28575" cap="flat">
            <a:solidFill>
              <a:srgbClr val="FFFFFF"/>
            </a:solidFill>
            <a:prstDash val="solid"/>
            <a:headEnd type="none" w="sm" len="sm"/>
            <a:tailEnd type="none" w="sm" len="sm"/>
          </a:ln>
        </p:spPr>
        <p:txBody>
          <a:bodyPr/>
          <a:lstStyle/>
          <a:p>
            <a:endParaRPr lang="en-US"/>
          </a:p>
        </p:txBody>
      </p:sp>
      <p:sp>
        <p:nvSpPr>
          <p:cNvPr id="5" name="AutoShape 5"/>
          <p:cNvSpPr/>
          <p:nvPr/>
        </p:nvSpPr>
        <p:spPr>
          <a:xfrm flipH="1">
            <a:off x="4985969" y="7533824"/>
            <a:ext cx="1550411" cy="0"/>
          </a:xfrm>
          <a:prstGeom prst="line">
            <a:avLst/>
          </a:prstGeom>
          <a:ln w="28575" cap="flat">
            <a:solidFill>
              <a:srgbClr val="FFFFFF"/>
            </a:solidFill>
            <a:prstDash val="solid"/>
            <a:headEnd type="none" w="sm" len="sm"/>
            <a:tailEnd type="none" w="sm" len="sm"/>
          </a:ln>
        </p:spPr>
        <p:txBody>
          <a:bodyPr/>
          <a:lstStyle/>
          <a:p>
            <a:endParaRPr lang="en-US"/>
          </a:p>
        </p:txBody>
      </p:sp>
      <p:sp>
        <p:nvSpPr>
          <p:cNvPr id="6" name="AutoShape 6"/>
          <p:cNvSpPr/>
          <p:nvPr/>
        </p:nvSpPr>
        <p:spPr>
          <a:xfrm>
            <a:off x="9012746" y="2459710"/>
            <a:ext cx="1550411" cy="0"/>
          </a:xfrm>
          <a:prstGeom prst="line">
            <a:avLst/>
          </a:prstGeom>
          <a:ln w="28575" cap="flat">
            <a:solidFill>
              <a:srgbClr val="FFFFFF"/>
            </a:solidFill>
            <a:prstDash val="solid"/>
            <a:headEnd type="none" w="sm" len="sm"/>
            <a:tailEnd type="none" w="sm" len="sm"/>
          </a:ln>
        </p:spPr>
        <p:txBody>
          <a:bodyPr/>
          <a:lstStyle/>
          <a:p>
            <a:endParaRPr lang="en-US"/>
          </a:p>
        </p:txBody>
      </p:sp>
      <p:sp>
        <p:nvSpPr>
          <p:cNvPr id="7" name="AutoShape 7"/>
          <p:cNvSpPr/>
          <p:nvPr/>
        </p:nvSpPr>
        <p:spPr>
          <a:xfrm flipH="1">
            <a:off x="6994444" y="7533824"/>
            <a:ext cx="1550411" cy="0"/>
          </a:xfrm>
          <a:prstGeom prst="line">
            <a:avLst/>
          </a:prstGeom>
          <a:ln w="28575" cap="flat">
            <a:solidFill>
              <a:srgbClr val="FFFFFF"/>
            </a:solidFill>
            <a:prstDash val="solid"/>
            <a:headEnd type="none" w="sm" len="sm"/>
            <a:tailEnd type="none" w="sm" len="sm"/>
          </a:ln>
        </p:spPr>
        <p:txBody>
          <a:bodyPr/>
          <a:lstStyle/>
          <a:p>
            <a:endParaRPr lang="en-US"/>
          </a:p>
        </p:txBody>
      </p:sp>
      <p:sp>
        <p:nvSpPr>
          <p:cNvPr id="8" name="AutoShape 8"/>
          <p:cNvSpPr/>
          <p:nvPr/>
        </p:nvSpPr>
        <p:spPr>
          <a:xfrm>
            <a:off x="7004271" y="2459710"/>
            <a:ext cx="1550411" cy="0"/>
          </a:xfrm>
          <a:prstGeom prst="line">
            <a:avLst/>
          </a:prstGeom>
          <a:ln w="28575" cap="flat">
            <a:solidFill>
              <a:srgbClr val="FFFFFF"/>
            </a:solidFill>
            <a:prstDash val="solid"/>
            <a:headEnd type="none" w="sm" len="sm"/>
            <a:tailEnd type="none" w="sm" len="sm"/>
          </a:ln>
        </p:spPr>
        <p:txBody>
          <a:bodyPr/>
          <a:lstStyle/>
          <a:p>
            <a:endParaRPr lang="en-US"/>
          </a:p>
        </p:txBody>
      </p:sp>
      <p:sp>
        <p:nvSpPr>
          <p:cNvPr id="9" name="AutoShape 9"/>
          <p:cNvSpPr/>
          <p:nvPr/>
        </p:nvSpPr>
        <p:spPr>
          <a:xfrm flipH="1">
            <a:off x="9002919" y="7533824"/>
            <a:ext cx="990003" cy="0"/>
          </a:xfrm>
          <a:prstGeom prst="line">
            <a:avLst/>
          </a:prstGeom>
          <a:ln w="28575" cap="flat">
            <a:solidFill>
              <a:srgbClr val="FFFFFF"/>
            </a:solidFill>
            <a:prstDash val="solid"/>
            <a:headEnd type="none" w="sm" len="sm"/>
            <a:tailEnd type="none" w="sm" len="sm"/>
          </a:ln>
        </p:spPr>
        <p:txBody>
          <a:bodyPr/>
          <a:lstStyle/>
          <a:p>
            <a:endParaRPr lang="en-US"/>
          </a:p>
        </p:txBody>
      </p:sp>
      <p:sp>
        <p:nvSpPr>
          <p:cNvPr id="10" name="AutoShape 10"/>
          <p:cNvSpPr/>
          <p:nvPr/>
        </p:nvSpPr>
        <p:spPr>
          <a:xfrm>
            <a:off x="4995796" y="2459710"/>
            <a:ext cx="1550411" cy="0"/>
          </a:xfrm>
          <a:prstGeom prst="line">
            <a:avLst/>
          </a:prstGeom>
          <a:ln w="28575" cap="flat">
            <a:solidFill>
              <a:srgbClr val="FFFFFF"/>
            </a:solidFill>
            <a:prstDash val="solid"/>
            <a:headEnd type="none" w="sm" len="sm"/>
            <a:tailEnd type="none" w="sm" len="sm"/>
          </a:ln>
        </p:spPr>
        <p:txBody>
          <a:bodyPr/>
          <a:lstStyle/>
          <a:p>
            <a:endParaRPr lang="en-US"/>
          </a:p>
        </p:txBody>
      </p:sp>
      <p:sp>
        <p:nvSpPr>
          <p:cNvPr id="11" name="AutoShape 11"/>
          <p:cNvSpPr/>
          <p:nvPr/>
        </p:nvSpPr>
        <p:spPr>
          <a:xfrm>
            <a:off x="2987321" y="2459710"/>
            <a:ext cx="1550411" cy="0"/>
          </a:xfrm>
          <a:prstGeom prst="line">
            <a:avLst/>
          </a:prstGeom>
          <a:ln w="28575" cap="flat">
            <a:solidFill>
              <a:srgbClr val="FFFFFF"/>
            </a:solidFill>
            <a:prstDash val="solid"/>
            <a:headEnd type="none" w="sm" len="sm"/>
            <a:tailEnd type="none" w="sm" len="sm"/>
          </a:ln>
        </p:spPr>
        <p:txBody>
          <a:bodyPr/>
          <a:lstStyle/>
          <a:p>
            <a:endParaRPr lang="en-US"/>
          </a:p>
        </p:txBody>
      </p:sp>
      <p:sp>
        <p:nvSpPr>
          <p:cNvPr id="12" name="AutoShape 12"/>
          <p:cNvSpPr/>
          <p:nvPr/>
        </p:nvSpPr>
        <p:spPr>
          <a:xfrm>
            <a:off x="1922608" y="2459710"/>
            <a:ext cx="574046" cy="0"/>
          </a:xfrm>
          <a:prstGeom prst="line">
            <a:avLst/>
          </a:prstGeom>
          <a:ln w="28575" cap="flat">
            <a:solidFill>
              <a:srgbClr val="FFFFFF"/>
            </a:solidFill>
            <a:prstDash val="solid"/>
            <a:headEnd type="none" w="sm" len="sm"/>
            <a:tailEnd type="none" w="sm" len="sm"/>
          </a:ln>
        </p:spPr>
        <p:txBody>
          <a:bodyPr/>
          <a:lstStyle/>
          <a:p>
            <a:endParaRPr lang="en-US"/>
          </a:p>
        </p:txBody>
      </p:sp>
      <p:sp>
        <p:nvSpPr>
          <p:cNvPr id="34" name="AutoShape 34"/>
          <p:cNvSpPr/>
          <p:nvPr/>
        </p:nvSpPr>
        <p:spPr>
          <a:xfrm flipH="1">
            <a:off x="2977494" y="4999727"/>
            <a:ext cx="1550411" cy="0"/>
          </a:xfrm>
          <a:prstGeom prst="line">
            <a:avLst/>
          </a:prstGeom>
          <a:ln w="28575" cap="flat">
            <a:solidFill>
              <a:srgbClr val="FFFFFF"/>
            </a:solidFill>
            <a:prstDash val="solid"/>
            <a:headEnd type="none" w="sm" len="sm"/>
            <a:tailEnd type="none" w="sm" len="sm"/>
          </a:ln>
        </p:spPr>
        <p:txBody>
          <a:bodyPr/>
          <a:lstStyle/>
          <a:p>
            <a:endParaRPr lang="en-US"/>
          </a:p>
        </p:txBody>
      </p:sp>
      <p:sp>
        <p:nvSpPr>
          <p:cNvPr id="35" name="AutoShape 35"/>
          <p:cNvSpPr/>
          <p:nvPr/>
        </p:nvSpPr>
        <p:spPr>
          <a:xfrm flipH="1">
            <a:off x="4985969" y="4999727"/>
            <a:ext cx="1550411" cy="0"/>
          </a:xfrm>
          <a:prstGeom prst="line">
            <a:avLst/>
          </a:prstGeom>
          <a:ln w="28575" cap="flat">
            <a:solidFill>
              <a:srgbClr val="FFFFFF"/>
            </a:solidFill>
            <a:prstDash val="solid"/>
            <a:headEnd type="none" w="sm" len="sm"/>
            <a:tailEnd type="none" w="sm" len="sm"/>
          </a:ln>
        </p:spPr>
        <p:txBody>
          <a:bodyPr/>
          <a:lstStyle/>
          <a:p>
            <a:endParaRPr lang="en-US"/>
          </a:p>
        </p:txBody>
      </p:sp>
      <p:sp>
        <p:nvSpPr>
          <p:cNvPr id="36" name="AutoShape 36"/>
          <p:cNvSpPr/>
          <p:nvPr/>
        </p:nvSpPr>
        <p:spPr>
          <a:xfrm flipH="1">
            <a:off x="6994444" y="4999727"/>
            <a:ext cx="1550411" cy="0"/>
          </a:xfrm>
          <a:prstGeom prst="line">
            <a:avLst/>
          </a:prstGeom>
          <a:ln w="28575" cap="flat">
            <a:solidFill>
              <a:srgbClr val="FFFFFF"/>
            </a:solidFill>
            <a:prstDash val="solid"/>
            <a:headEnd type="none" w="sm" len="sm"/>
            <a:tailEnd type="none" w="sm" len="sm"/>
          </a:ln>
        </p:spPr>
        <p:txBody>
          <a:bodyPr/>
          <a:lstStyle/>
          <a:p>
            <a:endParaRPr lang="en-US"/>
          </a:p>
        </p:txBody>
      </p:sp>
      <p:sp>
        <p:nvSpPr>
          <p:cNvPr id="37" name="AutoShape 37"/>
          <p:cNvSpPr/>
          <p:nvPr/>
        </p:nvSpPr>
        <p:spPr>
          <a:xfrm flipH="1">
            <a:off x="9002919" y="4999727"/>
            <a:ext cx="1550411" cy="0"/>
          </a:xfrm>
          <a:prstGeom prst="line">
            <a:avLst/>
          </a:prstGeom>
          <a:ln w="28575" cap="flat">
            <a:solidFill>
              <a:srgbClr val="FFFFFF"/>
            </a:solidFill>
            <a:prstDash val="solid"/>
            <a:headEnd type="none" w="sm" len="sm"/>
            <a:tailEnd type="none" w="sm" len="sm"/>
          </a:ln>
        </p:spPr>
        <p:txBody>
          <a:bodyPr/>
          <a:lstStyle/>
          <a:p>
            <a:endParaRPr lang="en-US"/>
          </a:p>
        </p:txBody>
      </p:sp>
      <p:sp>
        <p:nvSpPr>
          <p:cNvPr id="47" name="Freeform 47"/>
          <p:cNvSpPr/>
          <p:nvPr/>
        </p:nvSpPr>
        <p:spPr>
          <a:xfrm rot="-5400000">
            <a:off x="814584" y="5608278"/>
            <a:ext cx="2745416" cy="1327454"/>
          </a:xfrm>
          <a:custGeom>
            <a:avLst/>
            <a:gdLst/>
            <a:ahLst/>
            <a:cxnLst/>
            <a:rect l="l" t="t" r="r" b="b"/>
            <a:pathLst>
              <a:path w="2745416" h="1327454">
                <a:moveTo>
                  <a:pt x="0" y="0"/>
                </a:moveTo>
                <a:lnTo>
                  <a:pt x="2745416" y="0"/>
                </a:lnTo>
                <a:lnTo>
                  <a:pt x="2745416" y="1327453"/>
                </a:lnTo>
                <a:lnTo>
                  <a:pt x="0" y="13274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8" name="TextBox 48"/>
          <p:cNvSpPr txBox="1"/>
          <p:nvPr/>
        </p:nvSpPr>
        <p:spPr>
          <a:xfrm>
            <a:off x="4275167" y="4635225"/>
            <a:ext cx="952588" cy="192422"/>
          </a:xfrm>
          <a:prstGeom prst="rect">
            <a:avLst/>
          </a:prstGeom>
        </p:spPr>
        <p:txBody>
          <a:bodyPr lIns="0" tIns="0" rIns="0" bIns="0" rtlCol="0" anchor="t">
            <a:spAutoFit/>
          </a:bodyPr>
          <a:lstStyle/>
          <a:p>
            <a:pPr algn="ctr">
              <a:lnSpc>
                <a:spcPts val="1537"/>
              </a:lnSpc>
            </a:pPr>
            <a:r>
              <a:rPr lang="en-US" sz="1097" b="1">
                <a:solidFill>
                  <a:srgbClr val="FFFFFF"/>
                </a:solidFill>
                <a:latin typeface="Lato 1 Bold"/>
                <a:ea typeface="Lato 1 Bold"/>
                <a:cs typeface="Lato 1 Bold"/>
                <a:sym typeface="Lato 1 Bold"/>
              </a:rPr>
              <a:t>9</a:t>
            </a:r>
          </a:p>
        </p:txBody>
      </p:sp>
      <p:grpSp>
        <p:nvGrpSpPr>
          <p:cNvPr id="136" name="Group 135">
            <a:extLst>
              <a:ext uri="{FF2B5EF4-FFF2-40B4-BE49-F238E27FC236}">
                <a16:creationId xmlns:a16="http://schemas.microsoft.com/office/drawing/2014/main" id="{4A9792C8-CD1E-4957-36C0-975BA259E3A3}"/>
              </a:ext>
            </a:extLst>
          </p:cNvPr>
          <p:cNvGrpSpPr/>
          <p:nvPr/>
        </p:nvGrpSpPr>
        <p:grpSpPr>
          <a:xfrm>
            <a:off x="3950066" y="4899297"/>
            <a:ext cx="1616126" cy="2230872"/>
            <a:chOff x="3950066" y="4899297"/>
            <a:chExt cx="1616126" cy="2230872"/>
          </a:xfrm>
        </p:grpSpPr>
        <p:grpSp>
          <p:nvGrpSpPr>
            <p:cNvPr id="38" name="Group 38"/>
            <p:cNvGrpSpPr/>
            <p:nvPr/>
          </p:nvGrpSpPr>
          <p:grpSpPr>
            <a:xfrm rot="-10800000">
              <a:off x="4654380" y="4899297"/>
              <a:ext cx="200860" cy="200860"/>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5A08"/>
              </a:solidFill>
              <a:ln w="28575" cap="sq">
                <a:solidFill>
                  <a:srgbClr val="FFFFFF"/>
                </a:solidFill>
                <a:prstDash val="solid"/>
                <a:miter/>
              </a:ln>
            </p:spPr>
            <p:txBody>
              <a:bodyPr/>
              <a:lstStyle/>
              <a:p>
                <a:endParaRPr lang="en-US"/>
              </a:p>
            </p:txBody>
          </p:sp>
          <p:sp>
            <p:nvSpPr>
              <p:cNvPr id="40" name="TextBox 40"/>
              <p:cNvSpPr txBox="1"/>
              <p:nvPr/>
            </p:nvSpPr>
            <p:spPr>
              <a:xfrm>
                <a:off x="76200" y="38100"/>
                <a:ext cx="660400" cy="698500"/>
              </a:xfrm>
              <a:prstGeom prst="rect">
                <a:avLst/>
              </a:prstGeom>
            </p:spPr>
            <p:txBody>
              <a:bodyPr lIns="46481" tIns="46481" rIns="46481" bIns="46481" rtlCol="0" anchor="ctr"/>
              <a:lstStyle/>
              <a:p>
                <a:pPr algn="ctr">
                  <a:lnSpc>
                    <a:spcPts val="2659"/>
                  </a:lnSpc>
                  <a:spcBef>
                    <a:spcPct val="0"/>
                  </a:spcBef>
                </a:pPr>
                <a:endParaRPr/>
              </a:p>
            </p:txBody>
          </p:sp>
        </p:grpSp>
        <p:sp>
          <p:nvSpPr>
            <p:cNvPr id="49" name="TextBox 49"/>
            <p:cNvSpPr txBox="1"/>
            <p:nvPr/>
          </p:nvSpPr>
          <p:spPr>
            <a:xfrm>
              <a:off x="3950066" y="5257888"/>
              <a:ext cx="1616126" cy="244133"/>
            </a:xfrm>
            <a:prstGeom prst="rect">
              <a:avLst/>
            </a:prstGeom>
          </p:spPr>
          <p:txBody>
            <a:bodyPr lIns="0" tIns="0" rIns="0" bIns="0" rtlCol="0" anchor="t">
              <a:spAutoFit/>
            </a:bodyPr>
            <a:lstStyle/>
            <a:p>
              <a:pPr algn="ctr">
                <a:lnSpc>
                  <a:spcPts val="2049"/>
                </a:lnSpc>
              </a:pPr>
              <a:r>
                <a:rPr lang="en-US" sz="1463" b="1">
                  <a:solidFill>
                    <a:srgbClr val="FFFFFF"/>
                  </a:solidFill>
                  <a:latin typeface="Lato 1 Heavy"/>
                  <a:ea typeface="Lato 1 Heavy"/>
                  <a:cs typeface="Lato 1 Heavy"/>
                  <a:sym typeface="Lato 1 Heavy"/>
                </a:rPr>
                <a:t>2000</a:t>
              </a:r>
            </a:p>
          </p:txBody>
        </p:sp>
        <p:sp>
          <p:nvSpPr>
            <p:cNvPr id="50" name="TextBox 50"/>
            <p:cNvSpPr txBox="1"/>
            <p:nvPr/>
          </p:nvSpPr>
          <p:spPr>
            <a:xfrm>
              <a:off x="3950066" y="5516243"/>
              <a:ext cx="1616126" cy="1613926"/>
            </a:xfrm>
            <a:prstGeom prst="rect">
              <a:avLst/>
            </a:prstGeom>
          </p:spPr>
          <p:txBody>
            <a:bodyPr lIns="0" tIns="0" rIns="0" bIns="0" rtlCol="0" anchor="t">
              <a:spAutoFit/>
            </a:bodyPr>
            <a:lstStyle/>
            <a:p>
              <a:pPr algn="l">
                <a:lnSpc>
                  <a:spcPts val="1646"/>
                </a:lnSpc>
              </a:pPr>
              <a:r>
                <a:rPr lang="en-US" sz="1176" dirty="0">
                  <a:solidFill>
                    <a:srgbClr val="FFFFFF"/>
                  </a:solidFill>
                  <a:latin typeface="Lato 2"/>
                  <a:ea typeface="Lato 2"/>
                  <a:cs typeface="Lato 2"/>
                  <a:sym typeface="Lato 2"/>
                </a:rPr>
                <a:t>Organizations got flatter, which dramatically increased the number of direct reports each manager had, making it harder to invest time in developing them.</a:t>
              </a:r>
            </a:p>
          </p:txBody>
        </p:sp>
      </p:grpSp>
      <p:sp>
        <p:nvSpPr>
          <p:cNvPr id="51" name="TextBox 51"/>
          <p:cNvSpPr txBox="1"/>
          <p:nvPr/>
        </p:nvSpPr>
        <p:spPr>
          <a:xfrm>
            <a:off x="2178963" y="2083208"/>
            <a:ext cx="1163230" cy="192422"/>
          </a:xfrm>
          <a:prstGeom prst="rect">
            <a:avLst/>
          </a:prstGeom>
        </p:spPr>
        <p:txBody>
          <a:bodyPr lIns="0" tIns="0" rIns="0" bIns="0" rtlCol="0" anchor="t">
            <a:spAutoFit/>
          </a:bodyPr>
          <a:lstStyle/>
          <a:p>
            <a:pPr algn="ctr">
              <a:lnSpc>
                <a:spcPts val="1537"/>
              </a:lnSpc>
            </a:pPr>
            <a:r>
              <a:rPr lang="en-US" sz="1097" b="1">
                <a:solidFill>
                  <a:srgbClr val="FFFFFF"/>
                </a:solidFill>
                <a:latin typeface="Lato 1 Bold"/>
                <a:ea typeface="Lato 1 Bold"/>
                <a:cs typeface="Lato 1 Bold"/>
                <a:sym typeface="Lato 1 Bold"/>
              </a:rPr>
              <a:t>1</a:t>
            </a:r>
          </a:p>
        </p:txBody>
      </p:sp>
      <p:sp>
        <p:nvSpPr>
          <p:cNvPr id="52" name="TextBox 52"/>
          <p:cNvSpPr txBox="1"/>
          <p:nvPr/>
        </p:nvSpPr>
        <p:spPr>
          <a:xfrm>
            <a:off x="6178321" y="4635225"/>
            <a:ext cx="1163230" cy="192422"/>
          </a:xfrm>
          <a:prstGeom prst="rect">
            <a:avLst/>
          </a:prstGeom>
        </p:spPr>
        <p:txBody>
          <a:bodyPr lIns="0" tIns="0" rIns="0" bIns="0" rtlCol="0" anchor="t">
            <a:spAutoFit/>
          </a:bodyPr>
          <a:lstStyle/>
          <a:p>
            <a:pPr algn="ctr">
              <a:lnSpc>
                <a:spcPts val="1537"/>
              </a:lnSpc>
            </a:pPr>
            <a:r>
              <a:rPr lang="en-US" sz="1097" b="1">
                <a:solidFill>
                  <a:srgbClr val="FFFFFF"/>
                </a:solidFill>
                <a:latin typeface="Lato 1 Bold"/>
                <a:ea typeface="Lato 1 Bold"/>
                <a:cs typeface="Lato 1 Bold"/>
                <a:sym typeface="Lato 1 Bold"/>
              </a:rPr>
              <a:t>8</a:t>
            </a:r>
          </a:p>
        </p:txBody>
      </p:sp>
      <p:sp>
        <p:nvSpPr>
          <p:cNvPr id="53" name="TextBox 53"/>
          <p:cNvSpPr txBox="1"/>
          <p:nvPr/>
        </p:nvSpPr>
        <p:spPr>
          <a:xfrm>
            <a:off x="2161532" y="7204674"/>
            <a:ext cx="1163230" cy="192422"/>
          </a:xfrm>
          <a:prstGeom prst="rect">
            <a:avLst/>
          </a:prstGeom>
        </p:spPr>
        <p:txBody>
          <a:bodyPr lIns="0" tIns="0" rIns="0" bIns="0" rtlCol="0" anchor="t">
            <a:spAutoFit/>
          </a:bodyPr>
          <a:lstStyle/>
          <a:p>
            <a:pPr algn="ctr">
              <a:lnSpc>
                <a:spcPts val="1537"/>
              </a:lnSpc>
            </a:pPr>
            <a:r>
              <a:rPr lang="en-US" sz="1097" b="1">
                <a:solidFill>
                  <a:srgbClr val="FFFFFF"/>
                </a:solidFill>
                <a:latin typeface="Lato 1 Bold"/>
                <a:ea typeface="Lato 1 Bold"/>
                <a:cs typeface="Lato 1 Bold"/>
                <a:sym typeface="Lato 1 Bold"/>
              </a:rPr>
              <a:t>10</a:t>
            </a:r>
          </a:p>
        </p:txBody>
      </p:sp>
      <p:grpSp>
        <p:nvGrpSpPr>
          <p:cNvPr id="126" name="Group 125">
            <a:extLst>
              <a:ext uri="{FF2B5EF4-FFF2-40B4-BE49-F238E27FC236}">
                <a16:creationId xmlns:a16="http://schemas.microsoft.com/office/drawing/2014/main" id="{D6C67AB6-5821-C14A-8111-468111015CE4}"/>
              </a:ext>
            </a:extLst>
          </p:cNvPr>
          <p:cNvGrpSpPr/>
          <p:nvPr/>
        </p:nvGrpSpPr>
        <p:grpSpPr>
          <a:xfrm>
            <a:off x="1959183" y="2359280"/>
            <a:ext cx="1616126" cy="1613162"/>
            <a:chOff x="1959183" y="2359280"/>
            <a:chExt cx="1616126" cy="1613162"/>
          </a:xfrm>
        </p:grpSpPr>
        <p:grpSp>
          <p:nvGrpSpPr>
            <p:cNvPr id="31" name="Group 31"/>
            <p:cNvGrpSpPr/>
            <p:nvPr/>
          </p:nvGrpSpPr>
          <p:grpSpPr>
            <a:xfrm>
              <a:off x="2659986" y="2359280"/>
              <a:ext cx="200860" cy="200860"/>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5A08"/>
              </a:solidFill>
              <a:ln w="28575" cap="sq">
                <a:solidFill>
                  <a:srgbClr val="FFFFFF"/>
                </a:solidFill>
                <a:prstDash val="solid"/>
                <a:miter/>
              </a:ln>
            </p:spPr>
            <p:txBody>
              <a:bodyPr/>
              <a:lstStyle/>
              <a:p>
                <a:endParaRPr lang="en-US"/>
              </a:p>
            </p:txBody>
          </p:sp>
          <p:sp>
            <p:nvSpPr>
              <p:cNvPr id="33" name="TextBox 33"/>
              <p:cNvSpPr txBox="1"/>
              <p:nvPr/>
            </p:nvSpPr>
            <p:spPr>
              <a:xfrm>
                <a:off x="76200" y="38100"/>
                <a:ext cx="660400" cy="698500"/>
              </a:xfrm>
              <a:prstGeom prst="rect">
                <a:avLst/>
              </a:prstGeom>
            </p:spPr>
            <p:txBody>
              <a:bodyPr lIns="46481" tIns="46481" rIns="46481" bIns="46481" rtlCol="0" anchor="ctr"/>
              <a:lstStyle/>
              <a:p>
                <a:pPr algn="ctr">
                  <a:lnSpc>
                    <a:spcPts val="2659"/>
                  </a:lnSpc>
                  <a:spcBef>
                    <a:spcPct val="0"/>
                  </a:spcBef>
                </a:pPr>
                <a:endParaRPr/>
              </a:p>
            </p:txBody>
          </p:sp>
        </p:grpSp>
        <p:sp>
          <p:nvSpPr>
            <p:cNvPr id="54" name="TextBox 54"/>
            <p:cNvSpPr txBox="1"/>
            <p:nvPr/>
          </p:nvSpPr>
          <p:spPr>
            <a:xfrm>
              <a:off x="1959183" y="2705870"/>
              <a:ext cx="1616126" cy="244133"/>
            </a:xfrm>
            <a:prstGeom prst="rect">
              <a:avLst/>
            </a:prstGeom>
          </p:spPr>
          <p:txBody>
            <a:bodyPr lIns="0" tIns="0" rIns="0" bIns="0" rtlCol="0" anchor="t">
              <a:spAutoFit/>
            </a:bodyPr>
            <a:lstStyle/>
            <a:p>
              <a:pPr algn="ctr">
                <a:lnSpc>
                  <a:spcPts val="2049"/>
                </a:lnSpc>
              </a:pPr>
              <a:r>
                <a:rPr lang="en-US" sz="1463" b="1" dirty="0">
                  <a:solidFill>
                    <a:srgbClr val="FFFFFF"/>
                  </a:solidFill>
                  <a:latin typeface="Lato 1 Heavy"/>
                  <a:ea typeface="Lato 1 Heavy"/>
                  <a:cs typeface="Lato 1 Heavy"/>
                  <a:sym typeface="Lato 1 Heavy"/>
                </a:rPr>
                <a:t>WWI</a:t>
              </a:r>
            </a:p>
          </p:txBody>
        </p:sp>
        <p:sp>
          <p:nvSpPr>
            <p:cNvPr id="57" name="TextBox 57"/>
            <p:cNvSpPr txBox="1"/>
            <p:nvPr/>
          </p:nvSpPr>
          <p:spPr>
            <a:xfrm>
              <a:off x="1959183" y="2964225"/>
              <a:ext cx="1616126" cy="1008217"/>
            </a:xfrm>
            <a:prstGeom prst="rect">
              <a:avLst/>
            </a:prstGeom>
          </p:spPr>
          <p:txBody>
            <a:bodyPr lIns="0" tIns="0" rIns="0" bIns="0" rtlCol="0" anchor="t">
              <a:spAutoFit/>
            </a:bodyPr>
            <a:lstStyle/>
            <a:p>
              <a:pPr algn="l">
                <a:lnSpc>
                  <a:spcPts val="1646"/>
                </a:lnSpc>
              </a:pPr>
              <a:r>
                <a:rPr lang="en-US" sz="1176" dirty="0">
                  <a:solidFill>
                    <a:srgbClr val="FFFFFF"/>
                  </a:solidFill>
                  <a:latin typeface="Lato 2"/>
                  <a:ea typeface="Lato 2"/>
                  <a:cs typeface="Lato 2"/>
                  <a:sym typeface="Lato 2"/>
                </a:rPr>
                <a:t>The U.S. military created a merit-based rating system to flag and dismiss poor performers.</a:t>
              </a:r>
            </a:p>
          </p:txBody>
        </p:sp>
      </p:grpSp>
      <p:grpSp>
        <p:nvGrpSpPr>
          <p:cNvPr id="135" name="Group 134">
            <a:extLst>
              <a:ext uri="{FF2B5EF4-FFF2-40B4-BE49-F238E27FC236}">
                <a16:creationId xmlns:a16="http://schemas.microsoft.com/office/drawing/2014/main" id="{CE9EABEA-1F77-B6AC-F63B-4348CD0D108A}"/>
              </a:ext>
            </a:extLst>
          </p:cNvPr>
          <p:cNvGrpSpPr/>
          <p:nvPr/>
        </p:nvGrpSpPr>
        <p:grpSpPr>
          <a:xfrm>
            <a:off x="5958541" y="4899297"/>
            <a:ext cx="1616126" cy="2028969"/>
            <a:chOff x="5958541" y="4899297"/>
            <a:chExt cx="1616126" cy="2028969"/>
          </a:xfrm>
        </p:grpSpPr>
        <p:grpSp>
          <p:nvGrpSpPr>
            <p:cNvPr id="41" name="Group 41"/>
            <p:cNvGrpSpPr/>
            <p:nvPr/>
          </p:nvGrpSpPr>
          <p:grpSpPr>
            <a:xfrm rot="-10800000">
              <a:off x="6662855" y="4899297"/>
              <a:ext cx="200860" cy="200860"/>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5A08"/>
              </a:solidFill>
              <a:ln w="28575" cap="sq">
                <a:solidFill>
                  <a:srgbClr val="FFFFFF"/>
                </a:solidFill>
                <a:prstDash val="solid"/>
                <a:miter/>
              </a:ln>
            </p:spPr>
            <p:txBody>
              <a:bodyPr/>
              <a:lstStyle/>
              <a:p>
                <a:endParaRPr lang="en-US"/>
              </a:p>
            </p:txBody>
          </p:sp>
          <p:sp>
            <p:nvSpPr>
              <p:cNvPr id="43" name="TextBox 43"/>
              <p:cNvSpPr txBox="1"/>
              <p:nvPr/>
            </p:nvSpPr>
            <p:spPr>
              <a:xfrm>
                <a:off x="76200" y="38100"/>
                <a:ext cx="660400" cy="698500"/>
              </a:xfrm>
              <a:prstGeom prst="rect">
                <a:avLst/>
              </a:prstGeom>
            </p:spPr>
            <p:txBody>
              <a:bodyPr lIns="46481" tIns="46481" rIns="46481" bIns="46481" rtlCol="0" anchor="ctr"/>
              <a:lstStyle/>
              <a:p>
                <a:pPr algn="ctr">
                  <a:lnSpc>
                    <a:spcPts val="2659"/>
                  </a:lnSpc>
                  <a:spcBef>
                    <a:spcPct val="0"/>
                  </a:spcBef>
                </a:pPr>
                <a:endParaRPr/>
              </a:p>
            </p:txBody>
          </p:sp>
        </p:grpSp>
        <p:sp>
          <p:nvSpPr>
            <p:cNvPr id="55" name="TextBox 55"/>
            <p:cNvSpPr txBox="1"/>
            <p:nvPr/>
          </p:nvSpPr>
          <p:spPr>
            <a:xfrm>
              <a:off x="5958541" y="5257888"/>
              <a:ext cx="1616126" cy="244133"/>
            </a:xfrm>
            <a:prstGeom prst="rect">
              <a:avLst/>
            </a:prstGeom>
          </p:spPr>
          <p:txBody>
            <a:bodyPr lIns="0" tIns="0" rIns="0" bIns="0" rtlCol="0" anchor="t">
              <a:spAutoFit/>
            </a:bodyPr>
            <a:lstStyle/>
            <a:p>
              <a:pPr algn="ctr">
                <a:lnSpc>
                  <a:spcPts val="2049"/>
                </a:lnSpc>
              </a:pPr>
              <a:r>
                <a:rPr lang="en-US" sz="1463" b="1">
                  <a:solidFill>
                    <a:srgbClr val="FFFFFF"/>
                  </a:solidFill>
                  <a:latin typeface="Lato 1 Heavy"/>
                  <a:ea typeface="Lato 1 Heavy"/>
                  <a:cs typeface="Lato 1 Heavy"/>
                  <a:sym typeface="Lato 1 Heavy"/>
                </a:rPr>
                <a:t>1990s</a:t>
              </a:r>
            </a:p>
          </p:txBody>
        </p:sp>
        <p:sp>
          <p:nvSpPr>
            <p:cNvPr id="58" name="TextBox 58"/>
            <p:cNvSpPr txBox="1"/>
            <p:nvPr/>
          </p:nvSpPr>
          <p:spPr>
            <a:xfrm>
              <a:off x="5958541" y="5516243"/>
              <a:ext cx="1616126" cy="1412023"/>
            </a:xfrm>
            <a:prstGeom prst="rect">
              <a:avLst/>
            </a:prstGeom>
          </p:spPr>
          <p:txBody>
            <a:bodyPr lIns="0" tIns="0" rIns="0" bIns="0" rtlCol="0" anchor="t">
              <a:spAutoFit/>
            </a:bodyPr>
            <a:lstStyle/>
            <a:p>
              <a:pPr algn="l">
                <a:lnSpc>
                  <a:spcPts val="1646"/>
                </a:lnSpc>
              </a:pPr>
              <a:r>
                <a:rPr lang="en-US" sz="1176" dirty="0">
                  <a:solidFill>
                    <a:srgbClr val="FFFFFF"/>
                  </a:solidFill>
                  <a:latin typeface="Lato 2"/>
                  <a:ea typeface="Lato 2"/>
                  <a:cs typeface="Lato 2"/>
                  <a:sym typeface="Lato 2"/>
                </a:rPr>
                <a:t>McKinsey’s War for Talent study pointed to a shortage of capable executives and reinforced the emphasis on assessing and rewarding performance.</a:t>
              </a:r>
            </a:p>
          </p:txBody>
        </p:sp>
      </p:grpSp>
      <p:sp>
        <p:nvSpPr>
          <p:cNvPr id="60" name="TextBox 60"/>
          <p:cNvSpPr txBox="1"/>
          <p:nvPr/>
        </p:nvSpPr>
        <p:spPr>
          <a:xfrm>
            <a:off x="4187438" y="2083208"/>
            <a:ext cx="1163230" cy="192422"/>
          </a:xfrm>
          <a:prstGeom prst="rect">
            <a:avLst/>
          </a:prstGeom>
        </p:spPr>
        <p:txBody>
          <a:bodyPr lIns="0" tIns="0" rIns="0" bIns="0" rtlCol="0" anchor="t">
            <a:spAutoFit/>
          </a:bodyPr>
          <a:lstStyle/>
          <a:p>
            <a:pPr algn="ctr">
              <a:lnSpc>
                <a:spcPts val="1537"/>
              </a:lnSpc>
            </a:pPr>
            <a:r>
              <a:rPr lang="en-US" sz="1097" b="1">
                <a:solidFill>
                  <a:srgbClr val="FFFFFF"/>
                </a:solidFill>
                <a:latin typeface="Lato 1 Bold"/>
                <a:ea typeface="Lato 1 Bold"/>
                <a:cs typeface="Lato 1 Bold"/>
                <a:sym typeface="Lato 1 Bold"/>
              </a:rPr>
              <a:t>2</a:t>
            </a:r>
          </a:p>
        </p:txBody>
      </p:sp>
      <p:sp>
        <p:nvSpPr>
          <p:cNvPr id="61" name="TextBox 61"/>
          <p:cNvSpPr txBox="1"/>
          <p:nvPr/>
        </p:nvSpPr>
        <p:spPr>
          <a:xfrm>
            <a:off x="8186796" y="4635225"/>
            <a:ext cx="1163230" cy="192422"/>
          </a:xfrm>
          <a:prstGeom prst="rect">
            <a:avLst/>
          </a:prstGeom>
        </p:spPr>
        <p:txBody>
          <a:bodyPr lIns="0" tIns="0" rIns="0" bIns="0" rtlCol="0" anchor="t">
            <a:spAutoFit/>
          </a:bodyPr>
          <a:lstStyle/>
          <a:p>
            <a:pPr algn="ctr">
              <a:lnSpc>
                <a:spcPts val="1537"/>
              </a:lnSpc>
            </a:pPr>
            <a:r>
              <a:rPr lang="en-US" sz="1097" b="1">
                <a:solidFill>
                  <a:srgbClr val="FFFFFF"/>
                </a:solidFill>
                <a:latin typeface="Lato 1 Bold"/>
                <a:ea typeface="Lato 1 Bold"/>
                <a:cs typeface="Lato 1 Bold"/>
                <a:sym typeface="Lato 1 Bold"/>
              </a:rPr>
              <a:t>7</a:t>
            </a:r>
          </a:p>
        </p:txBody>
      </p:sp>
      <p:sp>
        <p:nvSpPr>
          <p:cNvPr id="62" name="TextBox 62"/>
          <p:cNvSpPr txBox="1"/>
          <p:nvPr/>
        </p:nvSpPr>
        <p:spPr>
          <a:xfrm>
            <a:off x="4170007" y="7204674"/>
            <a:ext cx="1163230" cy="192422"/>
          </a:xfrm>
          <a:prstGeom prst="rect">
            <a:avLst/>
          </a:prstGeom>
        </p:spPr>
        <p:txBody>
          <a:bodyPr lIns="0" tIns="0" rIns="0" bIns="0" rtlCol="0" anchor="t">
            <a:spAutoFit/>
          </a:bodyPr>
          <a:lstStyle/>
          <a:p>
            <a:pPr algn="ctr">
              <a:lnSpc>
                <a:spcPts val="1537"/>
              </a:lnSpc>
            </a:pPr>
            <a:r>
              <a:rPr lang="en-US" sz="1097" b="1">
                <a:solidFill>
                  <a:srgbClr val="FFFFFF"/>
                </a:solidFill>
                <a:latin typeface="Lato 1 Bold"/>
                <a:ea typeface="Lato 1 Bold"/>
                <a:cs typeface="Lato 1 Bold"/>
                <a:sym typeface="Lato 1 Bold"/>
              </a:rPr>
              <a:t>11</a:t>
            </a:r>
          </a:p>
        </p:txBody>
      </p:sp>
      <p:grpSp>
        <p:nvGrpSpPr>
          <p:cNvPr id="129" name="Group 128">
            <a:extLst>
              <a:ext uri="{FF2B5EF4-FFF2-40B4-BE49-F238E27FC236}">
                <a16:creationId xmlns:a16="http://schemas.microsoft.com/office/drawing/2014/main" id="{9B88D412-CC26-5DBE-F802-46060A81A3AA}"/>
              </a:ext>
            </a:extLst>
          </p:cNvPr>
          <p:cNvGrpSpPr/>
          <p:nvPr/>
        </p:nvGrpSpPr>
        <p:grpSpPr>
          <a:xfrm>
            <a:off x="3967658" y="2359280"/>
            <a:ext cx="1616126" cy="1613162"/>
            <a:chOff x="3967658" y="2359280"/>
            <a:chExt cx="1616126" cy="1613162"/>
          </a:xfrm>
        </p:grpSpPr>
        <p:grpSp>
          <p:nvGrpSpPr>
            <p:cNvPr id="28" name="Group 28"/>
            <p:cNvGrpSpPr/>
            <p:nvPr/>
          </p:nvGrpSpPr>
          <p:grpSpPr>
            <a:xfrm>
              <a:off x="4668461" y="2359280"/>
              <a:ext cx="200860" cy="200860"/>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0A94"/>
              </a:solidFill>
              <a:ln w="28575" cap="sq">
                <a:solidFill>
                  <a:srgbClr val="FFFFFF"/>
                </a:solidFill>
                <a:prstDash val="solid"/>
                <a:miter/>
              </a:ln>
            </p:spPr>
            <p:txBody>
              <a:bodyPr/>
              <a:lstStyle/>
              <a:p>
                <a:endParaRPr lang="en-US"/>
              </a:p>
            </p:txBody>
          </p:sp>
          <p:sp>
            <p:nvSpPr>
              <p:cNvPr id="30" name="TextBox 30"/>
              <p:cNvSpPr txBox="1"/>
              <p:nvPr/>
            </p:nvSpPr>
            <p:spPr>
              <a:xfrm>
                <a:off x="76200" y="38100"/>
                <a:ext cx="660400" cy="698500"/>
              </a:xfrm>
              <a:prstGeom prst="rect">
                <a:avLst/>
              </a:prstGeom>
            </p:spPr>
            <p:txBody>
              <a:bodyPr lIns="46481" tIns="46481" rIns="46481" bIns="46481" rtlCol="0" anchor="ctr"/>
              <a:lstStyle/>
              <a:p>
                <a:pPr algn="ctr">
                  <a:lnSpc>
                    <a:spcPts val="2659"/>
                  </a:lnSpc>
                  <a:spcBef>
                    <a:spcPct val="0"/>
                  </a:spcBef>
                </a:pPr>
                <a:endParaRPr/>
              </a:p>
            </p:txBody>
          </p:sp>
        </p:grpSp>
        <p:sp>
          <p:nvSpPr>
            <p:cNvPr id="63" name="TextBox 63"/>
            <p:cNvSpPr txBox="1"/>
            <p:nvPr/>
          </p:nvSpPr>
          <p:spPr>
            <a:xfrm>
              <a:off x="3967658" y="2705870"/>
              <a:ext cx="1616126" cy="244133"/>
            </a:xfrm>
            <a:prstGeom prst="rect">
              <a:avLst/>
            </a:prstGeom>
          </p:spPr>
          <p:txBody>
            <a:bodyPr lIns="0" tIns="0" rIns="0" bIns="0" rtlCol="0" anchor="t">
              <a:spAutoFit/>
            </a:bodyPr>
            <a:lstStyle/>
            <a:p>
              <a:pPr algn="ctr">
                <a:lnSpc>
                  <a:spcPts val="2049"/>
                </a:lnSpc>
              </a:pPr>
              <a:r>
                <a:rPr lang="en-US" sz="1463" b="1">
                  <a:solidFill>
                    <a:srgbClr val="FFFFFF"/>
                  </a:solidFill>
                  <a:latin typeface="Lato 1 Heavy"/>
                  <a:ea typeface="Lato 1 Heavy"/>
                  <a:cs typeface="Lato 1 Heavy"/>
                  <a:sym typeface="Lato 1 Heavy"/>
                </a:rPr>
                <a:t>WWII</a:t>
              </a:r>
            </a:p>
          </p:txBody>
        </p:sp>
        <p:sp>
          <p:nvSpPr>
            <p:cNvPr id="66" name="TextBox 66"/>
            <p:cNvSpPr txBox="1"/>
            <p:nvPr/>
          </p:nvSpPr>
          <p:spPr>
            <a:xfrm>
              <a:off x="3967658" y="2964225"/>
              <a:ext cx="1616126" cy="1008217"/>
            </a:xfrm>
            <a:prstGeom prst="rect">
              <a:avLst/>
            </a:prstGeom>
          </p:spPr>
          <p:txBody>
            <a:bodyPr lIns="0" tIns="0" rIns="0" bIns="0" rtlCol="0" anchor="t">
              <a:spAutoFit/>
            </a:bodyPr>
            <a:lstStyle/>
            <a:p>
              <a:pPr algn="l">
                <a:lnSpc>
                  <a:spcPts val="1646"/>
                </a:lnSpc>
              </a:pPr>
              <a:r>
                <a:rPr lang="en-US" sz="1176" dirty="0">
                  <a:solidFill>
                    <a:srgbClr val="FFFFFF"/>
                  </a:solidFill>
                  <a:latin typeface="Lato 2"/>
                  <a:ea typeface="Lato 2"/>
                  <a:cs typeface="Lato 2"/>
                  <a:sym typeface="Lato 2"/>
                </a:rPr>
                <a:t>The Army devised forced ranking to identify enlisted soldiers with the potential to become officers.</a:t>
              </a:r>
            </a:p>
          </p:txBody>
        </p:sp>
      </p:grpSp>
      <p:grpSp>
        <p:nvGrpSpPr>
          <p:cNvPr id="134" name="Group 133">
            <a:extLst>
              <a:ext uri="{FF2B5EF4-FFF2-40B4-BE49-F238E27FC236}">
                <a16:creationId xmlns:a16="http://schemas.microsoft.com/office/drawing/2014/main" id="{0B08D9F9-A98A-37BD-4444-CA050C0201AF}"/>
              </a:ext>
            </a:extLst>
          </p:cNvPr>
          <p:cNvGrpSpPr/>
          <p:nvPr/>
        </p:nvGrpSpPr>
        <p:grpSpPr>
          <a:xfrm>
            <a:off x="7967016" y="4899297"/>
            <a:ext cx="1616126" cy="1827066"/>
            <a:chOff x="7967016" y="4899297"/>
            <a:chExt cx="1616126" cy="1827066"/>
          </a:xfrm>
        </p:grpSpPr>
        <p:grpSp>
          <p:nvGrpSpPr>
            <p:cNvPr id="44" name="Group 44"/>
            <p:cNvGrpSpPr/>
            <p:nvPr/>
          </p:nvGrpSpPr>
          <p:grpSpPr>
            <a:xfrm rot="-10800000">
              <a:off x="8671330" y="4899297"/>
              <a:ext cx="200860" cy="200860"/>
              <a:chOff x="0" y="0"/>
              <a:chExt cx="812800" cy="812800"/>
            </a:xfrm>
          </p:grpSpPr>
          <p:sp>
            <p:nvSpPr>
              <p:cNvPr id="45" name="Freeform 4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5A08"/>
              </a:solidFill>
              <a:ln w="28575" cap="sq">
                <a:solidFill>
                  <a:srgbClr val="FFFFFF"/>
                </a:solidFill>
                <a:prstDash val="solid"/>
                <a:miter/>
              </a:ln>
            </p:spPr>
            <p:txBody>
              <a:bodyPr/>
              <a:lstStyle/>
              <a:p>
                <a:endParaRPr lang="en-US"/>
              </a:p>
            </p:txBody>
          </p:sp>
          <p:sp>
            <p:nvSpPr>
              <p:cNvPr id="46" name="TextBox 46"/>
              <p:cNvSpPr txBox="1"/>
              <p:nvPr/>
            </p:nvSpPr>
            <p:spPr>
              <a:xfrm>
                <a:off x="76200" y="38100"/>
                <a:ext cx="660400" cy="698500"/>
              </a:xfrm>
              <a:prstGeom prst="rect">
                <a:avLst/>
              </a:prstGeom>
            </p:spPr>
            <p:txBody>
              <a:bodyPr lIns="46481" tIns="46481" rIns="46481" bIns="46481" rtlCol="0" anchor="ctr"/>
              <a:lstStyle/>
              <a:p>
                <a:pPr algn="ctr">
                  <a:lnSpc>
                    <a:spcPts val="2659"/>
                  </a:lnSpc>
                  <a:spcBef>
                    <a:spcPct val="0"/>
                  </a:spcBef>
                </a:pPr>
                <a:endParaRPr/>
              </a:p>
            </p:txBody>
          </p:sp>
        </p:grpSp>
        <p:sp>
          <p:nvSpPr>
            <p:cNvPr id="64" name="TextBox 64"/>
            <p:cNvSpPr txBox="1"/>
            <p:nvPr/>
          </p:nvSpPr>
          <p:spPr>
            <a:xfrm>
              <a:off x="7967016" y="5257888"/>
              <a:ext cx="1616126" cy="244133"/>
            </a:xfrm>
            <a:prstGeom prst="rect">
              <a:avLst/>
            </a:prstGeom>
          </p:spPr>
          <p:txBody>
            <a:bodyPr lIns="0" tIns="0" rIns="0" bIns="0" rtlCol="0" anchor="t">
              <a:spAutoFit/>
            </a:bodyPr>
            <a:lstStyle/>
            <a:p>
              <a:pPr algn="ctr">
                <a:lnSpc>
                  <a:spcPts val="2049"/>
                </a:lnSpc>
              </a:pPr>
              <a:r>
                <a:rPr lang="en-US" sz="1463" b="1">
                  <a:solidFill>
                    <a:srgbClr val="FFFFFF"/>
                  </a:solidFill>
                  <a:latin typeface="Lato 1 Heavy"/>
                  <a:ea typeface="Lato 1 Heavy"/>
                  <a:cs typeface="Lato 1 Heavy"/>
                  <a:sym typeface="Lato 1 Heavy"/>
                </a:rPr>
                <a:t>1980s</a:t>
              </a:r>
            </a:p>
          </p:txBody>
        </p:sp>
        <p:sp>
          <p:nvSpPr>
            <p:cNvPr id="67" name="TextBox 67"/>
            <p:cNvSpPr txBox="1"/>
            <p:nvPr/>
          </p:nvSpPr>
          <p:spPr>
            <a:xfrm>
              <a:off x="7967016" y="5516243"/>
              <a:ext cx="1616126" cy="1210120"/>
            </a:xfrm>
            <a:prstGeom prst="rect">
              <a:avLst/>
            </a:prstGeom>
          </p:spPr>
          <p:txBody>
            <a:bodyPr lIns="0" tIns="0" rIns="0" bIns="0" rtlCol="0" anchor="t">
              <a:spAutoFit/>
            </a:bodyPr>
            <a:lstStyle/>
            <a:p>
              <a:pPr algn="l">
                <a:lnSpc>
                  <a:spcPts val="1646"/>
                </a:lnSpc>
              </a:pPr>
              <a:r>
                <a:rPr lang="en-US" sz="1176" dirty="0">
                  <a:solidFill>
                    <a:srgbClr val="FFFFFF"/>
                  </a:solidFill>
                  <a:latin typeface="Lato 2"/>
                  <a:ea typeface="Lato 2"/>
                  <a:cs typeface="Lato 2"/>
                  <a:sym typeface="Lato 2"/>
                </a:rPr>
                <a:t>Jack Welch championed forced ranking at GE to reward top performers, accommodate those in the middle, and get rid of those at the bottom.</a:t>
              </a:r>
            </a:p>
          </p:txBody>
        </p:sp>
      </p:grpSp>
      <p:grpSp>
        <p:nvGrpSpPr>
          <p:cNvPr id="138" name="Group 137">
            <a:extLst>
              <a:ext uri="{FF2B5EF4-FFF2-40B4-BE49-F238E27FC236}">
                <a16:creationId xmlns:a16="http://schemas.microsoft.com/office/drawing/2014/main" id="{1B453CD0-3A8D-F32D-0EF0-F86915A91109}"/>
              </a:ext>
            </a:extLst>
          </p:cNvPr>
          <p:cNvGrpSpPr/>
          <p:nvPr/>
        </p:nvGrpSpPr>
        <p:grpSpPr>
          <a:xfrm>
            <a:off x="3950228" y="7433394"/>
            <a:ext cx="1616126" cy="2468126"/>
            <a:chOff x="3950228" y="7433394"/>
            <a:chExt cx="1616126" cy="2468126"/>
          </a:xfrm>
        </p:grpSpPr>
        <p:grpSp>
          <p:nvGrpSpPr>
            <p:cNvPr id="13" name="Group 13"/>
            <p:cNvGrpSpPr/>
            <p:nvPr/>
          </p:nvGrpSpPr>
          <p:grpSpPr>
            <a:xfrm rot="-10800000">
              <a:off x="4654380" y="7433394"/>
              <a:ext cx="200860" cy="200860"/>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0A94"/>
              </a:solidFill>
              <a:ln w="28575" cap="sq">
                <a:solidFill>
                  <a:srgbClr val="FFFFFF"/>
                </a:solidFill>
                <a:prstDash val="solid"/>
                <a:miter/>
              </a:ln>
            </p:spPr>
            <p:txBody>
              <a:bodyPr/>
              <a:lstStyle/>
              <a:p>
                <a:endParaRPr lang="en-US"/>
              </a:p>
            </p:txBody>
          </p:sp>
          <p:sp>
            <p:nvSpPr>
              <p:cNvPr id="15" name="TextBox 15"/>
              <p:cNvSpPr txBox="1"/>
              <p:nvPr/>
            </p:nvSpPr>
            <p:spPr>
              <a:xfrm>
                <a:off x="76200" y="38100"/>
                <a:ext cx="660400" cy="698500"/>
              </a:xfrm>
              <a:prstGeom prst="rect">
                <a:avLst/>
              </a:prstGeom>
            </p:spPr>
            <p:txBody>
              <a:bodyPr lIns="46481" tIns="46481" rIns="46481" bIns="46481" rtlCol="0" anchor="ctr"/>
              <a:lstStyle/>
              <a:p>
                <a:pPr algn="ctr">
                  <a:lnSpc>
                    <a:spcPts val="2659"/>
                  </a:lnSpc>
                  <a:spcBef>
                    <a:spcPct val="0"/>
                  </a:spcBef>
                </a:pPr>
                <a:endParaRPr/>
              </a:p>
            </p:txBody>
          </p:sp>
        </p:grpSp>
        <p:sp>
          <p:nvSpPr>
            <p:cNvPr id="65" name="TextBox 65"/>
            <p:cNvSpPr txBox="1"/>
            <p:nvPr/>
          </p:nvSpPr>
          <p:spPr>
            <a:xfrm>
              <a:off x="3950228" y="7827337"/>
              <a:ext cx="1616126" cy="244133"/>
            </a:xfrm>
            <a:prstGeom prst="rect">
              <a:avLst/>
            </a:prstGeom>
          </p:spPr>
          <p:txBody>
            <a:bodyPr lIns="0" tIns="0" rIns="0" bIns="0" rtlCol="0" anchor="t">
              <a:spAutoFit/>
            </a:bodyPr>
            <a:lstStyle/>
            <a:p>
              <a:pPr algn="ctr">
                <a:lnSpc>
                  <a:spcPts val="2049"/>
                </a:lnSpc>
              </a:pPr>
              <a:r>
                <a:rPr lang="en-US" sz="1463" b="1">
                  <a:solidFill>
                    <a:srgbClr val="FFFFFF"/>
                  </a:solidFill>
                  <a:latin typeface="Lato 1 Heavy"/>
                  <a:ea typeface="Lato 1 Heavy"/>
                  <a:cs typeface="Lato 1 Heavy"/>
                  <a:sym typeface="Lato 1 Heavy"/>
                </a:rPr>
                <a:t>2012</a:t>
              </a:r>
            </a:p>
          </p:txBody>
        </p:sp>
        <p:sp>
          <p:nvSpPr>
            <p:cNvPr id="68" name="TextBox 68"/>
            <p:cNvSpPr txBox="1"/>
            <p:nvPr/>
          </p:nvSpPr>
          <p:spPr>
            <a:xfrm>
              <a:off x="3950228" y="8085691"/>
              <a:ext cx="1616126" cy="1815829"/>
            </a:xfrm>
            <a:prstGeom prst="rect">
              <a:avLst/>
            </a:prstGeom>
          </p:spPr>
          <p:txBody>
            <a:bodyPr lIns="0" tIns="0" rIns="0" bIns="0" rtlCol="0" anchor="t">
              <a:spAutoFit/>
            </a:bodyPr>
            <a:lstStyle/>
            <a:p>
              <a:pPr algn="l">
                <a:lnSpc>
                  <a:spcPts val="1646"/>
                </a:lnSpc>
              </a:pPr>
              <a:r>
                <a:rPr lang="en-US" sz="1176" dirty="0">
                  <a:solidFill>
                    <a:srgbClr val="FFFFFF"/>
                  </a:solidFill>
                  <a:latin typeface="Lato 2"/>
                  <a:ea typeface="Lato 2"/>
                  <a:cs typeface="Lato 2"/>
                  <a:sym typeface="Lato 2"/>
                </a:rPr>
                <a:t>Adobe ended annual performance reviews, in keeping with the famous “Agile Manifesto” and the notion that annual targets were irrelevant to the way its business operated.</a:t>
              </a:r>
            </a:p>
          </p:txBody>
        </p:sp>
      </p:grpSp>
      <p:sp>
        <p:nvSpPr>
          <p:cNvPr id="69" name="TextBox 69"/>
          <p:cNvSpPr txBox="1"/>
          <p:nvPr/>
        </p:nvSpPr>
        <p:spPr>
          <a:xfrm>
            <a:off x="6195751" y="2083208"/>
            <a:ext cx="1163230" cy="192422"/>
          </a:xfrm>
          <a:prstGeom prst="rect">
            <a:avLst/>
          </a:prstGeom>
        </p:spPr>
        <p:txBody>
          <a:bodyPr lIns="0" tIns="0" rIns="0" bIns="0" rtlCol="0" anchor="t">
            <a:spAutoFit/>
          </a:bodyPr>
          <a:lstStyle/>
          <a:p>
            <a:pPr algn="ctr">
              <a:lnSpc>
                <a:spcPts val="1537"/>
              </a:lnSpc>
            </a:pPr>
            <a:r>
              <a:rPr lang="en-US" sz="1097" b="1">
                <a:solidFill>
                  <a:srgbClr val="FFFFFF"/>
                </a:solidFill>
                <a:latin typeface="Lato 1 Bold"/>
                <a:ea typeface="Lato 1 Bold"/>
                <a:cs typeface="Lato 1 Bold"/>
                <a:sym typeface="Lato 1 Bold"/>
              </a:rPr>
              <a:t>3</a:t>
            </a:r>
          </a:p>
        </p:txBody>
      </p:sp>
      <p:sp>
        <p:nvSpPr>
          <p:cNvPr id="70" name="Freeform 70"/>
          <p:cNvSpPr/>
          <p:nvPr/>
        </p:nvSpPr>
        <p:spPr>
          <a:xfrm rot="5400000">
            <a:off x="9984905" y="3057803"/>
            <a:ext cx="2745416" cy="1327454"/>
          </a:xfrm>
          <a:custGeom>
            <a:avLst/>
            <a:gdLst/>
            <a:ahLst/>
            <a:cxnLst/>
            <a:rect l="l" t="t" r="r" b="b"/>
            <a:pathLst>
              <a:path w="2745416" h="1327454">
                <a:moveTo>
                  <a:pt x="0" y="0"/>
                </a:moveTo>
                <a:lnTo>
                  <a:pt x="2745416" y="0"/>
                </a:lnTo>
                <a:lnTo>
                  <a:pt x="2745416" y="1327454"/>
                </a:lnTo>
                <a:lnTo>
                  <a:pt x="0" y="13274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1" name="TextBox 71"/>
          <p:cNvSpPr txBox="1"/>
          <p:nvPr/>
        </p:nvSpPr>
        <p:spPr>
          <a:xfrm>
            <a:off x="10195109" y="4635225"/>
            <a:ext cx="1163230" cy="192422"/>
          </a:xfrm>
          <a:prstGeom prst="rect">
            <a:avLst/>
          </a:prstGeom>
        </p:spPr>
        <p:txBody>
          <a:bodyPr lIns="0" tIns="0" rIns="0" bIns="0" rtlCol="0" anchor="t">
            <a:spAutoFit/>
          </a:bodyPr>
          <a:lstStyle/>
          <a:p>
            <a:pPr algn="ctr">
              <a:lnSpc>
                <a:spcPts val="1537"/>
              </a:lnSpc>
            </a:pPr>
            <a:r>
              <a:rPr lang="en-US" sz="1097" b="1">
                <a:solidFill>
                  <a:srgbClr val="FFFFFF"/>
                </a:solidFill>
                <a:latin typeface="Lato 1 Bold"/>
                <a:ea typeface="Lato 1 Bold"/>
                <a:cs typeface="Lato 1 Bold"/>
                <a:sym typeface="Lato 1 Bold"/>
              </a:rPr>
              <a:t>6</a:t>
            </a:r>
          </a:p>
        </p:txBody>
      </p:sp>
      <p:sp>
        <p:nvSpPr>
          <p:cNvPr id="72" name="TextBox 72"/>
          <p:cNvSpPr txBox="1"/>
          <p:nvPr/>
        </p:nvSpPr>
        <p:spPr>
          <a:xfrm>
            <a:off x="6178321" y="7204674"/>
            <a:ext cx="1163230" cy="192422"/>
          </a:xfrm>
          <a:prstGeom prst="rect">
            <a:avLst/>
          </a:prstGeom>
        </p:spPr>
        <p:txBody>
          <a:bodyPr lIns="0" tIns="0" rIns="0" bIns="0" rtlCol="0" anchor="t">
            <a:spAutoFit/>
          </a:bodyPr>
          <a:lstStyle/>
          <a:p>
            <a:pPr algn="ctr">
              <a:lnSpc>
                <a:spcPts val="1537"/>
              </a:lnSpc>
            </a:pPr>
            <a:r>
              <a:rPr lang="en-US" sz="1097" b="1">
                <a:solidFill>
                  <a:srgbClr val="FFFFFF"/>
                </a:solidFill>
                <a:latin typeface="Lato 1 Bold"/>
                <a:ea typeface="Lato 1 Bold"/>
                <a:cs typeface="Lato 1 Bold"/>
                <a:sym typeface="Lato 1 Bold"/>
              </a:rPr>
              <a:t>12</a:t>
            </a:r>
          </a:p>
        </p:txBody>
      </p:sp>
      <p:grpSp>
        <p:nvGrpSpPr>
          <p:cNvPr id="130" name="Group 129">
            <a:extLst>
              <a:ext uri="{FF2B5EF4-FFF2-40B4-BE49-F238E27FC236}">
                <a16:creationId xmlns:a16="http://schemas.microsoft.com/office/drawing/2014/main" id="{6EA76941-882A-31DB-E5BF-F242CF9B00A8}"/>
              </a:ext>
            </a:extLst>
          </p:cNvPr>
          <p:cNvGrpSpPr/>
          <p:nvPr/>
        </p:nvGrpSpPr>
        <p:grpSpPr>
          <a:xfrm>
            <a:off x="5975972" y="2359280"/>
            <a:ext cx="1616126" cy="1613162"/>
            <a:chOff x="5975972" y="2359280"/>
            <a:chExt cx="1616126" cy="1613162"/>
          </a:xfrm>
        </p:grpSpPr>
        <p:grpSp>
          <p:nvGrpSpPr>
            <p:cNvPr id="25" name="Group 25"/>
            <p:cNvGrpSpPr/>
            <p:nvPr/>
          </p:nvGrpSpPr>
          <p:grpSpPr>
            <a:xfrm>
              <a:off x="6676936" y="2359280"/>
              <a:ext cx="200860" cy="200860"/>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5A08"/>
              </a:solidFill>
              <a:ln w="28575" cap="sq">
                <a:solidFill>
                  <a:srgbClr val="FFFFFF"/>
                </a:solidFill>
                <a:prstDash val="solid"/>
                <a:miter/>
              </a:ln>
            </p:spPr>
            <p:txBody>
              <a:bodyPr/>
              <a:lstStyle/>
              <a:p>
                <a:endParaRPr lang="en-US"/>
              </a:p>
            </p:txBody>
          </p:sp>
          <p:sp>
            <p:nvSpPr>
              <p:cNvPr id="27" name="TextBox 27"/>
              <p:cNvSpPr txBox="1"/>
              <p:nvPr/>
            </p:nvSpPr>
            <p:spPr>
              <a:xfrm>
                <a:off x="76200" y="38100"/>
                <a:ext cx="660400" cy="698500"/>
              </a:xfrm>
              <a:prstGeom prst="rect">
                <a:avLst/>
              </a:prstGeom>
            </p:spPr>
            <p:txBody>
              <a:bodyPr lIns="46481" tIns="46481" rIns="46481" bIns="46481" rtlCol="0" anchor="ctr"/>
              <a:lstStyle/>
              <a:p>
                <a:pPr algn="ctr">
                  <a:lnSpc>
                    <a:spcPts val="2659"/>
                  </a:lnSpc>
                  <a:spcBef>
                    <a:spcPct val="0"/>
                  </a:spcBef>
                </a:pPr>
                <a:endParaRPr/>
              </a:p>
            </p:txBody>
          </p:sp>
        </p:grpSp>
        <p:sp>
          <p:nvSpPr>
            <p:cNvPr id="73" name="TextBox 73"/>
            <p:cNvSpPr txBox="1"/>
            <p:nvPr/>
          </p:nvSpPr>
          <p:spPr>
            <a:xfrm>
              <a:off x="5975972" y="2705870"/>
              <a:ext cx="1616126" cy="244133"/>
            </a:xfrm>
            <a:prstGeom prst="rect">
              <a:avLst/>
            </a:prstGeom>
          </p:spPr>
          <p:txBody>
            <a:bodyPr lIns="0" tIns="0" rIns="0" bIns="0" rtlCol="0" anchor="t">
              <a:spAutoFit/>
            </a:bodyPr>
            <a:lstStyle/>
            <a:p>
              <a:pPr algn="ctr">
                <a:lnSpc>
                  <a:spcPts val="2049"/>
                </a:lnSpc>
              </a:pPr>
              <a:r>
                <a:rPr lang="en-US" sz="1463" b="1">
                  <a:solidFill>
                    <a:srgbClr val="FFFFFF"/>
                  </a:solidFill>
                  <a:latin typeface="Lato 1 Heavy"/>
                  <a:ea typeface="Lato 1 Heavy"/>
                  <a:cs typeface="Lato 1 Heavy"/>
                  <a:sym typeface="Lato 1 Heavy"/>
                </a:rPr>
                <a:t>1940s</a:t>
              </a:r>
            </a:p>
          </p:txBody>
        </p:sp>
        <p:sp>
          <p:nvSpPr>
            <p:cNvPr id="76" name="TextBox 76"/>
            <p:cNvSpPr txBox="1"/>
            <p:nvPr/>
          </p:nvSpPr>
          <p:spPr>
            <a:xfrm>
              <a:off x="5975972" y="2964225"/>
              <a:ext cx="1616126" cy="1008217"/>
            </a:xfrm>
            <a:prstGeom prst="rect">
              <a:avLst/>
            </a:prstGeom>
          </p:spPr>
          <p:txBody>
            <a:bodyPr lIns="0" tIns="0" rIns="0" bIns="0" rtlCol="0" anchor="t">
              <a:spAutoFit/>
            </a:bodyPr>
            <a:lstStyle/>
            <a:p>
              <a:pPr algn="l">
                <a:lnSpc>
                  <a:spcPts val="1646"/>
                </a:lnSpc>
              </a:pPr>
              <a:r>
                <a:rPr lang="en-US" sz="1176" dirty="0">
                  <a:solidFill>
                    <a:srgbClr val="FFFFFF"/>
                  </a:solidFill>
                  <a:latin typeface="Lato 2"/>
                  <a:ea typeface="Lato 2"/>
                  <a:cs typeface="Lato 2"/>
                  <a:sym typeface="Lato 2"/>
                </a:rPr>
                <a:t>About 60% of U.S. companies were using appraisals to document workers' performance and allocate rewards.</a:t>
              </a:r>
            </a:p>
          </p:txBody>
        </p:sp>
      </p:grpSp>
      <p:grpSp>
        <p:nvGrpSpPr>
          <p:cNvPr id="139" name="Group 138">
            <a:extLst>
              <a:ext uri="{FF2B5EF4-FFF2-40B4-BE49-F238E27FC236}">
                <a16:creationId xmlns:a16="http://schemas.microsoft.com/office/drawing/2014/main" id="{49AB3F54-3DE3-B1AB-21BC-284864A772DD}"/>
              </a:ext>
            </a:extLst>
          </p:cNvPr>
          <p:cNvGrpSpPr/>
          <p:nvPr/>
        </p:nvGrpSpPr>
        <p:grpSpPr>
          <a:xfrm>
            <a:off x="5958541" y="7433394"/>
            <a:ext cx="1616126" cy="2670028"/>
            <a:chOff x="5958541" y="7433394"/>
            <a:chExt cx="1616126" cy="2670028"/>
          </a:xfrm>
        </p:grpSpPr>
        <p:grpSp>
          <p:nvGrpSpPr>
            <p:cNvPr id="16" name="Group 16"/>
            <p:cNvGrpSpPr/>
            <p:nvPr/>
          </p:nvGrpSpPr>
          <p:grpSpPr>
            <a:xfrm rot="-10800000">
              <a:off x="6662855" y="7433394"/>
              <a:ext cx="200860" cy="200860"/>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6AB11"/>
              </a:solidFill>
              <a:ln w="28575" cap="sq">
                <a:solidFill>
                  <a:srgbClr val="FFFFFF"/>
                </a:solidFill>
                <a:prstDash val="solid"/>
                <a:miter/>
              </a:ln>
            </p:spPr>
            <p:txBody>
              <a:bodyPr/>
              <a:lstStyle/>
              <a:p>
                <a:endParaRPr lang="en-US"/>
              </a:p>
            </p:txBody>
          </p:sp>
          <p:sp>
            <p:nvSpPr>
              <p:cNvPr id="18" name="TextBox 18"/>
              <p:cNvSpPr txBox="1"/>
              <p:nvPr/>
            </p:nvSpPr>
            <p:spPr>
              <a:xfrm>
                <a:off x="76200" y="38100"/>
                <a:ext cx="660400" cy="698500"/>
              </a:xfrm>
              <a:prstGeom prst="rect">
                <a:avLst/>
              </a:prstGeom>
            </p:spPr>
            <p:txBody>
              <a:bodyPr lIns="46481" tIns="46481" rIns="46481" bIns="46481" rtlCol="0" anchor="ctr"/>
              <a:lstStyle/>
              <a:p>
                <a:pPr algn="ctr">
                  <a:lnSpc>
                    <a:spcPts val="2659"/>
                  </a:lnSpc>
                  <a:spcBef>
                    <a:spcPct val="0"/>
                  </a:spcBef>
                </a:pPr>
                <a:endParaRPr/>
              </a:p>
            </p:txBody>
          </p:sp>
        </p:grpSp>
        <p:sp>
          <p:nvSpPr>
            <p:cNvPr id="75" name="TextBox 75"/>
            <p:cNvSpPr txBox="1"/>
            <p:nvPr/>
          </p:nvSpPr>
          <p:spPr>
            <a:xfrm>
              <a:off x="5958541" y="7827337"/>
              <a:ext cx="1616126" cy="244133"/>
            </a:xfrm>
            <a:prstGeom prst="rect">
              <a:avLst/>
            </a:prstGeom>
          </p:spPr>
          <p:txBody>
            <a:bodyPr lIns="0" tIns="0" rIns="0" bIns="0" rtlCol="0" anchor="t">
              <a:spAutoFit/>
            </a:bodyPr>
            <a:lstStyle/>
            <a:p>
              <a:pPr algn="ctr">
                <a:lnSpc>
                  <a:spcPts val="2049"/>
                </a:lnSpc>
              </a:pPr>
              <a:r>
                <a:rPr lang="en-US" sz="1463" b="1">
                  <a:solidFill>
                    <a:srgbClr val="FFFFFF"/>
                  </a:solidFill>
                  <a:latin typeface="Lato 1 Heavy"/>
                  <a:ea typeface="Lato 1 Heavy"/>
                  <a:cs typeface="Lato 1 Heavy"/>
                  <a:sym typeface="Lato 1 Heavy"/>
                </a:rPr>
                <a:t>2016</a:t>
              </a:r>
            </a:p>
          </p:txBody>
        </p:sp>
        <p:sp>
          <p:nvSpPr>
            <p:cNvPr id="78" name="TextBox 78"/>
            <p:cNvSpPr txBox="1"/>
            <p:nvPr/>
          </p:nvSpPr>
          <p:spPr>
            <a:xfrm>
              <a:off x="5958541" y="8085691"/>
              <a:ext cx="1616126" cy="2017731"/>
            </a:xfrm>
            <a:prstGeom prst="rect">
              <a:avLst/>
            </a:prstGeom>
          </p:spPr>
          <p:txBody>
            <a:bodyPr lIns="0" tIns="0" rIns="0" bIns="0" rtlCol="0" anchor="t">
              <a:spAutoFit/>
            </a:bodyPr>
            <a:lstStyle/>
            <a:p>
              <a:pPr algn="l">
                <a:lnSpc>
                  <a:spcPts val="1646"/>
                </a:lnSpc>
              </a:pPr>
              <a:r>
                <a:rPr lang="en-US" sz="1176" dirty="0">
                  <a:solidFill>
                    <a:srgbClr val="FFFFFF"/>
                  </a:solidFill>
                  <a:latin typeface="Lato 2"/>
                  <a:ea typeface="Lato 2"/>
                  <a:cs typeface="Lato 2"/>
                  <a:sym typeface="Lato 2"/>
                </a:rPr>
                <a:t>Deloitte, PwC, and others that tried going numberless are reinstating performance ratings but using more than one number and keeping the new emphasis on developmental feedback.</a:t>
              </a:r>
            </a:p>
          </p:txBody>
        </p:sp>
      </p:grpSp>
      <p:sp>
        <p:nvSpPr>
          <p:cNvPr id="79" name="TextBox 79"/>
          <p:cNvSpPr txBox="1"/>
          <p:nvPr/>
        </p:nvSpPr>
        <p:spPr>
          <a:xfrm>
            <a:off x="8204388" y="2083208"/>
            <a:ext cx="1163230" cy="192422"/>
          </a:xfrm>
          <a:prstGeom prst="rect">
            <a:avLst/>
          </a:prstGeom>
        </p:spPr>
        <p:txBody>
          <a:bodyPr lIns="0" tIns="0" rIns="0" bIns="0" rtlCol="0" anchor="t">
            <a:spAutoFit/>
          </a:bodyPr>
          <a:lstStyle/>
          <a:p>
            <a:pPr algn="ctr">
              <a:lnSpc>
                <a:spcPts val="1537"/>
              </a:lnSpc>
            </a:pPr>
            <a:r>
              <a:rPr lang="en-US" sz="1097" b="1">
                <a:solidFill>
                  <a:srgbClr val="FFFFFF"/>
                </a:solidFill>
                <a:latin typeface="Lato 1 Bold"/>
                <a:ea typeface="Lato 1 Bold"/>
                <a:cs typeface="Lato 1 Bold"/>
                <a:sym typeface="Lato 1 Bold"/>
              </a:rPr>
              <a:t>4</a:t>
            </a:r>
          </a:p>
        </p:txBody>
      </p:sp>
      <p:sp>
        <p:nvSpPr>
          <p:cNvPr id="80" name="TextBox 80"/>
          <p:cNvSpPr txBox="1"/>
          <p:nvPr/>
        </p:nvSpPr>
        <p:spPr>
          <a:xfrm>
            <a:off x="8186957" y="7204674"/>
            <a:ext cx="1163230" cy="192422"/>
          </a:xfrm>
          <a:prstGeom prst="rect">
            <a:avLst/>
          </a:prstGeom>
        </p:spPr>
        <p:txBody>
          <a:bodyPr lIns="0" tIns="0" rIns="0" bIns="0" rtlCol="0" anchor="t">
            <a:spAutoFit/>
          </a:bodyPr>
          <a:lstStyle/>
          <a:p>
            <a:pPr algn="ctr">
              <a:lnSpc>
                <a:spcPts val="1537"/>
              </a:lnSpc>
            </a:pPr>
            <a:r>
              <a:rPr lang="en-US" sz="1097" b="1">
                <a:solidFill>
                  <a:srgbClr val="FFFFFF"/>
                </a:solidFill>
                <a:latin typeface="Lato 1 Bold"/>
                <a:ea typeface="Lato 1 Bold"/>
                <a:cs typeface="Lato 1 Bold"/>
                <a:sym typeface="Lato 1 Bold"/>
              </a:rPr>
              <a:t>13</a:t>
            </a:r>
          </a:p>
        </p:txBody>
      </p:sp>
      <p:grpSp>
        <p:nvGrpSpPr>
          <p:cNvPr id="131" name="Group 130">
            <a:extLst>
              <a:ext uri="{FF2B5EF4-FFF2-40B4-BE49-F238E27FC236}">
                <a16:creationId xmlns:a16="http://schemas.microsoft.com/office/drawing/2014/main" id="{F450B03B-08C1-8022-3BDD-AE492B1461B5}"/>
              </a:ext>
            </a:extLst>
          </p:cNvPr>
          <p:cNvGrpSpPr/>
          <p:nvPr/>
        </p:nvGrpSpPr>
        <p:grpSpPr>
          <a:xfrm>
            <a:off x="7984609" y="2359280"/>
            <a:ext cx="1616126" cy="1815065"/>
            <a:chOff x="7984609" y="2359280"/>
            <a:chExt cx="1616126" cy="1815065"/>
          </a:xfrm>
        </p:grpSpPr>
        <p:grpSp>
          <p:nvGrpSpPr>
            <p:cNvPr id="19" name="Group 19"/>
            <p:cNvGrpSpPr/>
            <p:nvPr/>
          </p:nvGrpSpPr>
          <p:grpSpPr>
            <a:xfrm>
              <a:off x="8685411" y="2359280"/>
              <a:ext cx="200860" cy="200860"/>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0A94"/>
              </a:solidFill>
              <a:ln w="28575" cap="sq">
                <a:solidFill>
                  <a:srgbClr val="FFFFFF"/>
                </a:solidFill>
                <a:prstDash val="solid"/>
                <a:miter/>
              </a:ln>
            </p:spPr>
            <p:txBody>
              <a:bodyPr/>
              <a:lstStyle/>
              <a:p>
                <a:endParaRPr lang="en-US"/>
              </a:p>
            </p:txBody>
          </p:sp>
          <p:sp>
            <p:nvSpPr>
              <p:cNvPr id="21" name="TextBox 21"/>
              <p:cNvSpPr txBox="1"/>
              <p:nvPr/>
            </p:nvSpPr>
            <p:spPr>
              <a:xfrm>
                <a:off x="76200" y="38100"/>
                <a:ext cx="660400" cy="698500"/>
              </a:xfrm>
              <a:prstGeom prst="rect">
                <a:avLst/>
              </a:prstGeom>
            </p:spPr>
            <p:txBody>
              <a:bodyPr lIns="46481" tIns="46481" rIns="46481" bIns="46481" rtlCol="0" anchor="ctr"/>
              <a:lstStyle/>
              <a:p>
                <a:pPr algn="ctr">
                  <a:lnSpc>
                    <a:spcPts val="2659"/>
                  </a:lnSpc>
                  <a:spcBef>
                    <a:spcPct val="0"/>
                  </a:spcBef>
                </a:pPr>
                <a:endParaRPr/>
              </a:p>
            </p:txBody>
          </p:sp>
        </p:grpSp>
        <p:sp>
          <p:nvSpPr>
            <p:cNvPr id="81" name="TextBox 81"/>
            <p:cNvSpPr txBox="1"/>
            <p:nvPr/>
          </p:nvSpPr>
          <p:spPr>
            <a:xfrm>
              <a:off x="7984609" y="2705870"/>
              <a:ext cx="1616126" cy="244133"/>
            </a:xfrm>
            <a:prstGeom prst="rect">
              <a:avLst/>
            </a:prstGeom>
          </p:spPr>
          <p:txBody>
            <a:bodyPr lIns="0" tIns="0" rIns="0" bIns="0" rtlCol="0" anchor="t">
              <a:spAutoFit/>
            </a:bodyPr>
            <a:lstStyle/>
            <a:p>
              <a:pPr algn="ctr">
                <a:lnSpc>
                  <a:spcPts val="2049"/>
                </a:lnSpc>
              </a:pPr>
              <a:r>
                <a:rPr lang="en-US" sz="1463" b="1">
                  <a:solidFill>
                    <a:srgbClr val="FFFFFF"/>
                  </a:solidFill>
                  <a:latin typeface="Lato 1 Heavy"/>
                  <a:ea typeface="Lato 1 Heavy"/>
                  <a:cs typeface="Lato 1 Heavy"/>
                  <a:sym typeface="Lato 1 Heavy"/>
                </a:rPr>
                <a:t>1950s</a:t>
              </a:r>
            </a:p>
          </p:txBody>
        </p:sp>
        <p:sp>
          <p:nvSpPr>
            <p:cNvPr id="83" name="TextBox 83"/>
            <p:cNvSpPr txBox="1"/>
            <p:nvPr/>
          </p:nvSpPr>
          <p:spPr>
            <a:xfrm>
              <a:off x="7984609" y="2964225"/>
              <a:ext cx="1616126" cy="1210120"/>
            </a:xfrm>
            <a:prstGeom prst="rect">
              <a:avLst/>
            </a:prstGeom>
          </p:spPr>
          <p:txBody>
            <a:bodyPr lIns="0" tIns="0" rIns="0" bIns="0" rtlCol="0" anchor="t">
              <a:spAutoFit/>
            </a:bodyPr>
            <a:lstStyle/>
            <a:p>
              <a:pPr algn="l">
                <a:lnSpc>
                  <a:spcPts val="1646"/>
                </a:lnSpc>
              </a:pPr>
              <a:r>
                <a:rPr lang="en-US" sz="1176" dirty="0">
                  <a:solidFill>
                    <a:srgbClr val="FFFFFF"/>
                  </a:solidFill>
                  <a:latin typeface="Lato 2"/>
                  <a:ea typeface="Lato 2"/>
                  <a:cs typeface="Lato 2"/>
                  <a:sym typeface="Lato 2"/>
                </a:rPr>
                <a:t>Social psychologist Douglas McGregor argued for engaging employees in assessments and goal setting.</a:t>
              </a:r>
            </a:p>
          </p:txBody>
        </p:sp>
      </p:grpSp>
      <p:grpSp>
        <p:nvGrpSpPr>
          <p:cNvPr id="140" name="Group 139">
            <a:extLst>
              <a:ext uri="{FF2B5EF4-FFF2-40B4-BE49-F238E27FC236}">
                <a16:creationId xmlns:a16="http://schemas.microsoft.com/office/drawing/2014/main" id="{86DEDF6B-0CB8-03D4-6CEF-571256D27D72}"/>
              </a:ext>
            </a:extLst>
          </p:cNvPr>
          <p:cNvGrpSpPr/>
          <p:nvPr/>
        </p:nvGrpSpPr>
        <p:grpSpPr>
          <a:xfrm>
            <a:off x="7967178" y="7433394"/>
            <a:ext cx="1616126" cy="1502017"/>
            <a:chOff x="7967178" y="7433394"/>
            <a:chExt cx="1616126" cy="1502017"/>
          </a:xfrm>
        </p:grpSpPr>
        <p:grpSp>
          <p:nvGrpSpPr>
            <p:cNvPr id="22" name="Group 22"/>
            <p:cNvGrpSpPr/>
            <p:nvPr/>
          </p:nvGrpSpPr>
          <p:grpSpPr>
            <a:xfrm rot="-10800000">
              <a:off x="8671330" y="7433394"/>
              <a:ext cx="200860" cy="200860"/>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10230"/>
              </a:solidFill>
              <a:ln w="28575" cap="sq">
                <a:solidFill>
                  <a:srgbClr val="FFFFFF"/>
                </a:solidFill>
                <a:prstDash val="solid"/>
                <a:miter/>
              </a:ln>
            </p:spPr>
            <p:txBody>
              <a:bodyPr/>
              <a:lstStyle/>
              <a:p>
                <a:endParaRPr lang="en-US"/>
              </a:p>
            </p:txBody>
          </p:sp>
          <p:sp>
            <p:nvSpPr>
              <p:cNvPr id="24" name="TextBox 24"/>
              <p:cNvSpPr txBox="1"/>
              <p:nvPr/>
            </p:nvSpPr>
            <p:spPr>
              <a:xfrm>
                <a:off x="76200" y="38100"/>
                <a:ext cx="660400" cy="698500"/>
              </a:xfrm>
              <a:prstGeom prst="rect">
                <a:avLst/>
              </a:prstGeom>
            </p:spPr>
            <p:txBody>
              <a:bodyPr lIns="46481" tIns="46481" rIns="46481" bIns="46481" rtlCol="0" anchor="ctr"/>
              <a:lstStyle/>
              <a:p>
                <a:pPr algn="ctr">
                  <a:lnSpc>
                    <a:spcPts val="2659"/>
                  </a:lnSpc>
                  <a:spcBef>
                    <a:spcPct val="0"/>
                  </a:spcBef>
                </a:pPr>
                <a:endParaRPr/>
              </a:p>
            </p:txBody>
          </p:sp>
        </p:grpSp>
        <p:sp>
          <p:nvSpPr>
            <p:cNvPr id="82" name="TextBox 82"/>
            <p:cNvSpPr txBox="1"/>
            <p:nvPr/>
          </p:nvSpPr>
          <p:spPr>
            <a:xfrm>
              <a:off x="7967178" y="7827337"/>
              <a:ext cx="1616126" cy="244133"/>
            </a:xfrm>
            <a:prstGeom prst="rect">
              <a:avLst/>
            </a:prstGeom>
          </p:spPr>
          <p:txBody>
            <a:bodyPr lIns="0" tIns="0" rIns="0" bIns="0" rtlCol="0" anchor="t">
              <a:spAutoFit/>
            </a:bodyPr>
            <a:lstStyle/>
            <a:p>
              <a:pPr algn="ctr">
                <a:lnSpc>
                  <a:spcPts val="2049"/>
                </a:lnSpc>
              </a:pPr>
              <a:r>
                <a:rPr lang="en-US" sz="1463" b="1">
                  <a:solidFill>
                    <a:srgbClr val="FFFFFF"/>
                  </a:solidFill>
                  <a:latin typeface="Lato 1 Heavy"/>
                  <a:ea typeface="Lato 1 Heavy"/>
                  <a:cs typeface="Lato 1 Heavy"/>
                  <a:sym typeface="Lato 1 Heavy"/>
                </a:rPr>
                <a:t>Present</a:t>
              </a:r>
            </a:p>
          </p:txBody>
        </p:sp>
        <p:sp>
          <p:nvSpPr>
            <p:cNvPr id="84" name="TextBox 84"/>
            <p:cNvSpPr txBox="1"/>
            <p:nvPr/>
          </p:nvSpPr>
          <p:spPr>
            <a:xfrm>
              <a:off x="8204388" y="8085691"/>
              <a:ext cx="1378916" cy="849720"/>
            </a:xfrm>
            <a:prstGeom prst="rect">
              <a:avLst/>
            </a:prstGeom>
          </p:spPr>
          <p:txBody>
            <a:bodyPr wrap="square" lIns="0" tIns="0" rIns="0" bIns="0" rtlCol="0" anchor="t">
              <a:spAutoFit/>
            </a:bodyPr>
            <a:lstStyle/>
            <a:p>
              <a:pPr algn="l">
                <a:lnSpc>
                  <a:spcPts val="1651"/>
                </a:lnSpc>
              </a:pPr>
              <a:r>
                <a:rPr lang="en-US" sz="1179" dirty="0">
                  <a:solidFill>
                    <a:srgbClr val="FFFFFF"/>
                  </a:solidFill>
                  <a:latin typeface="Lato 2"/>
                  <a:ea typeface="Lato 2"/>
                  <a:cs typeface="Lato 2"/>
                  <a:sym typeface="Lato 2"/>
                </a:rPr>
                <a:t>How is your organization managing performance? </a:t>
              </a:r>
            </a:p>
          </p:txBody>
        </p:sp>
      </p:grpSp>
      <p:sp>
        <p:nvSpPr>
          <p:cNvPr id="85" name="TextBox 85"/>
          <p:cNvSpPr txBox="1"/>
          <p:nvPr/>
        </p:nvSpPr>
        <p:spPr>
          <a:xfrm>
            <a:off x="10212701" y="2083208"/>
            <a:ext cx="1163230" cy="192422"/>
          </a:xfrm>
          <a:prstGeom prst="rect">
            <a:avLst/>
          </a:prstGeom>
        </p:spPr>
        <p:txBody>
          <a:bodyPr lIns="0" tIns="0" rIns="0" bIns="0" rtlCol="0" anchor="t">
            <a:spAutoFit/>
          </a:bodyPr>
          <a:lstStyle/>
          <a:p>
            <a:pPr algn="ctr">
              <a:lnSpc>
                <a:spcPts val="1537"/>
              </a:lnSpc>
            </a:pPr>
            <a:r>
              <a:rPr lang="en-US" sz="1097" b="1">
                <a:solidFill>
                  <a:srgbClr val="FFFFFF"/>
                </a:solidFill>
                <a:latin typeface="Lato 1 Bold"/>
                <a:ea typeface="Lato 1 Bold"/>
                <a:cs typeface="Lato 1 Bold"/>
                <a:sym typeface="Lato 1 Bold"/>
              </a:rPr>
              <a:t>5</a:t>
            </a:r>
          </a:p>
        </p:txBody>
      </p:sp>
      <p:sp>
        <p:nvSpPr>
          <p:cNvPr id="88" name="Freeform 88"/>
          <p:cNvSpPr/>
          <p:nvPr/>
        </p:nvSpPr>
        <p:spPr>
          <a:xfrm>
            <a:off x="13659640" y="2348822"/>
            <a:ext cx="3064266" cy="4018709"/>
          </a:xfrm>
          <a:custGeom>
            <a:avLst/>
            <a:gdLst/>
            <a:ahLst/>
            <a:cxnLst/>
            <a:rect l="l" t="t" r="r" b="b"/>
            <a:pathLst>
              <a:path w="3064266" h="4018709">
                <a:moveTo>
                  <a:pt x="0" y="0"/>
                </a:moveTo>
                <a:lnTo>
                  <a:pt x="3064266" y="0"/>
                </a:lnTo>
                <a:lnTo>
                  <a:pt x="3064266" y="4018709"/>
                </a:lnTo>
                <a:lnTo>
                  <a:pt x="0" y="40187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89" name="Group 89"/>
          <p:cNvGrpSpPr/>
          <p:nvPr/>
        </p:nvGrpSpPr>
        <p:grpSpPr>
          <a:xfrm rot="-10800000">
            <a:off x="14985873" y="7433394"/>
            <a:ext cx="2825414" cy="2703019"/>
            <a:chOff x="0" y="0"/>
            <a:chExt cx="3767219" cy="3604026"/>
          </a:xfrm>
        </p:grpSpPr>
        <p:sp>
          <p:nvSpPr>
            <p:cNvPr id="90" name="Freeform 90"/>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1" name="Freeform 91"/>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2" name="Freeform 92"/>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93" name="Group 93"/>
            <p:cNvGrpSpPr/>
            <p:nvPr/>
          </p:nvGrpSpPr>
          <p:grpSpPr>
            <a:xfrm>
              <a:off x="304377" y="209438"/>
              <a:ext cx="173846" cy="173846"/>
              <a:chOff x="0" y="0"/>
              <a:chExt cx="812800" cy="812800"/>
            </a:xfrm>
          </p:grpSpPr>
          <p:sp>
            <p:nvSpPr>
              <p:cNvPr id="94" name="Freeform 9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95" name="TextBox 95"/>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96" name="Group 96"/>
          <p:cNvGrpSpPr/>
          <p:nvPr/>
        </p:nvGrpSpPr>
        <p:grpSpPr>
          <a:xfrm rot="5400000">
            <a:off x="14985873" y="554849"/>
            <a:ext cx="2825414" cy="2703019"/>
            <a:chOff x="0" y="0"/>
            <a:chExt cx="3767219" cy="3604026"/>
          </a:xfrm>
        </p:grpSpPr>
        <p:sp>
          <p:nvSpPr>
            <p:cNvPr id="97" name="Freeform 97"/>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8" name="Freeform 98"/>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9" name="Freeform 99"/>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100" name="Group 100"/>
            <p:cNvGrpSpPr/>
            <p:nvPr/>
          </p:nvGrpSpPr>
          <p:grpSpPr>
            <a:xfrm>
              <a:off x="304377" y="209438"/>
              <a:ext cx="173846" cy="173846"/>
              <a:chOff x="0" y="0"/>
              <a:chExt cx="812800" cy="812800"/>
            </a:xfrm>
          </p:grpSpPr>
          <p:sp>
            <p:nvSpPr>
              <p:cNvPr id="101" name="Freeform 10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02" name="TextBox 102"/>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sp>
        <p:nvSpPr>
          <p:cNvPr id="103" name="TextBox 103"/>
          <p:cNvSpPr txBox="1"/>
          <p:nvPr/>
        </p:nvSpPr>
        <p:spPr>
          <a:xfrm>
            <a:off x="1820867" y="1578792"/>
            <a:ext cx="9903172" cy="327567"/>
          </a:xfrm>
          <a:prstGeom prst="rect">
            <a:avLst/>
          </a:prstGeom>
        </p:spPr>
        <p:txBody>
          <a:bodyPr lIns="0" tIns="0" rIns="0" bIns="0" rtlCol="0" anchor="t">
            <a:spAutoFit/>
          </a:bodyPr>
          <a:lstStyle/>
          <a:p>
            <a:pPr algn="ctr">
              <a:lnSpc>
                <a:spcPts val="2449"/>
              </a:lnSpc>
              <a:spcBef>
                <a:spcPct val="0"/>
              </a:spcBef>
            </a:pPr>
            <a:r>
              <a:rPr lang="en-US" sz="2378">
                <a:solidFill>
                  <a:srgbClr val="FFFFFF"/>
                </a:solidFill>
                <a:latin typeface="Helvetica World"/>
                <a:ea typeface="Helvetica World"/>
                <a:cs typeface="Helvetica World"/>
                <a:sym typeface="Helvetica World"/>
              </a:rPr>
              <a:t>The tug-of-war between accountability and development over the decades.</a:t>
            </a:r>
          </a:p>
        </p:txBody>
      </p:sp>
      <p:grpSp>
        <p:nvGrpSpPr>
          <p:cNvPr id="132" name="Group 131">
            <a:extLst>
              <a:ext uri="{FF2B5EF4-FFF2-40B4-BE49-F238E27FC236}">
                <a16:creationId xmlns:a16="http://schemas.microsoft.com/office/drawing/2014/main" id="{4E44041C-13FC-B1B2-B68A-F3F5D8CB423E}"/>
              </a:ext>
            </a:extLst>
          </p:cNvPr>
          <p:cNvGrpSpPr/>
          <p:nvPr/>
        </p:nvGrpSpPr>
        <p:grpSpPr>
          <a:xfrm>
            <a:off x="9992922" y="2359280"/>
            <a:ext cx="1616126" cy="2016968"/>
            <a:chOff x="9992922" y="2359280"/>
            <a:chExt cx="1616126" cy="2016968"/>
          </a:xfrm>
        </p:grpSpPr>
        <p:sp>
          <p:nvSpPr>
            <p:cNvPr id="86" name="TextBox 86"/>
            <p:cNvSpPr txBox="1"/>
            <p:nvPr/>
          </p:nvSpPr>
          <p:spPr>
            <a:xfrm>
              <a:off x="9992922" y="2705870"/>
              <a:ext cx="1616126" cy="244133"/>
            </a:xfrm>
            <a:prstGeom prst="rect">
              <a:avLst/>
            </a:prstGeom>
          </p:spPr>
          <p:txBody>
            <a:bodyPr lIns="0" tIns="0" rIns="0" bIns="0" rtlCol="0" anchor="t">
              <a:spAutoFit/>
            </a:bodyPr>
            <a:lstStyle/>
            <a:p>
              <a:pPr algn="ctr">
                <a:lnSpc>
                  <a:spcPts val="2049"/>
                </a:lnSpc>
              </a:pPr>
              <a:r>
                <a:rPr lang="en-US" sz="1463" b="1">
                  <a:solidFill>
                    <a:srgbClr val="FFFFFF"/>
                  </a:solidFill>
                  <a:latin typeface="Lato 1 Heavy"/>
                  <a:ea typeface="Lato 1 Heavy"/>
                  <a:cs typeface="Lato 1 Heavy"/>
                  <a:sym typeface="Lato 1 Heavy"/>
                </a:rPr>
                <a:t>1960s</a:t>
              </a:r>
            </a:p>
          </p:txBody>
        </p:sp>
        <p:sp>
          <p:nvSpPr>
            <p:cNvPr id="87" name="TextBox 87"/>
            <p:cNvSpPr txBox="1"/>
            <p:nvPr/>
          </p:nvSpPr>
          <p:spPr>
            <a:xfrm>
              <a:off x="9992922" y="2964225"/>
              <a:ext cx="1616126" cy="1412023"/>
            </a:xfrm>
            <a:prstGeom prst="rect">
              <a:avLst/>
            </a:prstGeom>
          </p:spPr>
          <p:txBody>
            <a:bodyPr lIns="0" tIns="0" rIns="0" bIns="0" rtlCol="0" anchor="t">
              <a:spAutoFit/>
            </a:bodyPr>
            <a:lstStyle/>
            <a:p>
              <a:pPr algn="l">
                <a:lnSpc>
                  <a:spcPts val="1646"/>
                </a:lnSpc>
              </a:pPr>
              <a:r>
                <a:rPr lang="en-US" sz="1176" dirty="0">
                  <a:solidFill>
                    <a:srgbClr val="FFFFFF"/>
                  </a:solidFill>
                  <a:latin typeface="Lato 2"/>
                  <a:ea typeface="Lato 2"/>
                  <a:cs typeface="Lato 2"/>
                  <a:sym typeface="Lato 2"/>
                </a:rPr>
                <a:t>Led by General Electric, companies began splitting appraisals into separate discussions about accountability and growth, to give development its due.</a:t>
              </a:r>
            </a:p>
          </p:txBody>
        </p:sp>
        <p:grpSp>
          <p:nvGrpSpPr>
            <p:cNvPr id="104" name="Group 104"/>
            <p:cNvGrpSpPr/>
            <p:nvPr/>
          </p:nvGrpSpPr>
          <p:grpSpPr>
            <a:xfrm>
              <a:off x="10696507" y="2359280"/>
              <a:ext cx="200860" cy="200860"/>
              <a:chOff x="0" y="0"/>
              <a:chExt cx="812800" cy="812800"/>
            </a:xfrm>
          </p:grpSpPr>
          <p:sp>
            <p:nvSpPr>
              <p:cNvPr id="105" name="Freeform 10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6AB11"/>
              </a:solidFill>
              <a:ln w="28575" cap="sq">
                <a:solidFill>
                  <a:srgbClr val="FFFFFF"/>
                </a:solidFill>
                <a:prstDash val="solid"/>
                <a:miter/>
              </a:ln>
            </p:spPr>
            <p:txBody>
              <a:bodyPr/>
              <a:lstStyle/>
              <a:p>
                <a:endParaRPr lang="en-US"/>
              </a:p>
            </p:txBody>
          </p:sp>
          <p:sp>
            <p:nvSpPr>
              <p:cNvPr id="106" name="TextBox 106"/>
              <p:cNvSpPr txBox="1"/>
              <p:nvPr/>
            </p:nvSpPr>
            <p:spPr>
              <a:xfrm>
                <a:off x="76200" y="38100"/>
                <a:ext cx="660400" cy="698500"/>
              </a:xfrm>
              <a:prstGeom prst="rect">
                <a:avLst/>
              </a:prstGeom>
            </p:spPr>
            <p:txBody>
              <a:bodyPr lIns="46481" tIns="46481" rIns="46481" bIns="46481" rtlCol="0" anchor="ctr"/>
              <a:lstStyle/>
              <a:p>
                <a:pPr algn="ctr">
                  <a:lnSpc>
                    <a:spcPts val="2659"/>
                  </a:lnSpc>
                  <a:spcBef>
                    <a:spcPct val="0"/>
                  </a:spcBef>
                </a:pPr>
                <a:endParaRPr/>
              </a:p>
            </p:txBody>
          </p:sp>
        </p:grpSp>
      </p:grpSp>
      <p:grpSp>
        <p:nvGrpSpPr>
          <p:cNvPr id="133" name="Group 132">
            <a:extLst>
              <a:ext uri="{FF2B5EF4-FFF2-40B4-BE49-F238E27FC236}">
                <a16:creationId xmlns:a16="http://schemas.microsoft.com/office/drawing/2014/main" id="{25518228-5BAB-4BC1-4028-B364A91AEF59}"/>
              </a:ext>
            </a:extLst>
          </p:cNvPr>
          <p:cNvGrpSpPr/>
          <p:nvPr/>
        </p:nvGrpSpPr>
        <p:grpSpPr>
          <a:xfrm>
            <a:off x="9975330" y="4893378"/>
            <a:ext cx="1616126" cy="2034888"/>
            <a:chOff x="9975330" y="4893378"/>
            <a:chExt cx="1616126" cy="2034888"/>
          </a:xfrm>
        </p:grpSpPr>
        <p:sp>
          <p:nvSpPr>
            <p:cNvPr id="74" name="TextBox 74"/>
            <p:cNvSpPr txBox="1"/>
            <p:nvPr/>
          </p:nvSpPr>
          <p:spPr>
            <a:xfrm>
              <a:off x="9975330" y="5257888"/>
              <a:ext cx="1616126" cy="244133"/>
            </a:xfrm>
            <a:prstGeom prst="rect">
              <a:avLst/>
            </a:prstGeom>
          </p:spPr>
          <p:txBody>
            <a:bodyPr lIns="0" tIns="0" rIns="0" bIns="0" rtlCol="0" anchor="t">
              <a:spAutoFit/>
            </a:bodyPr>
            <a:lstStyle/>
            <a:p>
              <a:pPr algn="ctr">
                <a:lnSpc>
                  <a:spcPts val="2049"/>
                </a:lnSpc>
              </a:pPr>
              <a:r>
                <a:rPr lang="en-US" sz="1463" b="1">
                  <a:solidFill>
                    <a:srgbClr val="FFFFFF"/>
                  </a:solidFill>
                  <a:latin typeface="Lato 1 Heavy"/>
                  <a:ea typeface="Lato 1 Heavy"/>
                  <a:cs typeface="Lato 1 Heavy"/>
                  <a:sym typeface="Lato 1 Heavy"/>
                </a:rPr>
                <a:t>1970s</a:t>
              </a:r>
            </a:p>
          </p:txBody>
        </p:sp>
        <p:sp>
          <p:nvSpPr>
            <p:cNvPr id="77" name="TextBox 77"/>
            <p:cNvSpPr txBox="1"/>
            <p:nvPr/>
          </p:nvSpPr>
          <p:spPr>
            <a:xfrm>
              <a:off x="9975330" y="5516243"/>
              <a:ext cx="1616126" cy="1412023"/>
            </a:xfrm>
            <a:prstGeom prst="rect">
              <a:avLst/>
            </a:prstGeom>
          </p:spPr>
          <p:txBody>
            <a:bodyPr lIns="0" tIns="0" rIns="0" bIns="0" rtlCol="0" anchor="t">
              <a:spAutoFit/>
            </a:bodyPr>
            <a:lstStyle/>
            <a:p>
              <a:pPr algn="l">
                <a:lnSpc>
                  <a:spcPts val="1646"/>
                </a:lnSpc>
              </a:pPr>
              <a:r>
                <a:rPr lang="en-US" sz="1176" dirty="0">
                  <a:solidFill>
                    <a:srgbClr val="FFFFFF"/>
                  </a:solidFill>
                  <a:latin typeface="Lato 2"/>
                  <a:ea typeface="Lato 2"/>
                  <a:cs typeface="Lato 2"/>
                  <a:sym typeface="Lato 2"/>
                </a:rPr>
                <a:t>Inflation rates shot up, and organizations felt pressure to award merit pay more objectively, so accountability again became the priority in the appraisal process.</a:t>
              </a:r>
            </a:p>
          </p:txBody>
        </p:sp>
        <p:grpSp>
          <p:nvGrpSpPr>
            <p:cNvPr id="107" name="Group 107"/>
            <p:cNvGrpSpPr/>
            <p:nvPr/>
          </p:nvGrpSpPr>
          <p:grpSpPr>
            <a:xfrm>
              <a:off x="10676294" y="4893378"/>
              <a:ext cx="200860" cy="200860"/>
              <a:chOff x="0" y="0"/>
              <a:chExt cx="812800" cy="812800"/>
            </a:xfrm>
          </p:grpSpPr>
          <p:sp>
            <p:nvSpPr>
              <p:cNvPr id="108" name="Freeform 10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5A08"/>
              </a:solidFill>
              <a:ln w="28575" cap="sq">
                <a:solidFill>
                  <a:srgbClr val="FFFFFF"/>
                </a:solidFill>
                <a:prstDash val="solid"/>
                <a:miter/>
              </a:ln>
            </p:spPr>
            <p:txBody>
              <a:bodyPr/>
              <a:lstStyle/>
              <a:p>
                <a:endParaRPr lang="en-US"/>
              </a:p>
            </p:txBody>
          </p:sp>
          <p:sp>
            <p:nvSpPr>
              <p:cNvPr id="109" name="TextBox 109"/>
              <p:cNvSpPr txBox="1"/>
              <p:nvPr/>
            </p:nvSpPr>
            <p:spPr>
              <a:xfrm>
                <a:off x="76200" y="38100"/>
                <a:ext cx="660400" cy="698500"/>
              </a:xfrm>
              <a:prstGeom prst="rect">
                <a:avLst/>
              </a:prstGeom>
            </p:spPr>
            <p:txBody>
              <a:bodyPr lIns="46481" tIns="46481" rIns="46481" bIns="46481" rtlCol="0" anchor="ctr"/>
              <a:lstStyle/>
              <a:p>
                <a:pPr algn="ctr">
                  <a:lnSpc>
                    <a:spcPts val="2659"/>
                  </a:lnSpc>
                  <a:spcBef>
                    <a:spcPct val="0"/>
                  </a:spcBef>
                </a:pPr>
                <a:endParaRPr/>
              </a:p>
            </p:txBody>
          </p:sp>
        </p:grpSp>
      </p:grpSp>
      <p:grpSp>
        <p:nvGrpSpPr>
          <p:cNvPr id="137" name="Group 136">
            <a:extLst>
              <a:ext uri="{FF2B5EF4-FFF2-40B4-BE49-F238E27FC236}">
                <a16:creationId xmlns:a16="http://schemas.microsoft.com/office/drawing/2014/main" id="{0568A260-A2B9-EC2F-9A4F-29259223461D}"/>
              </a:ext>
            </a:extLst>
          </p:cNvPr>
          <p:cNvGrpSpPr/>
          <p:nvPr/>
        </p:nvGrpSpPr>
        <p:grpSpPr>
          <a:xfrm>
            <a:off x="1941753" y="7435196"/>
            <a:ext cx="1616126" cy="2264421"/>
            <a:chOff x="1941753" y="7435196"/>
            <a:chExt cx="1616126" cy="2264421"/>
          </a:xfrm>
        </p:grpSpPr>
        <p:sp>
          <p:nvSpPr>
            <p:cNvPr id="56" name="TextBox 56"/>
            <p:cNvSpPr txBox="1"/>
            <p:nvPr/>
          </p:nvSpPr>
          <p:spPr>
            <a:xfrm>
              <a:off x="1941753" y="7827337"/>
              <a:ext cx="1616126" cy="244133"/>
            </a:xfrm>
            <a:prstGeom prst="rect">
              <a:avLst/>
            </a:prstGeom>
          </p:spPr>
          <p:txBody>
            <a:bodyPr lIns="0" tIns="0" rIns="0" bIns="0" rtlCol="0" anchor="t">
              <a:spAutoFit/>
            </a:bodyPr>
            <a:lstStyle/>
            <a:p>
              <a:pPr algn="ctr">
                <a:lnSpc>
                  <a:spcPts val="2049"/>
                </a:lnSpc>
              </a:pPr>
              <a:r>
                <a:rPr lang="en-US" sz="1463" b="1">
                  <a:solidFill>
                    <a:srgbClr val="FFFFFF"/>
                  </a:solidFill>
                  <a:latin typeface="Lato 1 Heavy"/>
                  <a:ea typeface="Lato 1 Heavy"/>
                  <a:cs typeface="Lato 1 Heavy"/>
                  <a:sym typeface="Lato 1 Heavy"/>
                </a:rPr>
                <a:t>2011</a:t>
              </a:r>
            </a:p>
          </p:txBody>
        </p:sp>
        <p:sp>
          <p:nvSpPr>
            <p:cNvPr id="59" name="TextBox 59"/>
            <p:cNvSpPr txBox="1"/>
            <p:nvPr/>
          </p:nvSpPr>
          <p:spPr>
            <a:xfrm>
              <a:off x="1941753" y="8085691"/>
              <a:ext cx="1616126" cy="1613926"/>
            </a:xfrm>
            <a:prstGeom prst="rect">
              <a:avLst/>
            </a:prstGeom>
          </p:spPr>
          <p:txBody>
            <a:bodyPr lIns="0" tIns="0" rIns="0" bIns="0" rtlCol="0" anchor="t">
              <a:spAutoFit/>
            </a:bodyPr>
            <a:lstStyle/>
            <a:p>
              <a:pPr algn="l">
                <a:lnSpc>
                  <a:spcPts val="1646"/>
                </a:lnSpc>
              </a:pPr>
              <a:r>
                <a:rPr lang="en-US" sz="1176" dirty="0">
                  <a:solidFill>
                    <a:srgbClr val="FFFFFF"/>
                  </a:solidFill>
                  <a:latin typeface="Lato 2"/>
                  <a:ea typeface="Lato 2"/>
                  <a:cs typeface="Lato 2"/>
                  <a:sym typeface="Lato 2"/>
                </a:rPr>
                <a:t>Kelly Services was the first big professional services firm to drop appraisals, and other major firms followed suit, emphasizing frequent, informal feedback.</a:t>
              </a:r>
            </a:p>
          </p:txBody>
        </p:sp>
        <p:grpSp>
          <p:nvGrpSpPr>
            <p:cNvPr id="110" name="Group 110"/>
            <p:cNvGrpSpPr/>
            <p:nvPr/>
          </p:nvGrpSpPr>
          <p:grpSpPr>
            <a:xfrm>
              <a:off x="2666817" y="7435196"/>
              <a:ext cx="200860" cy="200860"/>
              <a:chOff x="0" y="0"/>
              <a:chExt cx="812800" cy="812800"/>
            </a:xfrm>
          </p:grpSpPr>
          <p:sp>
            <p:nvSpPr>
              <p:cNvPr id="111" name="Freeform 1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0A94"/>
              </a:solidFill>
              <a:ln w="28575" cap="sq">
                <a:solidFill>
                  <a:srgbClr val="FFFFFF"/>
                </a:solidFill>
                <a:prstDash val="solid"/>
                <a:miter/>
              </a:ln>
            </p:spPr>
            <p:txBody>
              <a:bodyPr/>
              <a:lstStyle/>
              <a:p>
                <a:endParaRPr lang="en-US"/>
              </a:p>
            </p:txBody>
          </p:sp>
          <p:sp>
            <p:nvSpPr>
              <p:cNvPr id="112" name="TextBox 112"/>
              <p:cNvSpPr txBox="1"/>
              <p:nvPr/>
            </p:nvSpPr>
            <p:spPr>
              <a:xfrm>
                <a:off x="76200" y="38100"/>
                <a:ext cx="660400" cy="698500"/>
              </a:xfrm>
              <a:prstGeom prst="rect">
                <a:avLst/>
              </a:prstGeom>
            </p:spPr>
            <p:txBody>
              <a:bodyPr lIns="46481" tIns="46481" rIns="46481" bIns="46481" rtlCol="0" anchor="ctr"/>
              <a:lstStyle/>
              <a:p>
                <a:pPr algn="ctr">
                  <a:lnSpc>
                    <a:spcPts val="2659"/>
                  </a:lnSpc>
                  <a:spcBef>
                    <a:spcPct val="0"/>
                  </a:spcBef>
                </a:pPr>
                <a:endParaRPr/>
              </a:p>
            </p:txBody>
          </p:sp>
        </p:grpSp>
      </p:grpSp>
      <p:grpSp>
        <p:nvGrpSpPr>
          <p:cNvPr id="113" name="Group 113"/>
          <p:cNvGrpSpPr/>
          <p:nvPr/>
        </p:nvGrpSpPr>
        <p:grpSpPr>
          <a:xfrm>
            <a:off x="13659640" y="6899447"/>
            <a:ext cx="3771569" cy="1490531"/>
            <a:chOff x="0" y="0"/>
            <a:chExt cx="5028759" cy="1987375"/>
          </a:xfrm>
        </p:grpSpPr>
        <p:grpSp>
          <p:nvGrpSpPr>
            <p:cNvPr id="114" name="Group 114"/>
            <p:cNvGrpSpPr/>
            <p:nvPr/>
          </p:nvGrpSpPr>
          <p:grpSpPr>
            <a:xfrm>
              <a:off x="0" y="0"/>
              <a:ext cx="337250" cy="337250"/>
              <a:chOff x="0" y="0"/>
              <a:chExt cx="812800" cy="812800"/>
            </a:xfrm>
          </p:grpSpPr>
          <p:sp>
            <p:nvSpPr>
              <p:cNvPr id="115" name="Freeform 1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5A08"/>
              </a:solidFill>
              <a:ln w="28575" cap="sq">
                <a:solidFill>
                  <a:srgbClr val="FFFFFF"/>
                </a:solidFill>
                <a:prstDash val="solid"/>
                <a:miter/>
              </a:ln>
            </p:spPr>
            <p:txBody>
              <a:bodyPr/>
              <a:lstStyle/>
              <a:p>
                <a:endParaRPr lang="en-US"/>
              </a:p>
            </p:txBody>
          </p:sp>
          <p:sp>
            <p:nvSpPr>
              <p:cNvPr id="116" name="TextBox 116"/>
              <p:cNvSpPr txBox="1"/>
              <p:nvPr/>
            </p:nvSpPr>
            <p:spPr>
              <a:xfrm>
                <a:off x="76200" y="38100"/>
                <a:ext cx="660400" cy="698500"/>
              </a:xfrm>
              <a:prstGeom prst="rect">
                <a:avLst/>
              </a:prstGeom>
            </p:spPr>
            <p:txBody>
              <a:bodyPr lIns="46481" tIns="46481" rIns="46481" bIns="46481" rtlCol="0" anchor="ctr"/>
              <a:lstStyle/>
              <a:p>
                <a:pPr algn="ctr">
                  <a:lnSpc>
                    <a:spcPts val="2659"/>
                  </a:lnSpc>
                  <a:spcBef>
                    <a:spcPct val="0"/>
                  </a:spcBef>
                </a:pPr>
                <a:endParaRPr/>
              </a:p>
            </p:txBody>
          </p:sp>
        </p:grpSp>
        <p:grpSp>
          <p:nvGrpSpPr>
            <p:cNvPr id="117" name="Group 117"/>
            <p:cNvGrpSpPr/>
            <p:nvPr/>
          </p:nvGrpSpPr>
          <p:grpSpPr>
            <a:xfrm>
              <a:off x="0" y="817033"/>
              <a:ext cx="337250" cy="337250"/>
              <a:chOff x="0" y="0"/>
              <a:chExt cx="812800" cy="812800"/>
            </a:xfrm>
          </p:grpSpPr>
          <p:sp>
            <p:nvSpPr>
              <p:cNvPr id="118" name="Freeform 1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0A94"/>
              </a:solidFill>
              <a:ln w="28575" cap="sq">
                <a:solidFill>
                  <a:srgbClr val="FFFFFF"/>
                </a:solidFill>
                <a:prstDash val="solid"/>
                <a:miter/>
              </a:ln>
            </p:spPr>
            <p:txBody>
              <a:bodyPr/>
              <a:lstStyle/>
              <a:p>
                <a:endParaRPr lang="en-US"/>
              </a:p>
            </p:txBody>
          </p:sp>
          <p:sp>
            <p:nvSpPr>
              <p:cNvPr id="119" name="TextBox 119"/>
              <p:cNvSpPr txBox="1"/>
              <p:nvPr/>
            </p:nvSpPr>
            <p:spPr>
              <a:xfrm>
                <a:off x="76200" y="38100"/>
                <a:ext cx="660400" cy="698500"/>
              </a:xfrm>
              <a:prstGeom prst="rect">
                <a:avLst/>
              </a:prstGeom>
            </p:spPr>
            <p:txBody>
              <a:bodyPr lIns="46481" tIns="46481" rIns="46481" bIns="46481" rtlCol="0" anchor="ctr"/>
              <a:lstStyle/>
              <a:p>
                <a:pPr algn="ctr">
                  <a:lnSpc>
                    <a:spcPts val="2659"/>
                  </a:lnSpc>
                  <a:spcBef>
                    <a:spcPct val="0"/>
                  </a:spcBef>
                </a:pPr>
                <a:endParaRPr/>
              </a:p>
            </p:txBody>
          </p:sp>
        </p:grpSp>
        <p:grpSp>
          <p:nvGrpSpPr>
            <p:cNvPr id="120" name="Group 120"/>
            <p:cNvGrpSpPr/>
            <p:nvPr/>
          </p:nvGrpSpPr>
          <p:grpSpPr>
            <a:xfrm>
              <a:off x="0" y="1634065"/>
              <a:ext cx="337250" cy="337250"/>
              <a:chOff x="0" y="0"/>
              <a:chExt cx="812800" cy="812800"/>
            </a:xfrm>
          </p:grpSpPr>
          <p:sp>
            <p:nvSpPr>
              <p:cNvPr id="121" name="Freeform 1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6AB11"/>
              </a:solidFill>
              <a:ln w="28575" cap="sq">
                <a:solidFill>
                  <a:srgbClr val="FFFFFF"/>
                </a:solidFill>
                <a:prstDash val="solid"/>
                <a:miter/>
              </a:ln>
            </p:spPr>
            <p:txBody>
              <a:bodyPr/>
              <a:lstStyle/>
              <a:p>
                <a:endParaRPr lang="en-US"/>
              </a:p>
            </p:txBody>
          </p:sp>
          <p:sp>
            <p:nvSpPr>
              <p:cNvPr id="122" name="TextBox 122"/>
              <p:cNvSpPr txBox="1"/>
              <p:nvPr/>
            </p:nvSpPr>
            <p:spPr>
              <a:xfrm>
                <a:off x="76200" y="38100"/>
                <a:ext cx="660400" cy="698500"/>
              </a:xfrm>
              <a:prstGeom prst="rect">
                <a:avLst/>
              </a:prstGeom>
            </p:spPr>
            <p:txBody>
              <a:bodyPr lIns="46481" tIns="46481" rIns="46481" bIns="46481" rtlCol="0" anchor="ctr"/>
              <a:lstStyle/>
              <a:p>
                <a:pPr algn="ctr">
                  <a:lnSpc>
                    <a:spcPts val="2659"/>
                  </a:lnSpc>
                  <a:spcBef>
                    <a:spcPct val="0"/>
                  </a:spcBef>
                </a:pPr>
                <a:endParaRPr/>
              </a:p>
            </p:txBody>
          </p:sp>
        </p:grpSp>
        <p:sp>
          <p:nvSpPr>
            <p:cNvPr id="123" name="TextBox 123"/>
            <p:cNvSpPr txBox="1"/>
            <p:nvPr/>
          </p:nvSpPr>
          <p:spPr>
            <a:xfrm>
              <a:off x="642889" y="-38100"/>
              <a:ext cx="4385870" cy="407470"/>
            </a:xfrm>
            <a:prstGeom prst="rect">
              <a:avLst/>
            </a:prstGeom>
          </p:spPr>
          <p:txBody>
            <a:bodyPr lIns="0" tIns="0" rIns="0" bIns="0" rtlCol="0" anchor="t">
              <a:spAutoFit/>
            </a:bodyPr>
            <a:lstStyle/>
            <a:p>
              <a:pPr algn="l">
                <a:lnSpc>
                  <a:spcPts val="2580"/>
                </a:lnSpc>
              </a:pPr>
              <a:r>
                <a:rPr lang="en-US" sz="1843" b="1">
                  <a:solidFill>
                    <a:srgbClr val="FFFFFF"/>
                  </a:solidFill>
                  <a:latin typeface="Lato 1 Heavy"/>
                  <a:ea typeface="Lato 1 Heavy"/>
                  <a:cs typeface="Lato 1 Heavy"/>
                  <a:sym typeface="Lato 1 Heavy"/>
                </a:rPr>
                <a:t>Accountability Focus</a:t>
              </a:r>
            </a:p>
          </p:txBody>
        </p:sp>
        <p:sp>
          <p:nvSpPr>
            <p:cNvPr id="124" name="TextBox 124"/>
            <p:cNvSpPr txBox="1"/>
            <p:nvPr/>
          </p:nvSpPr>
          <p:spPr>
            <a:xfrm>
              <a:off x="642889" y="746813"/>
              <a:ext cx="4385870" cy="407470"/>
            </a:xfrm>
            <a:prstGeom prst="rect">
              <a:avLst/>
            </a:prstGeom>
          </p:spPr>
          <p:txBody>
            <a:bodyPr lIns="0" tIns="0" rIns="0" bIns="0" rtlCol="0" anchor="t">
              <a:spAutoFit/>
            </a:bodyPr>
            <a:lstStyle/>
            <a:p>
              <a:pPr algn="l">
                <a:lnSpc>
                  <a:spcPts val="2580"/>
                </a:lnSpc>
              </a:pPr>
              <a:r>
                <a:rPr lang="en-US" sz="1843" b="1">
                  <a:solidFill>
                    <a:srgbClr val="FFFFFF"/>
                  </a:solidFill>
                  <a:latin typeface="Lato 1 Heavy"/>
                  <a:ea typeface="Lato 1 Heavy"/>
                  <a:cs typeface="Lato 1 Heavy"/>
                  <a:sym typeface="Lato 1 Heavy"/>
                </a:rPr>
                <a:t>Development Focus</a:t>
              </a:r>
            </a:p>
          </p:txBody>
        </p:sp>
        <p:sp>
          <p:nvSpPr>
            <p:cNvPr id="125" name="TextBox 125"/>
            <p:cNvSpPr txBox="1"/>
            <p:nvPr/>
          </p:nvSpPr>
          <p:spPr>
            <a:xfrm>
              <a:off x="560035" y="1579905"/>
              <a:ext cx="4385870" cy="407470"/>
            </a:xfrm>
            <a:prstGeom prst="rect">
              <a:avLst/>
            </a:prstGeom>
          </p:spPr>
          <p:txBody>
            <a:bodyPr lIns="0" tIns="0" rIns="0" bIns="0" rtlCol="0" anchor="t">
              <a:spAutoFit/>
            </a:bodyPr>
            <a:lstStyle/>
            <a:p>
              <a:pPr algn="l">
                <a:lnSpc>
                  <a:spcPts val="2580"/>
                </a:lnSpc>
              </a:pPr>
              <a:r>
                <a:rPr lang="en-US" sz="1843" b="1">
                  <a:solidFill>
                    <a:srgbClr val="FFFFFF"/>
                  </a:solidFill>
                  <a:latin typeface="Lato 1 Heavy"/>
                  <a:ea typeface="Lato 1 Heavy"/>
                  <a:cs typeface="Lato 1 Heavy"/>
                  <a:sym typeface="Lato 1 Heavy"/>
                </a:rPr>
                <a:t>A Hybrid “Third Way”</a:t>
              </a: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
                                        </p:tgtEl>
                                        <p:attrNameLst>
                                          <p:attrName>style.visibility</p:attrName>
                                        </p:attrNameLst>
                                      </p:cBhvr>
                                      <p:to>
                                        <p:strVal val="visible"/>
                                      </p:to>
                                    </p:set>
                                    <p:animEffect transition="in" filter="fade">
                                      <p:cBhvr>
                                        <p:cTn id="12" dur="500"/>
                                        <p:tgtEl>
                                          <p:spTgt spid="1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0"/>
                                        </p:tgtEl>
                                        <p:attrNameLst>
                                          <p:attrName>style.visibility</p:attrName>
                                        </p:attrNameLst>
                                      </p:cBhvr>
                                      <p:to>
                                        <p:strVal val="visible"/>
                                      </p:to>
                                    </p:set>
                                    <p:animEffect transition="in" filter="fade">
                                      <p:cBhvr>
                                        <p:cTn id="17" dur="500"/>
                                        <p:tgtEl>
                                          <p:spTgt spid="1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1"/>
                                        </p:tgtEl>
                                        <p:attrNameLst>
                                          <p:attrName>style.visibility</p:attrName>
                                        </p:attrNameLst>
                                      </p:cBhvr>
                                      <p:to>
                                        <p:strVal val="visible"/>
                                      </p:to>
                                    </p:set>
                                    <p:animEffect transition="in" filter="fade">
                                      <p:cBhvr>
                                        <p:cTn id="22" dur="500"/>
                                        <p:tgtEl>
                                          <p:spTgt spid="1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fade">
                                      <p:cBhvr>
                                        <p:cTn id="27" dur="500"/>
                                        <p:tgtEl>
                                          <p:spTgt spid="1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3"/>
                                        </p:tgtEl>
                                        <p:attrNameLst>
                                          <p:attrName>style.visibility</p:attrName>
                                        </p:attrNameLst>
                                      </p:cBhvr>
                                      <p:to>
                                        <p:strVal val="visible"/>
                                      </p:to>
                                    </p:set>
                                    <p:animEffect transition="in" filter="fade">
                                      <p:cBhvr>
                                        <p:cTn id="32" dur="500"/>
                                        <p:tgtEl>
                                          <p:spTgt spid="1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4"/>
                                        </p:tgtEl>
                                        <p:attrNameLst>
                                          <p:attrName>style.visibility</p:attrName>
                                        </p:attrNameLst>
                                      </p:cBhvr>
                                      <p:to>
                                        <p:strVal val="visible"/>
                                      </p:to>
                                    </p:set>
                                    <p:animEffect transition="in" filter="fade">
                                      <p:cBhvr>
                                        <p:cTn id="37" dur="500"/>
                                        <p:tgtEl>
                                          <p:spTgt spid="1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5"/>
                                        </p:tgtEl>
                                        <p:attrNameLst>
                                          <p:attrName>style.visibility</p:attrName>
                                        </p:attrNameLst>
                                      </p:cBhvr>
                                      <p:to>
                                        <p:strVal val="visible"/>
                                      </p:to>
                                    </p:set>
                                    <p:animEffect transition="in" filter="fade">
                                      <p:cBhvr>
                                        <p:cTn id="42" dur="500"/>
                                        <p:tgtEl>
                                          <p:spTgt spid="1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6"/>
                                        </p:tgtEl>
                                        <p:attrNameLst>
                                          <p:attrName>style.visibility</p:attrName>
                                        </p:attrNameLst>
                                      </p:cBhvr>
                                      <p:to>
                                        <p:strVal val="visible"/>
                                      </p:to>
                                    </p:set>
                                    <p:animEffect transition="in" filter="fade">
                                      <p:cBhvr>
                                        <p:cTn id="47" dur="500"/>
                                        <p:tgtEl>
                                          <p:spTgt spid="13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7"/>
                                        </p:tgtEl>
                                        <p:attrNameLst>
                                          <p:attrName>style.visibility</p:attrName>
                                        </p:attrNameLst>
                                      </p:cBhvr>
                                      <p:to>
                                        <p:strVal val="visible"/>
                                      </p:to>
                                    </p:set>
                                    <p:animEffect transition="in" filter="fade">
                                      <p:cBhvr>
                                        <p:cTn id="52" dur="500"/>
                                        <p:tgtEl>
                                          <p:spTgt spid="13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8"/>
                                        </p:tgtEl>
                                        <p:attrNameLst>
                                          <p:attrName>style.visibility</p:attrName>
                                        </p:attrNameLst>
                                      </p:cBhvr>
                                      <p:to>
                                        <p:strVal val="visible"/>
                                      </p:to>
                                    </p:set>
                                    <p:animEffect transition="in" filter="fade">
                                      <p:cBhvr>
                                        <p:cTn id="57" dur="500"/>
                                        <p:tgtEl>
                                          <p:spTgt spid="13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9"/>
                                        </p:tgtEl>
                                        <p:attrNameLst>
                                          <p:attrName>style.visibility</p:attrName>
                                        </p:attrNameLst>
                                      </p:cBhvr>
                                      <p:to>
                                        <p:strVal val="visible"/>
                                      </p:to>
                                    </p:set>
                                    <p:animEffect transition="in" filter="fade">
                                      <p:cBhvr>
                                        <p:cTn id="62" dur="500"/>
                                        <p:tgtEl>
                                          <p:spTgt spid="13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40"/>
                                        </p:tgtEl>
                                        <p:attrNameLst>
                                          <p:attrName>style.visibility</p:attrName>
                                        </p:attrNameLst>
                                      </p:cBhvr>
                                      <p:to>
                                        <p:strVal val="visible"/>
                                      </p:to>
                                    </p:set>
                                    <p:animEffect transition="in" filter="fade">
                                      <p:cBhvr>
                                        <p:cTn id="67"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2184380">
                <a:moveTo>
                  <a:pt x="0" y="0"/>
                </a:moveTo>
                <a:lnTo>
                  <a:pt x="18288000" y="0"/>
                </a:lnTo>
                <a:lnTo>
                  <a:pt x="18288000" y="12184380"/>
                </a:lnTo>
                <a:lnTo>
                  <a:pt x="0" y="12184380"/>
                </a:lnTo>
                <a:lnTo>
                  <a:pt x="0" y="0"/>
                </a:lnTo>
                <a:close/>
              </a:path>
            </a:pathLst>
          </a:custGeom>
          <a:blipFill>
            <a:blip r:embed="rId3">
              <a:alphaModFix amt="73000"/>
            </a:blip>
            <a:stretch>
              <a:fillRect t="-18444"/>
            </a:stretch>
          </a:blipFill>
        </p:spPr>
        <p:txBody>
          <a:bodyPr/>
          <a:lstStyle/>
          <a:p>
            <a:endParaRPr lang="en-US"/>
          </a:p>
        </p:txBody>
      </p:sp>
      <p:grpSp>
        <p:nvGrpSpPr>
          <p:cNvPr id="3" name="Group 3"/>
          <p:cNvGrpSpPr/>
          <p:nvPr/>
        </p:nvGrpSpPr>
        <p:grpSpPr>
          <a:xfrm>
            <a:off x="547137" y="493652"/>
            <a:ext cx="2825414" cy="2703019"/>
            <a:chOff x="0" y="0"/>
            <a:chExt cx="3767219" cy="3604026"/>
          </a:xfrm>
        </p:grpSpPr>
        <p:sp>
          <p:nvSpPr>
            <p:cNvPr id="4" name="Freeform 4"/>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7" name="Group 7"/>
            <p:cNvGrpSpPr/>
            <p:nvPr/>
          </p:nvGrpSpPr>
          <p:grpSpPr>
            <a:xfrm>
              <a:off x="304377" y="209438"/>
              <a:ext cx="173846" cy="17384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9" name="TextBox 9"/>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10" name="Group 10"/>
          <p:cNvGrpSpPr/>
          <p:nvPr/>
        </p:nvGrpSpPr>
        <p:grpSpPr>
          <a:xfrm rot="-10800000">
            <a:off x="14924676" y="6934805"/>
            <a:ext cx="2825414" cy="2703019"/>
            <a:chOff x="0" y="0"/>
            <a:chExt cx="3767219" cy="3604026"/>
          </a:xfrm>
        </p:grpSpPr>
        <p:sp>
          <p:nvSpPr>
            <p:cNvPr id="11" name="Freeform 11"/>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4" name="Group 14"/>
            <p:cNvGrpSpPr/>
            <p:nvPr/>
          </p:nvGrpSpPr>
          <p:grpSpPr>
            <a:xfrm>
              <a:off x="304377" y="209438"/>
              <a:ext cx="173846" cy="17384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6" name="TextBox 16"/>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17" name="Group 17"/>
          <p:cNvGrpSpPr/>
          <p:nvPr/>
        </p:nvGrpSpPr>
        <p:grpSpPr>
          <a:xfrm rot="-5400000">
            <a:off x="485939" y="6873607"/>
            <a:ext cx="2825414" cy="2703019"/>
            <a:chOff x="0" y="0"/>
            <a:chExt cx="3767219" cy="3604026"/>
          </a:xfrm>
        </p:grpSpPr>
        <p:sp>
          <p:nvSpPr>
            <p:cNvPr id="18" name="Freeform 18"/>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1" name="Group 21"/>
            <p:cNvGrpSpPr/>
            <p:nvPr/>
          </p:nvGrpSpPr>
          <p:grpSpPr>
            <a:xfrm>
              <a:off x="304377" y="209438"/>
              <a:ext cx="173846" cy="17384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24" name="Group 24"/>
          <p:cNvGrpSpPr/>
          <p:nvPr/>
        </p:nvGrpSpPr>
        <p:grpSpPr>
          <a:xfrm rot="5400000">
            <a:off x="14985873" y="554849"/>
            <a:ext cx="2825414" cy="2703019"/>
            <a:chOff x="0" y="0"/>
            <a:chExt cx="3767219" cy="3604026"/>
          </a:xfrm>
        </p:grpSpPr>
        <p:sp>
          <p:nvSpPr>
            <p:cNvPr id="25" name="Freeform 25"/>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6" name="Freeform 26"/>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7" name="Freeform 27"/>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8" name="Group 28"/>
            <p:cNvGrpSpPr/>
            <p:nvPr/>
          </p:nvGrpSpPr>
          <p:grpSpPr>
            <a:xfrm>
              <a:off x="304377" y="209438"/>
              <a:ext cx="173846" cy="173846"/>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30" name="TextBox 30"/>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sp>
        <p:nvSpPr>
          <p:cNvPr id="31" name="Freeform 31"/>
          <p:cNvSpPr/>
          <p:nvPr/>
        </p:nvSpPr>
        <p:spPr>
          <a:xfrm>
            <a:off x="5400953" y="2390587"/>
            <a:ext cx="7617715" cy="7522494"/>
          </a:xfrm>
          <a:custGeom>
            <a:avLst/>
            <a:gdLst/>
            <a:ahLst/>
            <a:cxnLst/>
            <a:rect l="l" t="t" r="r" b="b"/>
            <a:pathLst>
              <a:path w="7617715" h="7522494">
                <a:moveTo>
                  <a:pt x="0" y="0"/>
                </a:moveTo>
                <a:lnTo>
                  <a:pt x="7617715" y="0"/>
                </a:lnTo>
                <a:lnTo>
                  <a:pt x="7617715" y="7522494"/>
                </a:lnTo>
                <a:lnTo>
                  <a:pt x="0" y="7522494"/>
                </a:lnTo>
                <a:lnTo>
                  <a:pt x="0" y="0"/>
                </a:lnTo>
                <a:close/>
              </a:path>
            </a:pathLst>
          </a:custGeom>
          <a:blipFill>
            <a:blip r:embed="rId8">
              <a:alphaModFix amt="76000"/>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2" name="TextBox 32"/>
          <p:cNvSpPr txBox="1"/>
          <p:nvPr/>
        </p:nvSpPr>
        <p:spPr>
          <a:xfrm>
            <a:off x="4612561" y="3111067"/>
            <a:ext cx="9062878" cy="1027430"/>
          </a:xfrm>
          <a:prstGeom prst="rect">
            <a:avLst/>
          </a:prstGeom>
        </p:spPr>
        <p:txBody>
          <a:bodyPr lIns="0" tIns="0" rIns="0" bIns="0" rtlCol="0" anchor="t">
            <a:spAutoFit/>
          </a:bodyPr>
          <a:lstStyle/>
          <a:p>
            <a:pPr algn="ctr">
              <a:lnSpc>
                <a:spcPts val="7209"/>
              </a:lnSpc>
            </a:pPr>
            <a:r>
              <a:rPr lang="en-US" sz="6999">
                <a:solidFill>
                  <a:srgbClr val="FFFFFF"/>
                </a:solidFill>
                <a:latin typeface="Perandory Condensed"/>
                <a:ea typeface="Perandory Condensed"/>
                <a:cs typeface="Perandory Condensed"/>
                <a:sym typeface="Perandory Condensed"/>
              </a:rPr>
              <a:t>RIP</a:t>
            </a:r>
          </a:p>
        </p:txBody>
      </p:sp>
      <p:sp>
        <p:nvSpPr>
          <p:cNvPr id="33" name="Freeform 33"/>
          <p:cNvSpPr/>
          <p:nvPr/>
        </p:nvSpPr>
        <p:spPr>
          <a:xfrm rot="-4974527">
            <a:off x="8965565" y="3756564"/>
            <a:ext cx="356869" cy="1049616"/>
          </a:xfrm>
          <a:custGeom>
            <a:avLst/>
            <a:gdLst/>
            <a:ahLst/>
            <a:cxnLst/>
            <a:rect l="l" t="t" r="r" b="b"/>
            <a:pathLst>
              <a:path w="356869" h="1049616">
                <a:moveTo>
                  <a:pt x="0" y="0"/>
                </a:moveTo>
                <a:lnTo>
                  <a:pt x="356870" y="0"/>
                </a:lnTo>
                <a:lnTo>
                  <a:pt x="356870" y="1049616"/>
                </a:lnTo>
                <a:lnTo>
                  <a:pt x="0" y="10496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4" name="Freeform 34"/>
          <p:cNvSpPr/>
          <p:nvPr/>
        </p:nvSpPr>
        <p:spPr>
          <a:xfrm>
            <a:off x="16106586" y="9637824"/>
            <a:ext cx="1643504" cy="513595"/>
          </a:xfrm>
          <a:custGeom>
            <a:avLst/>
            <a:gdLst/>
            <a:ahLst/>
            <a:cxnLst/>
            <a:rect l="l" t="t" r="r" b="b"/>
            <a:pathLst>
              <a:path w="1643504" h="513595">
                <a:moveTo>
                  <a:pt x="0" y="0"/>
                </a:moveTo>
                <a:lnTo>
                  <a:pt x="1643504" y="0"/>
                </a:lnTo>
                <a:lnTo>
                  <a:pt x="1643504" y="513595"/>
                </a:lnTo>
                <a:lnTo>
                  <a:pt x="0" y="513595"/>
                </a:lnTo>
                <a:lnTo>
                  <a:pt x="0" y="0"/>
                </a:lnTo>
                <a:close/>
              </a:path>
            </a:pathLst>
          </a:custGeom>
          <a:blipFill>
            <a:blip r:embed="rId10"/>
            <a:stretch>
              <a:fillRect/>
            </a:stretch>
          </a:blipFill>
        </p:spPr>
        <p:txBody>
          <a:bodyPr/>
          <a:lstStyle/>
          <a:p>
            <a:endParaRPr lang="en-US"/>
          </a:p>
        </p:txBody>
      </p:sp>
      <p:sp>
        <p:nvSpPr>
          <p:cNvPr id="36" name="TextBox 36"/>
          <p:cNvSpPr txBox="1"/>
          <p:nvPr/>
        </p:nvSpPr>
        <p:spPr>
          <a:xfrm>
            <a:off x="4612561" y="4742769"/>
            <a:ext cx="9062878" cy="2856230"/>
          </a:xfrm>
          <a:prstGeom prst="rect">
            <a:avLst/>
          </a:prstGeom>
        </p:spPr>
        <p:txBody>
          <a:bodyPr lIns="0" tIns="0" rIns="0" bIns="0" rtlCol="0" anchor="t">
            <a:spAutoFit/>
          </a:bodyPr>
          <a:lstStyle/>
          <a:p>
            <a:pPr algn="ctr">
              <a:lnSpc>
                <a:spcPts val="7209"/>
              </a:lnSpc>
            </a:pPr>
            <a:r>
              <a:rPr lang="en-US" sz="6999" dirty="0">
                <a:solidFill>
                  <a:srgbClr val="FFFFFF"/>
                </a:solidFill>
                <a:latin typeface="Perandory Condensed"/>
                <a:ea typeface="Perandory Condensed"/>
                <a:cs typeface="Perandory Condensed"/>
                <a:sym typeface="Perandory Condensed"/>
              </a:rPr>
              <a:t>ANNUAL</a:t>
            </a:r>
          </a:p>
          <a:p>
            <a:pPr algn="ctr">
              <a:lnSpc>
                <a:spcPts val="7209"/>
              </a:lnSpc>
            </a:pPr>
            <a:r>
              <a:rPr lang="en-US" sz="6999" dirty="0">
                <a:solidFill>
                  <a:srgbClr val="FFFFFF"/>
                </a:solidFill>
                <a:latin typeface="Perandory Condensed"/>
                <a:ea typeface="Perandory Condensed"/>
                <a:cs typeface="Perandory Condensed"/>
                <a:sym typeface="Perandory Condensed"/>
              </a:rPr>
              <a:t>PERFORMANCE</a:t>
            </a:r>
          </a:p>
          <a:p>
            <a:pPr algn="ctr">
              <a:lnSpc>
                <a:spcPts val="7209"/>
              </a:lnSpc>
            </a:pPr>
            <a:r>
              <a:rPr lang="en-US" sz="6999" dirty="0">
                <a:solidFill>
                  <a:srgbClr val="FFFFFF"/>
                </a:solidFill>
                <a:latin typeface="Perandory Condensed"/>
                <a:ea typeface="Perandory Condensed"/>
                <a:cs typeface="Perandory Condensed"/>
                <a:sym typeface="Perandory Condensed"/>
              </a:rPr>
              <a:t>REVIEWS</a:t>
            </a:r>
          </a:p>
        </p:txBody>
      </p:sp>
      <p:grpSp>
        <p:nvGrpSpPr>
          <p:cNvPr id="37" name="Group 37"/>
          <p:cNvGrpSpPr/>
          <p:nvPr/>
        </p:nvGrpSpPr>
        <p:grpSpPr>
          <a:xfrm>
            <a:off x="1803974" y="1397922"/>
            <a:ext cx="14935468" cy="1152664"/>
            <a:chOff x="0" y="0"/>
            <a:chExt cx="19913957" cy="1536885"/>
          </a:xfrm>
        </p:grpSpPr>
        <p:sp>
          <p:nvSpPr>
            <p:cNvPr id="38" name="Freeform 38"/>
            <p:cNvSpPr/>
            <p:nvPr/>
          </p:nvSpPr>
          <p:spPr>
            <a:xfrm>
              <a:off x="18388957" y="82416"/>
              <a:ext cx="1525000" cy="1454469"/>
            </a:xfrm>
            <a:custGeom>
              <a:avLst/>
              <a:gdLst/>
              <a:ahLst/>
              <a:cxnLst/>
              <a:rect l="l" t="t" r="r" b="b"/>
              <a:pathLst>
                <a:path w="1525000" h="1454469">
                  <a:moveTo>
                    <a:pt x="0" y="0"/>
                  </a:moveTo>
                  <a:lnTo>
                    <a:pt x="1525000" y="0"/>
                  </a:lnTo>
                  <a:lnTo>
                    <a:pt x="1525000" y="1454469"/>
                  </a:lnTo>
                  <a:lnTo>
                    <a:pt x="0" y="145446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39" name="Freeform 39"/>
            <p:cNvSpPr/>
            <p:nvPr/>
          </p:nvSpPr>
          <p:spPr>
            <a:xfrm flipH="1">
              <a:off x="0" y="0"/>
              <a:ext cx="1525000" cy="1454469"/>
            </a:xfrm>
            <a:custGeom>
              <a:avLst/>
              <a:gdLst/>
              <a:ahLst/>
              <a:cxnLst/>
              <a:rect l="l" t="t" r="r" b="b"/>
              <a:pathLst>
                <a:path w="1525000" h="1454469">
                  <a:moveTo>
                    <a:pt x="1525000" y="0"/>
                  </a:moveTo>
                  <a:lnTo>
                    <a:pt x="0" y="0"/>
                  </a:lnTo>
                  <a:lnTo>
                    <a:pt x="0" y="1454469"/>
                  </a:lnTo>
                  <a:lnTo>
                    <a:pt x="1525000" y="1454469"/>
                  </a:lnTo>
                  <a:lnTo>
                    <a:pt x="152500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sp>
        <p:nvSpPr>
          <p:cNvPr id="40" name="TextBox 32">
            <a:extLst>
              <a:ext uri="{FF2B5EF4-FFF2-40B4-BE49-F238E27FC236}">
                <a16:creationId xmlns:a16="http://schemas.microsoft.com/office/drawing/2014/main" id="{2267148F-3E49-0496-8849-F8644C2EF2ED}"/>
              </a:ext>
            </a:extLst>
          </p:cNvPr>
          <p:cNvSpPr txBox="1"/>
          <p:nvPr/>
        </p:nvSpPr>
        <p:spPr>
          <a:xfrm>
            <a:off x="2795398" y="1122326"/>
            <a:ext cx="12697204" cy="942566"/>
          </a:xfrm>
          <a:prstGeom prst="rect">
            <a:avLst/>
          </a:prstGeom>
        </p:spPr>
        <p:txBody>
          <a:bodyPr wrap="square" lIns="0" tIns="0" rIns="0" bIns="0" rtlCol="0" anchor="t">
            <a:spAutoFit/>
          </a:bodyPr>
          <a:lstStyle/>
          <a:p>
            <a:pPr algn="ctr">
              <a:lnSpc>
                <a:spcPts val="6640"/>
              </a:lnSpc>
            </a:pPr>
            <a:r>
              <a:rPr lang="en-US" sz="8000" dirty="0">
                <a:solidFill>
                  <a:srgbClr val="FFFFFF"/>
                </a:solidFill>
                <a:latin typeface="Perandory Condensed"/>
                <a:ea typeface="Perandory Condensed"/>
                <a:cs typeface="Perandory Condensed"/>
                <a:sym typeface="Perandory Condensed"/>
              </a:rPr>
              <a:t>WHAT IF ANNUAL REVIEWS DISAPPEARED?</a:t>
            </a: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2184380">
                <a:moveTo>
                  <a:pt x="0" y="0"/>
                </a:moveTo>
                <a:lnTo>
                  <a:pt x="18288000" y="0"/>
                </a:lnTo>
                <a:lnTo>
                  <a:pt x="18288000" y="12184380"/>
                </a:lnTo>
                <a:lnTo>
                  <a:pt x="0" y="12184380"/>
                </a:lnTo>
                <a:lnTo>
                  <a:pt x="0" y="0"/>
                </a:lnTo>
                <a:close/>
              </a:path>
            </a:pathLst>
          </a:custGeom>
          <a:blipFill>
            <a:blip r:embed="rId3">
              <a:alphaModFix amt="73000"/>
            </a:blip>
            <a:stretch>
              <a:fillRect t="-18444"/>
            </a:stretch>
          </a:blipFill>
        </p:spPr>
        <p:txBody>
          <a:bodyPr/>
          <a:lstStyle/>
          <a:p>
            <a:endParaRPr lang="en-US"/>
          </a:p>
        </p:txBody>
      </p:sp>
      <p:grpSp>
        <p:nvGrpSpPr>
          <p:cNvPr id="3" name="Group 3"/>
          <p:cNvGrpSpPr/>
          <p:nvPr/>
        </p:nvGrpSpPr>
        <p:grpSpPr>
          <a:xfrm>
            <a:off x="547137" y="493652"/>
            <a:ext cx="2825414" cy="2703019"/>
            <a:chOff x="0" y="0"/>
            <a:chExt cx="3767219" cy="3604026"/>
          </a:xfrm>
        </p:grpSpPr>
        <p:sp>
          <p:nvSpPr>
            <p:cNvPr id="4" name="Freeform 4"/>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7" name="Group 7"/>
            <p:cNvGrpSpPr/>
            <p:nvPr/>
          </p:nvGrpSpPr>
          <p:grpSpPr>
            <a:xfrm>
              <a:off x="304377" y="209438"/>
              <a:ext cx="173846" cy="17384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9" name="TextBox 9"/>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10" name="Group 10"/>
          <p:cNvGrpSpPr/>
          <p:nvPr/>
        </p:nvGrpSpPr>
        <p:grpSpPr>
          <a:xfrm rot="-10800000">
            <a:off x="14924676" y="6934805"/>
            <a:ext cx="2825414" cy="2703019"/>
            <a:chOff x="0" y="0"/>
            <a:chExt cx="3767219" cy="3604026"/>
          </a:xfrm>
        </p:grpSpPr>
        <p:sp>
          <p:nvSpPr>
            <p:cNvPr id="11" name="Freeform 11"/>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4" name="Group 14"/>
            <p:cNvGrpSpPr/>
            <p:nvPr/>
          </p:nvGrpSpPr>
          <p:grpSpPr>
            <a:xfrm>
              <a:off x="304377" y="209438"/>
              <a:ext cx="173846" cy="17384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6" name="TextBox 16"/>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17" name="Group 17"/>
          <p:cNvGrpSpPr/>
          <p:nvPr/>
        </p:nvGrpSpPr>
        <p:grpSpPr>
          <a:xfrm rot="-5400000">
            <a:off x="485939" y="6873607"/>
            <a:ext cx="2825414" cy="2703019"/>
            <a:chOff x="0" y="0"/>
            <a:chExt cx="3767219" cy="3604026"/>
          </a:xfrm>
        </p:grpSpPr>
        <p:sp>
          <p:nvSpPr>
            <p:cNvPr id="18" name="Freeform 18"/>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1" name="Group 21"/>
            <p:cNvGrpSpPr/>
            <p:nvPr/>
          </p:nvGrpSpPr>
          <p:grpSpPr>
            <a:xfrm>
              <a:off x="304377" y="209438"/>
              <a:ext cx="173846" cy="17384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24" name="Group 24"/>
          <p:cNvGrpSpPr/>
          <p:nvPr/>
        </p:nvGrpSpPr>
        <p:grpSpPr>
          <a:xfrm rot="5400000">
            <a:off x="14985873" y="554849"/>
            <a:ext cx="2825414" cy="2703019"/>
            <a:chOff x="0" y="0"/>
            <a:chExt cx="3767219" cy="3604026"/>
          </a:xfrm>
        </p:grpSpPr>
        <p:sp>
          <p:nvSpPr>
            <p:cNvPr id="25" name="Freeform 25"/>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6" name="Freeform 26"/>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7" name="Freeform 27"/>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8" name="Group 28"/>
            <p:cNvGrpSpPr/>
            <p:nvPr/>
          </p:nvGrpSpPr>
          <p:grpSpPr>
            <a:xfrm>
              <a:off x="304377" y="209438"/>
              <a:ext cx="173846" cy="173846"/>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30" name="TextBox 30"/>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31" name="Group 31"/>
          <p:cNvGrpSpPr/>
          <p:nvPr/>
        </p:nvGrpSpPr>
        <p:grpSpPr>
          <a:xfrm>
            <a:off x="5077215" y="8914964"/>
            <a:ext cx="8133570" cy="1090852"/>
            <a:chOff x="0" y="0"/>
            <a:chExt cx="10844760" cy="1454469"/>
          </a:xfrm>
        </p:grpSpPr>
        <p:sp>
          <p:nvSpPr>
            <p:cNvPr id="32" name="Freeform 32"/>
            <p:cNvSpPr/>
            <p:nvPr/>
          </p:nvSpPr>
          <p:spPr>
            <a:xfrm>
              <a:off x="9319760" y="0"/>
              <a:ext cx="1525000" cy="1454469"/>
            </a:xfrm>
            <a:custGeom>
              <a:avLst/>
              <a:gdLst/>
              <a:ahLst/>
              <a:cxnLst/>
              <a:rect l="l" t="t" r="r" b="b"/>
              <a:pathLst>
                <a:path w="1525000" h="1454469">
                  <a:moveTo>
                    <a:pt x="0" y="0"/>
                  </a:moveTo>
                  <a:lnTo>
                    <a:pt x="1525000" y="0"/>
                  </a:lnTo>
                  <a:lnTo>
                    <a:pt x="1525000" y="1454469"/>
                  </a:lnTo>
                  <a:lnTo>
                    <a:pt x="0" y="145446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3" name="Freeform 33"/>
            <p:cNvSpPr/>
            <p:nvPr/>
          </p:nvSpPr>
          <p:spPr>
            <a:xfrm flipH="1">
              <a:off x="0" y="0"/>
              <a:ext cx="1525000" cy="1454469"/>
            </a:xfrm>
            <a:custGeom>
              <a:avLst/>
              <a:gdLst/>
              <a:ahLst/>
              <a:cxnLst/>
              <a:rect l="l" t="t" r="r" b="b"/>
              <a:pathLst>
                <a:path w="1525000" h="1454469">
                  <a:moveTo>
                    <a:pt x="1525000" y="0"/>
                  </a:moveTo>
                  <a:lnTo>
                    <a:pt x="0" y="0"/>
                  </a:lnTo>
                  <a:lnTo>
                    <a:pt x="0" y="1454469"/>
                  </a:lnTo>
                  <a:lnTo>
                    <a:pt x="1525000" y="1454469"/>
                  </a:lnTo>
                  <a:lnTo>
                    <a:pt x="152500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sp>
        <p:nvSpPr>
          <p:cNvPr id="34" name="Freeform 34"/>
          <p:cNvSpPr/>
          <p:nvPr/>
        </p:nvSpPr>
        <p:spPr>
          <a:xfrm>
            <a:off x="8322248" y="9381026"/>
            <a:ext cx="1643504" cy="513595"/>
          </a:xfrm>
          <a:custGeom>
            <a:avLst/>
            <a:gdLst/>
            <a:ahLst/>
            <a:cxnLst/>
            <a:rect l="l" t="t" r="r" b="b"/>
            <a:pathLst>
              <a:path w="1643504" h="513595">
                <a:moveTo>
                  <a:pt x="0" y="0"/>
                </a:moveTo>
                <a:lnTo>
                  <a:pt x="1643504" y="0"/>
                </a:lnTo>
                <a:lnTo>
                  <a:pt x="1643504" y="513595"/>
                </a:lnTo>
                <a:lnTo>
                  <a:pt x="0" y="513595"/>
                </a:lnTo>
                <a:lnTo>
                  <a:pt x="0" y="0"/>
                </a:lnTo>
                <a:close/>
              </a:path>
            </a:pathLst>
          </a:custGeom>
          <a:blipFill>
            <a:blip r:embed="rId10"/>
            <a:stretch>
              <a:fillRect/>
            </a:stretch>
          </a:blipFill>
        </p:spPr>
        <p:txBody>
          <a:bodyPr/>
          <a:lstStyle/>
          <a:p>
            <a:endParaRPr lang="en-US"/>
          </a:p>
        </p:txBody>
      </p:sp>
      <p:sp>
        <p:nvSpPr>
          <p:cNvPr id="35" name="TextBox 35"/>
          <p:cNvSpPr txBox="1"/>
          <p:nvPr/>
        </p:nvSpPr>
        <p:spPr>
          <a:xfrm>
            <a:off x="7710190" y="836782"/>
            <a:ext cx="2867620" cy="1419086"/>
          </a:xfrm>
          <a:prstGeom prst="rect">
            <a:avLst/>
          </a:prstGeom>
        </p:spPr>
        <p:txBody>
          <a:bodyPr lIns="0" tIns="0" rIns="0" bIns="0" rtlCol="0" anchor="t">
            <a:spAutoFit/>
          </a:bodyPr>
          <a:lstStyle/>
          <a:p>
            <a:pPr algn="ctr">
              <a:lnSpc>
                <a:spcPts val="9990"/>
              </a:lnSpc>
            </a:pPr>
            <a:r>
              <a:rPr lang="en-US" sz="9699">
                <a:solidFill>
                  <a:srgbClr val="FFFFFF"/>
                </a:solidFill>
                <a:latin typeface="Perandory Condensed"/>
                <a:ea typeface="Perandory Condensed"/>
                <a:cs typeface="Perandory Condensed"/>
                <a:sym typeface="Perandory Condensed"/>
              </a:rPr>
              <a:t>ACTIVITY</a:t>
            </a:r>
          </a:p>
        </p:txBody>
      </p:sp>
      <p:grpSp>
        <p:nvGrpSpPr>
          <p:cNvPr id="36" name="Group 36"/>
          <p:cNvGrpSpPr/>
          <p:nvPr/>
        </p:nvGrpSpPr>
        <p:grpSpPr>
          <a:xfrm rot="-10800000">
            <a:off x="14924676" y="6934805"/>
            <a:ext cx="2825414" cy="2703019"/>
            <a:chOff x="0" y="0"/>
            <a:chExt cx="3767219" cy="3604026"/>
          </a:xfrm>
        </p:grpSpPr>
        <p:sp>
          <p:nvSpPr>
            <p:cNvPr id="37" name="Freeform 37"/>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8" name="Freeform 38"/>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9" name="Freeform 39"/>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40" name="Group 40"/>
            <p:cNvGrpSpPr/>
            <p:nvPr/>
          </p:nvGrpSpPr>
          <p:grpSpPr>
            <a:xfrm>
              <a:off x="304377" y="209438"/>
              <a:ext cx="173846" cy="173846"/>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42" name="TextBox 42"/>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68" name="Group 67">
            <a:extLst>
              <a:ext uri="{FF2B5EF4-FFF2-40B4-BE49-F238E27FC236}">
                <a16:creationId xmlns:a16="http://schemas.microsoft.com/office/drawing/2014/main" id="{CEB742FB-27AE-6C4E-FF3F-DE9AF58A842A}"/>
              </a:ext>
            </a:extLst>
          </p:cNvPr>
          <p:cNvGrpSpPr/>
          <p:nvPr/>
        </p:nvGrpSpPr>
        <p:grpSpPr>
          <a:xfrm>
            <a:off x="1898646" y="3870724"/>
            <a:ext cx="6635163" cy="993618"/>
            <a:chOff x="1898646" y="3870724"/>
            <a:chExt cx="6635163" cy="993618"/>
          </a:xfrm>
        </p:grpSpPr>
        <p:grpSp>
          <p:nvGrpSpPr>
            <p:cNvPr id="43" name="Group 43"/>
            <p:cNvGrpSpPr/>
            <p:nvPr/>
          </p:nvGrpSpPr>
          <p:grpSpPr>
            <a:xfrm>
              <a:off x="1898646" y="3927874"/>
              <a:ext cx="505065" cy="505065"/>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5A08"/>
              </a:solidFill>
              <a:ln w="28575" cap="sq">
                <a:solidFill>
                  <a:srgbClr val="FFFFFF"/>
                </a:solidFill>
                <a:prstDash val="solid"/>
                <a:miter/>
              </a:ln>
            </p:spPr>
            <p:txBody>
              <a:bodyPr/>
              <a:lstStyle/>
              <a:p>
                <a:endParaRPr lang="en-US"/>
              </a:p>
            </p:txBody>
          </p:sp>
          <p:sp>
            <p:nvSpPr>
              <p:cNvPr id="45" name="TextBox 45"/>
              <p:cNvSpPr txBox="1"/>
              <p:nvPr/>
            </p:nvSpPr>
            <p:spPr>
              <a:xfrm>
                <a:off x="76200" y="28575"/>
                <a:ext cx="660400" cy="708025"/>
              </a:xfrm>
              <a:prstGeom prst="rect">
                <a:avLst/>
              </a:prstGeom>
            </p:spPr>
            <p:txBody>
              <a:bodyPr lIns="92814" tIns="92814" rIns="92814" bIns="92814" rtlCol="0" anchor="ctr"/>
              <a:lstStyle/>
              <a:p>
                <a:pPr algn="ctr">
                  <a:lnSpc>
                    <a:spcPts val="2800"/>
                  </a:lnSpc>
                  <a:spcBef>
                    <a:spcPct val="0"/>
                  </a:spcBef>
                </a:pPr>
                <a:endParaRPr/>
              </a:p>
            </p:txBody>
          </p:sp>
        </p:grpSp>
        <p:sp>
          <p:nvSpPr>
            <p:cNvPr id="46" name="TextBox 46"/>
            <p:cNvSpPr txBox="1"/>
            <p:nvPr/>
          </p:nvSpPr>
          <p:spPr>
            <a:xfrm>
              <a:off x="2737355" y="3870724"/>
              <a:ext cx="5796454" cy="993618"/>
            </a:xfrm>
            <a:prstGeom prst="rect">
              <a:avLst/>
            </a:prstGeom>
          </p:spPr>
          <p:txBody>
            <a:bodyPr lIns="0" tIns="0" rIns="0" bIns="0" rtlCol="0" anchor="t">
              <a:spAutoFit/>
            </a:bodyPr>
            <a:lstStyle/>
            <a:p>
              <a:pPr algn="l">
                <a:lnSpc>
                  <a:spcPts val="4033"/>
                </a:lnSpc>
              </a:pPr>
              <a:r>
                <a:rPr lang="en-US" sz="2881" b="1" i="1" spc="201" dirty="0">
                  <a:solidFill>
                    <a:srgbClr val="FFFFFF"/>
                  </a:solidFill>
                  <a:latin typeface="Lato 1 Heavy Italics"/>
                  <a:ea typeface="Lato 1 Heavy Italics"/>
                  <a:cs typeface="Lato 1 Heavy Italics"/>
                  <a:sym typeface="Lato 1 Heavy Italics"/>
                </a:rPr>
                <a:t>Frequency and Format of Feedback</a:t>
              </a:r>
            </a:p>
          </p:txBody>
        </p:sp>
      </p:grpSp>
      <p:grpSp>
        <p:nvGrpSpPr>
          <p:cNvPr id="69" name="Group 68">
            <a:extLst>
              <a:ext uri="{FF2B5EF4-FFF2-40B4-BE49-F238E27FC236}">
                <a16:creationId xmlns:a16="http://schemas.microsoft.com/office/drawing/2014/main" id="{ECF52368-A752-7F86-66ED-37C953BF72DC}"/>
              </a:ext>
            </a:extLst>
          </p:cNvPr>
          <p:cNvGrpSpPr/>
          <p:nvPr/>
        </p:nvGrpSpPr>
        <p:grpSpPr>
          <a:xfrm>
            <a:off x="1898646" y="5438835"/>
            <a:ext cx="6635163" cy="505065"/>
            <a:chOff x="1898646" y="5438835"/>
            <a:chExt cx="6635163" cy="505065"/>
          </a:xfrm>
        </p:grpSpPr>
        <p:grpSp>
          <p:nvGrpSpPr>
            <p:cNvPr id="47" name="Group 47"/>
            <p:cNvGrpSpPr/>
            <p:nvPr/>
          </p:nvGrpSpPr>
          <p:grpSpPr>
            <a:xfrm>
              <a:off x="1898646" y="5438835"/>
              <a:ext cx="505065" cy="505065"/>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0A94"/>
              </a:solidFill>
              <a:ln w="28575" cap="sq">
                <a:solidFill>
                  <a:srgbClr val="FFFFFF"/>
                </a:solidFill>
                <a:prstDash val="solid"/>
                <a:miter/>
              </a:ln>
            </p:spPr>
            <p:txBody>
              <a:bodyPr/>
              <a:lstStyle/>
              <a:p>
                <a:endParaRPr lang="en-US"/>
              </a:p>
            </p:txBody>
          </p:sp>
          <p:sp>
            <p:nvSpPr>
              <p:cNvPr id="49" name="TextBox 49"/>
              <p:cNvSpPr txBox="1"/>
              <p:nvPr/>
            </p:nvSpPr>
            <p:spPr>
              <a:xfrm>
                <a:off x="76200" y="28575"/>
                <a:ext cx="660400" cy="708025"/>
              </a:xfrm>
              <a:prstGeom prst="rect">
                <a:avLst/>
              </a:prstGeom>
            </p:spPr>
            <p:txBody>
              <a:bodyPr lIns="92814" tIns="92814" rIns="92814" bIns="92814" rtlCol="0" anchor="ctr"/>
              <a:lstStyle/>
              <a:p>
                <a:pPr algn="ctr">
                  <a:lnSpc>
                    <a:spcPts val="2800"/>
                  </a:lnSpc>
                  <a:spcBef>
                    <a:spcPct val="0"/>
                  </a:spcBef>
                </a:pPr>
                <a:endParaRPr/>
              </a:p>
            </p:txBody>
          </p:sp>
        </p:grpSp>
        <p:sp>
          <p:nvSpPr>
            <p:cNvPr id="50" name="TextBox 50"/>
            <p:cNvSpPr txBox="1"/>
            <p:nvPr/>
          </p:nvSpPr>
          <p:spPr>
            <a:xfrm>
              <a:off x="2737355" y="5446970"/>
              <a:ext cx="5796454" cy="488793"/>
            </a:xfrm>
            <a:prstGeom prst="rect">
              <a:avLst/>
            </a:prstGeom>
          </p:spPr>
          <p:txBody>
            <a:bodyPr lIns="0" tIns="0" rIns="0" bIns="0" rtlCol="0" anchor="t">
              <a:spAutoFit/>
            </a:bodyPr>
            <a:lstStyle/>
            <a:p>
              <a:pPr algn="l">
                <a:lnSpc>
                  <a:spcPts val="4033"/>
                </a:lnSpc>
              </a:pPr>
              <a:r>
                <a:rPr lang="en-US" sz="2881" b="1" i="1" spc="201" dirty="0">
                  <a:solidFill>
                    <a:srgbClr val="FFFFFF"/>
                  </a:solidFill>
                  <a:latin typeface="Lato 1 Heavy Italics"/>
                  <a:ea typeface="Lato 1 Heavy Italics"/>
                  <a:cs typeface="Lato 1 Heavy Italics"/>
                  <a:sym typeface="Lato 1 Heavy Italics"/>
                </a:rPr>
                <a:t>Who Gives Feedback?</a:t>
              </a:r>
            </a:p>
          </p:txBody>
        </p:sp>
      </p:grpSp>
      <p:grpSp>
        <p:nvGrpSpPr>
          <p:cNvPr id="70" name="Group 69">
            <a:extLst>
              <a:ext uri="{FF2B5EF4-FFF2-40B4-BE49-F238E27FC236}">
                <a16:creationId xmlns:a16="http://schemas.microsoft.com/office/drawing/2014/main" id="{1817F68D-8811-3A0D-7643-3CC06CEFDE83}"/>
              </a:ext>
            </a:extLst>
          </p:cNvPr>
          <p:cNvGrpSpPr/>
          <p:nvPr/>
        </p:nvGrpSpPr>
        <p:grpSpPr>
          <a:xfrm>
            <a:off x="1898646" y="6644212"/>
            <a:ext cx="6635163" cy="1498443"/>
            <a:chOff x="1898646" y="6892647"/>
            <a:chExt cx="6635163" cy="1498443"/>
          </a:xfrm>
        </p:grpSpPr>
        <p:grpSp>
          <p:nvGrpSpPr>
            <p:cNvPr id="51" name="Group 51"/>
            <p:cNvGrpSpPr/>
            <p:nvPr/>
          </p:nvGrpSpPr>
          <p:grpSpPr>
            <a:xfrm>
              <a:off x="1898646" y="6949797"/>
              <a:ext cx="505065" cy="505065"/>
              <a:chOff x="0" y="0"/>
              <a:chExt cx="812800" cy="812800"/>
            </a:xfrm>
          </p:grpSpPr>
          <p:sp>
            <p:nvSpPr>
              <p:cNvPr id="52" name="Freeform 5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6AB11"/>
              </a:solidFill>
              <a:ln w="28575" cap="sq">
                <a:solidFill>
                  <a:srgbClr val="FFFFFF"/>
                </a:solidFill>
                <a:prstDash val="solid"/>
                <a:miter/>
              </a:ln>
            </p:spPr>
            <p:txBody>
              <a:bodyPr/>
              <a:lstStyle/>
              <a:p>
                <a:endParaRPr lang="en-US"/>
              </a:p>
            </p:txBody>
          </p:sp>
          <p:sp>
            <p:nvSpPr>
              <p:cNvPr id="53" name="TextBox 53"/>
              <p:cNvSpPr txBox="1"/>
              <p:nvPr/>
            </p:nvSpPr>
            <p:spPr>
              <a:xfrm>
                <a:off x="76200" y="28575"/>
                <a:ext cx="660400" cy="708025"/>
              </a:xfrm>
              <a:prstGeom prst="rect">
                <a:avLst/>
              </a:prstGeom>
            </p:spPr>
            <p:txBody>
              <a:bodyPr lIns="92814" tIns="92814" rIns="92814" bIns="92814" rtlCol="0" anchor="ctr"/>
              <a:lstStyle/>
              <a:p>
                <a:pPr algn="ctr">
                  <a:lnSpc>
                    <a:spcPts val="2800"/>
                  </a:lnSpc>
                  <a:spcBef>
                    <a:spcPct val="0"/>
                  </a:spcBef>
                </a:pPr>
                <a:endParaRPr/>
              </a:p>
            </p:txBody>
          </p:sp>
        </p:grpSp>
        <p:sp>
          <p:nvSpPr>
            <p:cNvPr id="54" name="TextBox 54"/>
            <p:cNvSpPr txBox="1"/>
            <p:nvPr/>
          </p:nvSpPr>
          <p:spPr>
            <a:xfrm>
              <a:off x="2737355" y="6892647"/>
              <a:ext cx="5796454" cy="1498443"/>
            </a:xfrm>
            <a:prstGeom prst="rect">
              <a:avLst/>
            </a:prstGeom>
          </p:spPr>
          <p:txBody>
            <a:bodyPr lIns="0" tIns="0" rIns="0" bIns="0" rtlCol="0" anchor="t">
              <a:spAutoFit/>
            </a:bodyPr>
            <a:lstStyle/>
            <a:p>
              <a:pPr algn="l">
                <a:lnSpc>
                  <a:spcPts val="4033"/>
                </a:lnSpc>
              </a:pPr>
              <a:r>
                <a:rPr lang="en-US" sz="2881" b="1" i="1" spc="201" dirty="0">
                  <a:solidFill>
                    <a:srgbClr val="FFFFFF"/>
                  </a:solidFill>
                  <a:latin typeface="Lato 1 Heavy Italics"/>
                  <a:ea typeface="Lato 1 Heavy Italics"/>
                  <a:cs typeface="Lato 1 Heavy Italics"/>
                  <a:sym typeface="Lato 1 Heavy Italics"/>
                </a:rPr>
                <a:t>Aligning Feedback with Development and Business Goals</a:t>
              </a:r>
            </a:p>
          </p:txBody>
        </p:sp>
      </p:grpSp>
      <p:grpSp>
        <p:nvGrpSpPr>
          <p:cNvPr id="71" name="Group 70">
            <a:extLst>
              <a:ext uri="{FF2B5EF4-FFF2-40B4-BE49-F238E27FC236}">
                <a16:creationId xmlns:a16="http://schemas.microsoft.com/office/drawing/2014/main" id="{8228236F-06E3-C691-011C-C19F678C346E}"/>
              </a:ext>
            </a:extLst>
          </p:cNvPr>
          <p:cNvGrpSpPr/>
          <p:nvPr/>
        </p:nvGrpSpPr>
        <p:grpSpPr>
          <a:xfrm>
            <a:off x="10307869" y="7489052"/>
            <a:ext cx="6635162" cy="562215"/>
            <a:chOff x="10292908" y="3870724"/>
            <a:chExt cx="6635162" cy="562215"/>
          </a:xfrm>
        </p:grpSpPr>
        <p:grpSp>
          <p:nvGrpSpPr>
            <p:cNvPr id="55" name="Group 55"/>
            <p:cNvGrpSpPr/>
            <p:nvPr/>
          </p:nvGrpSpPr>
          <p:grpSpPr>
            <a:xfrm>
              <a:off x="10292908" y="3927874"/>
              <a:ext cx="505065" cy="505065"/>
              <a:chOff x="0" y="0"/>
              <a:chExt cx="812800" cy="812800"/>
            </a:xfrm>
          </p:grpSpPr>
          <p:sp>
            <p:nvSpPr>
              <p:cNvPr id="56" name="Freeform 5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5A08"/>
              </a:solidFill>
              <a:ln w="28575" cap="sq">
                <a:solidFill>
                  <a:srgbClr val="FFFFFF"/>
                </a:solidFill>
                <a:prstDash val="solid"/>
                <a:miter/>
              </a:ln>
            </p:spPr>
            <p:txBody>
              <a:bodyPr/>
              <a:lstStyle/>
              <a:p>
                <a:endParaRPr lang="en-US"/>
              </a:p>
            </p:txBody>
          </p:sp>
          <p:sp>
            <p:nvSpPr>
              <p:cNvPr id="57" name="TextBox 57"/>
              <p:cNvSpPr txBox="1"/>
              <p:nvPr/>
            </p:nvSpPr>
            <p:spPr>
              <a:xfrm>
                <a:off x="76200" y="28575"/>
                <a:ext cx="660400" cy="708025"/>
              </a:xfrm>
              <a:prstGeom prst="rect">
                <a:avLst/>
              </a:prstGeom>
            </p:spPr>
            <p:txBody>
              <a:bodyPr lIns="92814" tIns="92814" rIns="92814" bIns="92814" rtlCol="0" anchor="ctr"/>
              <a:lstStyle/>
              <a:p>
                <a:pPr algn="ctr">
                  <a:lnSpc>
                    <a:spcPts val="2800"/>
                  </a:lnSpc>
                  <a:spcBef>
                    <a:spcPct val="0"/>
                  </a:spcBef>
                </a:pPr>
                <a:endParaRPr/>
              </a:p>
            </p:txBody>
          </p:sp>
        </p:grpSp>
        <p:sp>
          <p:nvSpPr>
            <p:cNvPr id="58" name="TextBox 58"/>
            <p:cNvSpPr txBox="1"/>
            <p:nvPr/>
          </p:nvSpPr>
          <p:spPr>
            <a:xfrm>
              <a:off x="11131616" y="3870724"/>
              <a:ext cx="5796454" cy="463397"/>
            </a:xfrm>
            <a:prstGeom prst="rect">
              <a:avLst/>
            </a:prstGeom>
          </p:spPr>
          <p:txBody>
            <a:bodyPr lIns="0" tIns="0" rIns="0" bIns="0" rtlCol="0" anchor="t">
              <a:spAutoFit/>
            </a:bodyPr>
            <a:lstStyle/>
            <a:p>
              <a:pPr algn="l">
                <a:lnSpc>
                  <a:spcPts val="4033"/>
                </a:lnSpc>
              </a:pPr>
              <a:r>
                <a:rPr lang="en-US" sz="2881" b="1" i="1" spc="201" dirty="0">
                  <a:solidFill>
                    <a:srgbClr val="FFFFFF"/>
                  </a:solidFill>
                  <a:latin typeface="Lato 1 Heavy Italics"/>
                  <a:ea typeface="Lato 1 Heavy Italics"/>
                  <a:cs typeface="Lato 1 Heavy Italics"/>
                  <a:sym typeface="Lato 1 Heavy Italics"/>
                </a:rPr>
                <a:t>Next Steps</a:t>
              </a:r>
            </a:p>
          </p:txBody>
        </p:sp>
      </p:grpSp>
      <p:grpSp>
        <p:nvGrpSpPr>
          <p:cNvPr id="72" name="Group 71">
            <a:extLst>
              <a:ext uri="{FF2B5EF4-FFF2-40B4-BE49-F238E27FC236}">
                <a16:creationId xmlns:a16="http://schemas.microsoft.com/office/drawing/2014/main" id="{C7EAD1F9-3932-D1D0-2E73-AED175DC1D36}"/>
              </a:ext>
            </a:extLst>
          </p:cNvPr>
          <p:cNvGrpSpPr/>
          <p:nvPr/>
        </p:nvGrpSpPr>
        <p:grpSpPr>
          <a:xfrm>
            <a:off x="10293058" y="5208558"/>
            <a:ext cx="6635162" cy="993618"/>
            <a:chOff x="10293176" y="5381685"/>
            <a:chExt cx="6635162" cy="993618"/>
          </a:xfrm>
        </p:grpSpPr>
        <p:grpSp>
          <p:nvGrpSpPr>
            <p:cNvPr id="59" name="Group 59"/>
            <p:cNvGrpSpPr/>
            <p:nvPr/>
          </p:nvGrpSpPr>
          <p:grpSpPr>
            <a:xfrm>
              <a:off x="10293176" y="5438835"/>
              <a:ext cx="505065" cy="505065"/>
              <a:chOff x="0" y="0"/>
              <a:chExt cx="812800" cy="812800"/>
            </a:xfrm>
          </p:grpSpPr>
          <p:sp>
            <p:nvSpPr>
              <p:cNvPr id="60" name="Freeform 6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0A94"/>
              </a:solidFill>
              <a:ln w="28575" cap="sq">
                <a:solidFill>
                  <a:srgbClr val="FFFFFF"/>
                </a:solidFill>
                <a:prstDash val="solid"/>
                <a:miter/>
              </a:ln>
            </p:spPr>
            <p:txBody>
              <a:bodyPr/>
              <a:lstStyle/>
              <a:p>
                <a:endParaRPr lang="en-US"/>
              </a:p>
            </p:txBody>
          </p:sp>
          <p:sp>
            <p:nvSpPr>
              <p:cNvPr id="61" name="TextBox 61"/>
              <p:cNvSpPr txBox="1"/>
              <p:nvPr/>
            </p:nvSpPr>
            <p:spPr>
              <a:xfrm>
                <a:off x="76200" y="28575"/>
                <a:ext cx="660400" cy="708025"/>
              </a:xfrm>
              <a:prstGeom prst="rect">
                <a:avLst/>
              </a:prstGeom>
            </p:spPr>
            <p:txBody>
              <a:bodyPr lIns="92814" tIns="92814" rIns="92814" bIns="92814" rtlCol="0" anchor="ctr"/>
              <a:lstStyle/>
              <a:p>
                <a:pPr algn="ctr">
                  <a:lnSpc>
                    <a:spcPts val="2800"/>
                  </a:lnSpc>
                  <a:spcBef>
                    <a:spcPct val="0"/>
                  </a:spcBef>
                </a:pPr>
                <a:endParaRPr/>
              </a:p>
            </p:txBody>
          </p:sp>
        </p:grpSp>
        <p:sp>
          <p:nvSpPr>
            <p:cNvPr id="62" name="TextBox 62"/>
            <p:cNvSpPr txBox="1"/>
            <p:nvPr/>
          </p:nvSpPr>
          <p:spPr>
            <a:xfrm>
              <a:off x="11131884" y="5381685"/>
              <a:ext cx="5796454" cy="993618"/>
            </a:xfrm>
            <a:prstGeom prst="rect">
              <a:avLst/>
            </a:prstGeom>
          </p:spPr>
          <p:txBody>
            <a:bodyPr lIns="0" tIns="0" rIns="0" bIns="0" rtlCol="0" anchor="t">
              <a:spAutoFit/>
            </a:bodyPr>
            <a:lstStyle/>
            <a:p>
              <a:pPr algn="l">
                <a:lnSpc>
                  <a:spcPts val="4033"/>
                </a:lnSpc>
              </a:pPr>
              <a:r>
                <a:rPr lang="en-US" sz="2881" b="1" i="1" spc="201" dirty="0">
                  <a:solidFill>
                    <a:srgbClr val="FFFFFF"/>
                  </a:solidFill>
                  <a:latin typeface="Lato 1 Heavy Italics"/>
                  <a:ea typeface="Lato 1 Heavy Italics"/>
                  <a:cs typeface="Lato 1 Heavy Italics"/>
                  <a:sym typeface="Lato 1 Heavy Italics"/>
                </a:rPr>
                <a:t>Tracking and Measuring Progress</a:t>
              </a:r>
            </a:p>
          </p:txBody>
        </p:sp>
      </p:grpSp>
      <p:grpSp>
        <p:nvGrpSpPr>
          <p:cNvPr id="73" name="Group 72">
            <a:extLst>
              <a:ext uri="{FF2B5EF4-FFF2-40B4-BE49-F238E27FC236}">
                <a16:creationId xmlns:a16="http://schemas.microsoft.com/office/drawing/2014/main" id="{AEA55BFF-8CFD-2586-AC6F-81FB25F839B6}"/>
              </a:ext>
            </a:extLst>
          </p:cNvPr>
          <p:cNvGrpSpPr/>
          <p:nvPr/>
        </p:nvGrpSpPr>
        <p:grpSpPr>
          <a:xfrm>
            <a:off x="10307869" y="6462488"/>
            <a:ext cx="6635162" cy="505065"/>
            <a:chOff x="10292908" y="6949797"/>
            <a:chExt cx="6635162" cy="505065"/>
          </a:xfrm>
        </p:grpSpPr>
        <p:grpSp>
          <p:nvGrpSpPr>
            <p:cNvPr id="63" name="Group 63"/>
            <p:cNvGrpSpPr/>
            <p:nvPr/>
          </p:nvGrpSpPr>
          <p:grpSpPr>
            <a:xfrm>
              <a:off x="10292908" y="6949797"/>
              <a:ext cx="505065" cy="505065"/>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6AB11"/>
              </a:solidFill>
              <a:ln w="28575" cap="sq">
                <a:solidFill>
                  <a:srgbClr val="FFFFFF"/>
                </a:solidFill>
                <a:prstDash val="solid"/>
                <a:miter/>
              </a:ln>
            </p:spPr>
            <p:txBody>
              <a:bodyPr/>
              <a:lstStyle/>
              <a:p>
                <a:endParaRPr lang="en-US"/>
              </a:p>
            </p:txBody>
          </p:sp>
          <p:sp>
            <p:nvSpPr>
              <p:cNvPr id="65" name="TextBox 65"/>
              <p:cNvSpPr txBox="1"/>
              <p:nvPr/>
            </p:nvSpPr>
            <p:spPr>
              <a:xfrm>
                <a:off x="76200" y="28575"/>
                <a:ext cx="660400" cy="708025"/>
              </a:xfrm>
              <a:prstGeom prst="rect">
                <a:avLst/>
              </a:prstGeom>
            </p:spPr>
            <p:txBody>
              <a:bodyPr lIns="92814" tIns="92814" rIns="92814" bIns="92814" rtlCol="0" anchor="ctr"/>
              <a:lstStyle/>
              <a:p>
                <a:pPr algn="ctr">
                  <a:lnSpc>
                    <a:spcPts val="2800"/>
                  </a:lnSpc>
                  <a:spcBef>
                    <a:spcPct val="0"/>
                  </a:spcBef>
                </a:pPr>
                <a:endParaRPr/>
              </a:p>
            </p:txBody>
          </p:sp>
        </p:grpSp>
        <p:sp>
          <p:nvSpPr>
            <p:cNvPr id="66" name="TextBox 66"/>
            <p:cNvSpPr txBox="1"/>
            <p:nvPr/>
          </p:nvSpPr>
          <p:spPr>
            <a:xfrm>
              <a:off x="11131616" y="6957932"/>
              <a:ext cx="5796454" cy="488793"/>
            </a:xfrm>
            <a:prstGeom prst="rect">
              <a:avLst/>
            </a:prstGeom>
          </p:spPr>
          <p:txBody>
            <a:bodyPr lIns="0" tIns="0" rIns="0" bIns="0" rtlCol="0" anchor="t">
              <a:spAutoFit/>
            </a:bodyPr>
            <a:lstStyle/>
            <a:p>
              <a:pPr algn="l">
                <a:lnSpc>
                  <a:spcPts val="4033"/>
                </a:lnSpc>
              </a:pPr>
              <a:r>
                <a:rPr lang="en-US" sz="2881" b="1" i="1" spc="201" dirty="0">
                  <a:solidFill>
                    <a:srgbClr val="FFFFFF"/>
                  </a:solidFill>
                  <a:latin typeface="Lato 1 Heavy Italics"/>
                  <a:ea typeface="Lato 1 Heavy Italics"/>
                  <a:cs typeface="Lato 1 Heavy Italics"/>
                  <a:sym typeface="Lato 1 Heavy Italics"/>
                </a:rPr>
                <a:t>Implementing the New System</a:t>
              </a:r>
            </a:p>
          </p:txBody>
        </p:sp>
      </p:grpSp>
      <p:sp>
        <p:nvSpPr>
          <p:cNvPr id="67" name="TextBox 67"/>
          <p:cNvSpPr txBox="1"/>
          <p:nvPr/>
        </p:nvSpPr>
        <p:spPr>
          <a:xfrm>
            <a:off x="1601064" y="2256649"/>
            <a:ext cx="15526196" cy="1149475"/>
          </a:xfrm>
          <a:prstGeom prst="rect">
            <a:avLst/>
          </a:prstGeom>
        </p:spPr>
        <p:txBody>
          <a:bodyPr lIns="0" tIns="0" rIns="0" bIns="0" rtlCol="0" anchor="t">
            <a:spAutoFit/>
          </a:bodyPr>
          <a:lstStyle/>
          <a:p>
            <a:pPr algn="ctr">
              <a:lnSpc>
                <a:spcPts val="8033"/>
              </a:lnSpc>
            </a:pPr>
            <a:r>
              <a:rPr lang="en-US" sz="7799">
                <a:solidFill>
                  <a:srgbClr val="FFFFFF"/>
                </a:solidFill>
                <a:latin typeface="Perandory Condensed"/>
                <a:ea typeface="Perandory Condensed"/>
                <a:cs typeface="Perandory Condensed"/>
                <a:sym typeface="Perandory Condensed"/>
              </a:rPr>
              <a:t>DESIGNING YOUR IDEAL PERFORMANCE MANAGEMENT SYSTEM</a:t>
            </a:r>
          </a:p>
        </p:txBody>
      </p:sp>
      <p:grpSp>
        <p:nvGrpSpPr>
          <p:cNvPr id="74" name="Group 73">
            <a:extLst>
              <a:ext uri="{FF2B5EF4-FFF2-40B4-BE49-F238E27FC236}">
                <a16:creationId xmlns:a16="http://schemas.microsoft.com/office/drawing/2014/main" id="{EA0CCEB5-1C43-A137-AB3F-38FB4D7D944A}"/>
              </a:ext>
            </a:extLst>
          </p:cNvPr>
          <p:cNvGrpSpPr/>
          <p:nvPr/>
        </p:nvGrpSpPr>
        <p:grpSpPr>
          <a:xfrm>
            <a:off x="10307869" y="3907317"/>
            <a:ext cx="6635162" cy="993618"/>
            <a:chOff x="10292908" y="3870724"/>
            <a:chExt cx="6635162" cy="993618"/>
          </a:xfrm>
        </p:grpSpPr>
        <p:grpSp>
          <p:nvGrpSpPr>
            <p:cNvPr id="75" name="Group 55">
              <a:extLst>
                <a:ext uri="{FF2B5EF4-FFF2-40B4-BE49-F238E27FC236}">
                  <a16:creationId xmlns:a16="http://schemas.microsoft.com/office/drawing/2014/main" id="{5C284669-E9A4-D26E-0AF4-1BE5AEE902B7}"/>
                </a:ext>
              </a:extLst>
            </p:cNvPr>
            <p:cNvGrpSpPr/>
            <p:nvPr/>
          </p:nvGrpSpPr>
          <p:grpSpPr>
            <a:xfrm>
              <a:off x="10292908" y="3927874"/>
              <a:ext cx="505065" cy="505065"/>
              <a:chOff x="0" y="0"/>
              <a:chExt cx="812800" cy="812800"/>
            </a:xfrm>
          </p:grpSpPr>
          <p:sp>
            <p:nvSpPr>
              <p:cNvPr id="77" name="Freeform 56">
                <a:extLst>
                  <a:ext uri="{FF2B5EF4-FFF2-40B4-BE49-F238E27FC236}">
                    <a16:creationId xmlns:a16="http://schemas.microsoft.com/office/drawing/2014/main" id="{D42B65DF-8486-D1B6-CE7A-095BB4F667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5A08"/>
              </a:solidFill>
              <a:ln w="28575" cap="sq">
                <a:solidFill>
                  <a:srgbClr val="FFFFFF"/>
                </a:solidFill>
                <a:prstDash val="solid"/>
                <a:miter/>
              </a:ln>
            </p:spPr>
            <p:txBody>
              <a:bodyPr/>
              <a:lstStyle/>
              <a:p>
                <a:endParaRPr lang="en-US"/>
              </a:p>
            </p:txBody>
          </p:sp>
          <p:sp>
            <p:nvSpPr>
              <p:cNvPr id="78" name="TextBox 57">
                <a:extLst>
                  <a:ext uri="{FF2B5EF4-FFF2-40B4-BE49-F238E27FC236}">
                    <a16:creationId xmlns:a16="http://schemas.microsoft.com/office/drawing/2014/main" id="{88E20534-2A9E-D2AC-C640-068418CBFC74}"/>
                  </a:ext>
                </a:extLst>
              </p:cNvPr>
              <p:cNvSpPr txBox="1"/>
              <p:nvPr/>
            </p:nvSpPr>
            <p:spPr>
              <a:xfrm>
                <a:off x="76200" y="28575"/>
                <a:ext cx="660400" cy="708025"/>
              </a:xfrm>
              <a:prstGeom prst="rect">
                <a:avLst/>
              </a:prstGeom>
            </p:spPr>
            <p:txBody>
              <a:bodyPr lIns="92814" tIns="92814" rIns="92814" bIns="92814" rtlCol="0" anchor="ctr"/>
              <a:lstStyle/>
              <a:p>
                <a:pPr algn="ctr">
                  <a:lnSpc>
                    <a:spcPts val="2800"/>
                  </a:lnSpc>
                  <a:spcBef>
                    <a:spcPct val="0"/>
                  </a:spcBef>
                </a:pPr>
                <a:endParaRPr/>
              </a:p>
            </p:txBody>
          </p:sp>
        </p:grpSp>
        <p:sp>
          <p:nvSpPr>
            <p:cNvPr id="76" name="TextBox 58">
              <a:extLst>
                <a:ext uri="{FF2B5EF4-FFF2-40B4-BE49-F238E27FC236}">
                  <a16:creationId xmlns:a16="http://schemas.microsoft.com/office/drawing/2014/main" id="{12B183E7-1FEC-B8D6-1EC1-DB7B2DF3C049}"/>
                </a:ext>
              </a:extLst>
            </p:cNvPr>
            <p:cNvSpPr txBox="1"/>
            <p:nvPr/>
          </p:nvSpPr>
          <p:spPr>
            <a:xfrm>
              <a:off x="11131616" y="3870724"/>
              <a:ext cx="5796454" cy="993618"/>
            </a:xfrm>
            <a:prstGeom prst="rect">
              <a:avLst/>
            </a:prstGeom>
          </p:spPr>
          <p:txBody>
            <a:bodyPr lIns="0" tIns="0" rIns="0" bIns="0" rtlCol="0" anchor="t">
              <a:spAutoFit/>
            </a:bodyPr>
            <a:lstStyle/>
            <a:p>
              <a:pPr algn="l">
                <a:lnSpc>
                  <a:spcPts val="4033"/>
                </a:lnSpc>
              </a:pPr>
              <a:r>
                <a:rPr lang="en-US" sz="2881" b="1" i="1" spc="201" dirty="0">
                  <a:solidFill>
                    <a:srgbClr val="FFFFFF"/>
                  </a:solidFill>
                  <a:latin typeface="Lato 1 Heavy Italics"/>
                  <a:ea typeface="Lato 1 Heavy Italics"/>
                  <a:cs typeface="Lato 1 Heavy Italics"/>
                  <a:sym typeface="Lato 1 Heavy Italics"/>
                </a:rPr>
                <a:t>Addressing High Performers and Underperformers</a:t>
              </a: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5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fade">
                                      <p:cBhvr>
                                        <p:cTn id="32" dur="500"/>
                                        <p:tgtEl>
                                          <p:spTgt spid="7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2184380">
                <a:moveTo>
                  <a:pt x="0" y="0"/>
                </a:moveTo>
                <a:lnTo>
                  <a:pt x="18288000" y="0"/>
                </a:lnTo>
                <a:lnTo>
                  <a:pt x="18288000" y="12184380"/>
                </a:lnTo>
                <a:lnTo>
                  <a:pt x="0" y="12184380"/>
                </a:lnTo>
                <a:lnTo>
                  <a:pt x="0" y="0"/>
                </a:lnTo>
                <a:close/>
              </a:path>
            </a:pathLst>
          </a:custGeom>
          <a:blipFill>
            <a:blip r:embed="rId3">
              <a:alphaModFix amt="73000"/>
            </a:blip>
            <a:stretch>
              <a:fillRect t="-18444"/>
            </a:stretch>
          </a:blipFill>
        </p:spPr>
        <p:txBody>
          <a:bodyPr/>
          <a:lstStyle/>
          <a:p>
            <a:endParaRPr lang="en-US"/>
          </a:p>
        </p:txBody>
      </p:sp>
      <p:grpSp>
        <p:nvGrpSpPr>
          <p:cNvPr id="3" name="Group 3"/>
          <p:cNvGrpSpPr/>
          <p:nvPr/>
        </p:nvGrpSpPr>
        <p:grpSpPr>
          <a:xfrm>
            <a:off x="547137" y="493652"/>
            <a:ext cx="2825414" cy="2703019"/>
            <a:chOff x="0" y="0"/>
            <a:chExt cx="3767219" cy="3604026"/>
          </a:xfrm>
        </p:grpSpPr>
        <p:sp>
          <p:nvSpPr>
            <p:cNvPr id="4" name="Freeform 4"/>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7" name="Group 7"/>
            <p:cNvGrpSpPr/>
            <p:nvPr/>
          </p:nvGrpSpPr>
          <p:grpSpPr>
            <a:xfrm>
              <a:off x="304377" y="209438"/>
              <a:ext cx="173846" cy="17384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9" name="TextBox 9"/>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10" name="Group 10"/>
          <p:cNvGrpSpPr/>
          <p:nvPr/>
        </p:nvGrpSpPr>
        <p:grpSpPr>
          <a:xfrm rot="-10800000">
            <a:off x="14924676" y="6934805"/>
            <a:ext cx="2825414" cy="2703019"/>
            <a:chOff x="0" y="0"/>
            <a:chExt cx="3767219" cy="3604026"/>
          </a:xfrm>
        </p:grpSpPr>
        <p:sp>
          <p:nvSpPr>
            <p:cNvPr id="11" name="Freeform 11"/>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4" name="Group 14"/>
            <p:cNvGrpSpPr/>
            <p:nvPr/>
          </p:nvGrpSpPr>
          <p:grpSpPr>
            <a:xfrm>
              <a:off x="304377" y="209438"/>
              <a:ext cx="173846" cy="17384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6" name="TextBox 16"/>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17" name="Group 17"/>
          <p:cNvGrpSpPr/>
          <p:nvPr/>
        </p:nvGrpSpPr>
        <p:grpSpPr>
          <a:xfrm rot="-5400000">
            <a:off x="485939" y="6873607"/>
            <a:ext cx="2825414" cy="2703019"/>
            <a:chOff x="0" y="0"/>
            <a:chExt cx="3767219" cy="3604026"/>
          </a:xfrm>
        </p:grpSpPr>
        <p:sp>
          <p:nvSpPr>
            <p:cNvPr id="18" name="Freeform 18"/>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1" name="Group 21"/>
            <p:cNvGrpSpPr/>
            <p:nvPr/>
          </p:nvGrpSpPr>
          <p:grpSpPr>
            <a:xfrm>
              <a:off x="304377" y="209438"/>
              <a:ext cx="173846" cy="17384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24" name="Group 24"/>
          <p:cNvGrpSpPr/>
          <p:nvPr/>
        </p:nvGrpSpPr>
        <p:grpSpPr>
          <a:xfrm rot="5400000">
            <a:off x="14985873" y="554849"/>
            <a:ext cx="2825414" cy="2703019"/>
            <a:chOff x="0" y="0"/>
            <a:chExt cx="3767219" cy="3604026"/>
          </a:xfrm>
        </p:grpSpPr>
        <p:sp>
          <p:nvSpPr>
            <p:cNvPr id="25" name="Freeform 25"/>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6" name="Freeform 26"/>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7" name="Freeform 27"/>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8" name="Group 28"/>
            <p:cNvGrpSpPr/>
            <p:nvPr/>
          </p:nvGrpSpPr>
          <p:grpSpPr>
            <a:xfrm>
              <a:off x="304377" y="209438"/>
              <a:ext cx="173846" cy="173846"/>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30" name="TextBox 30"/>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sp>
        <p:nvSpPr>
          <p:cNvPr id="31" name="Freeform 31"/>
          <p:cNvSpPr/>
          <p:nvPr/>
        </p:nvSpPr>
        <p:spPr>
          <a:xfrm>
            <a:off x="10864633" y="1329121"/>
            <a:ext cx="5472750" cy="7130619"/>
          </a:xfrm>
          <a:custGeom>
            <a:avLst/>
            <a:gdLst/>
            <a:ahLst/>
            <a:cxnLst/>
            <a:rect l="l" t="t" r="r" b="b"/>
            <a:pathLst>
              <a:path w="5472750" h="7130619">
                <a:moveTo>
                  <a:pt x="0" y="0"/>
                </a:moveTo>
                <a:lnTo>
                  <a:pt x="5472750" y="0"/>
                </a:lnTo>
                <a:lnTo>
                  <a:pt x="5472750" y="7130619"/>
                </a:lnTo>
                <a:lnTo>
                  <a:pt x="0" y="713061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2" name="TextBox 32"/>
          <p:cNvSpPr txBox="1"/>
          <p:nvPr/>
        </p:nvSpPr>
        <p:spPr>
          <a:xfrm>
            <a:off x="1552196" y="2035662"/>
            <a:ext cx="9364497" cy="1788951"/>
          </a:xfrm>
          <a:prstGeom prst="rect">
            <a:avLst/>
          </a:prstGeom>
        </p:spPr>
        <p:txBody>
          <a:bodyPr lIns="0" tIns="0" rIns="0" bIns="0" rtlCol="0" anchor="t">
            <a:spAutoFit/>
          </a:bodyPr>
          <a:lstStyle/>
          <a:p>
            <a:pPr algn="ctr">
              <a:lnSpc>
                <a:spcPts val="6640"/>
              </a:lnSpc>
            </a:pPr>
            <a:r>
              <a:rPr lang="en-US" sz="8000" dirty="0">
                <a:solidFill>
                  <a:srgbClr val="FFFFFF"/>
                </a:solidFill>
                <a:latin typeface="Perandory Condensed"/>
                <a:ea typeface="Perandory Condensed"/>
                <a:cs typeface="Perandory Condensed"/>
                <a:sym typeface="Perandory Condensed"/>
              </a:rPr>
              <a:t>Frequency and Format of Feedback</a:t>
            </a:r>
          </a:p>
        </p:txBody>
      </p:sp>
      <p:sp>
        <p:nvSpPr>
          <p:cNvPr id="33" name="Freeform 33"/>
          <p:cNvSpPr/>
          <p:nvPr/>
        </p:nvSpPr>
        <p:spPr>
          <a:xfrm>
            <a:off x="8322248" y="9381026"/>
            <a:ext cx="1643504" cy="513595"/>
          </a:xfrm>
          <a:custGeom>
            <a:avLst/>
            <a:gdLst/>
            <a:ahLst/>
            <a:cxnLst/>
            <a:rect l="l" t="t" r="r" b="b"/>
            <a:pathLst>
              <a:path w="1643504" h="513595">
                <a:moveTo>
                  <a:pt x="0" y="0"/>
                </a:moveTo>
                <a:lnTo>
                  <a:pt x="1643504" y="0"/>
                </a:lnTo>
                <a:lnTo>
                  <a:pt x="1643504" y="513595"/>
                </a:lnTo>
                <a:lnTo>
                  <a:pt x="0" y="513595"/>
                </a:lnTo>
                <a:lnTo>
                  <a:pt x="0" y="0"/>
                </a:lnTo>
                <a:close/>
              </a:path>
            </a:pathLst>
          </a:custGeom>
          <a:blipFill>
            <a:blip r:embed="rId10"/>
            <a:stretch>
              <a:fillRect/>
            </a:stretch>
          </a:blipFill>
        </p:spPr>
        <p:txBody>
          <a:bodyPr/>
          <a:lstStyle/>
          <a:p>
            <a:endParaRPr lang="en-US"/>
          </a:p>
        </p:txBody>
      </p:sp>
      <p:grpSp>
        <p:nvGrpSpPr>
          <p:cNvPr id="46" name="Group 45">
            <a:extLst>
              <a:ext uri="{FF2B5EF4-FFF2-40B4-BE49-F238E27FC236}">
                <a16:creationId xmlns:a16="http://schemas.microsoft.com/office/drawing/2014/main" id="{B2E4FA87-4717-5565-BE04-AFAE127D3186}"/>
              </a:ext>
            </a:extLst>
          </p:cNvPr>
          <p:cNvGrpSpPr/>
          <p:nvPr/>
        </p:nvGrpSpPr>
        <p:grpSpPr>
          <a:xfrm>
            <a:off x="1738491" y="4173004"/>
            <a:ext cx="9240067" cy="533758"/>
            <a:chOff x="1676626" y="4277140"/>
            <a:chExt cx="9240067" cy="533758"/>
          </a:xfrm>
        </p:grpSpPr>
        <p:grpSp>
          <p:nvGrpSpPr>
            <p:cNvPr id="34" name="Group 34"/>
            <p:cNvGrpSpPr/>
            <p:nvPr/>
          </p:nvGrpSpPr>
          <p:grpSpPr>
            <a:xfrm>
              <a:off x="1676626" y="4305833"/>
              <a:ext cx="505065" cy="505065"/>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5A08"/>
              </a:solidFill>
              <a:ln w="28575" cap="sq">
                <a:solidFill>
                  <a:srgbClr val="FFFFFF"/>
                </a:solidFill>
                <a:prstDash val="solid"/>
                <a:miter/>
              </a:ln>
            </p:spPr>
            <p:txBody>
              <a:bodyPr/>
              <a:lstStyle/>
              <a:p>
                <a:endParaRPr lang="en-US"/>
              </a:p>
            </p:txBody>
          </p:sp>
          <p:sp>
            <p:nvSpPr>
              <p:cNvPr id="36" name="TextBox 36"/>
              <p:cNvSpPr txBox="1"/>
              <p:nvPr/>
            </p:nvSpPr>
            <p:spPr>
              <a:xfrm>
                <a:off x="76200" y="38100"/>
                <a:ext cx="660400" cy="698500"/>
              </a:xfrm>
              <a:prstGeom prst="rect">
                <a:avLst/>
              </a:prstGeom>
            </p:spPr>
            <p:txBody>
              <a:bodyPr lIns="92814" tIns="92814" rIns="92814" bIns="92814" rtlCol="0" anchor="ctr"/>
              <a:lstStyle/>
              <a:p>
                <a:pPr algn="ctr">
                  <a:lnSpc>
                    <a:spcPts val="2660"/>
                  </a:lnSpc>
                  <a:spcBef>
                    <a:spcPct val="0"/>
                  </a:spcBef>
                </a:pPr>
                <a:endParaRPr/>
              </a:p>
            </p:txBody>
          </p:sp>
        </p:grpSp>
        <p:sp>
          <p:nvSpPr>
            <p:cNvPr id="43" name="TextBox 43"/>
            <p:cNvSpPr txBox="1"/>
            <p:nvPr/>
          </p:nvSpPr>
          <p:spPr>
            <a:xfrm>
              <a:off x="2515334" y="4277140"/>
              <a:ext cx="8401359" cy="463397"/>
            </a:xfrm>
            <a:prstGeom prst="rect">
              <a:avLst/>
            </a:prstGeom>
          </p:spPr>
          <p:txBody>
            <a:bodyPr lIns="0" tIns="0" rIns="0" bIns="0" rtlCol="0" anchor="t">
              <a:spAutoFit/>
            </a:bodyPr>
            <a:lstStyle/>
            <a:p>
              <a:pPr algn="l">
                <a:lnSpc>
                  <a:spcPts val="4033"/>
                </a:lnSpc>
              </a:pPr>
              <a:r>
                <a:rPr lang="en-US" sz="2881" b="1" i="1" spc="201" dirty="0">
                  <a:solidFill>
                    <a:srgbClr val="FFFFFF"/>
                  </a:solidFill>
                  <a:latin typeface="Lato 1 Heavy Italics"/>
                  <a:ea typeface="Lato 1 Heavy Italics"/>
                  <a:cs typeface="Lato 1 Heavy Italics"/>
                  <a:sym typeface="Lato 1 Heavy Italics"/>
                </a:rPr>
                <a:t>How often will feedback occur?</a:t>
              </a:r>
            </a:p>
          </p:txBody>
        </p:sp>
      </p:grpSp>
      <p:grpSp>
        <p:nvGrpSpPr>
          <p:cNvPr id="47" name="Group 46">
            <a:extLst>
              <a:ext uri="{FF2B5EF4-FFF2-40B4-BE49-F238E27FC236}">
                <a16:creationId xmlns:a16="http://schemas.microsoft.com/office/drawing/2014/main" id="{9FD3EA73-33DB-BF62-2E7F-B714A5561D40}"/>
              </a:ext>
            </a:extLst>
          </p:cNvPr>
          <p:cNvGrpSpPr/>
          <p:nvPr/>
        </p:nvGrpSpPr>
        <p:grpSpPr>
          <a:xfrm>
            <a:off x="1738491" y="5083846"/>
            <a:ext cx="8311573" cy="505065"/>
            <a:chOff x="1676626" y="5529421"/>
            <a:chExt cx="8311573" cy="505065"/>
          </a:xfrm>
        </p:grpSpPr>
        <p:grpSp>
          <p:nvGrpSpPr>
            <p:cNvPr id="37" name="Group 37"/>
            <p:cNvGrpSpPr/>
            <p:nvPr/>
          </p:nvGrpSpPr>
          <p:grpSpPr>
            <a:xfrm>
              <a:off x="1676626" y="5529421"/>
              <a:ext cx="505065" cy="505065"/>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0A94"/>
              </a:solidFill>
              <a:ln w="28575" cap="sq">
                <a:solidFill>
                  <a:srgbClr val="FFFFFF"/>
                </a:solidFill>
                <a:prstDash val="solid"/>
                <a:miter/>
              </a:ln>
            </p:spPr>
            <p:txBody>
              <a:bodyPr/>
              <a:lstStyle/>
              <a:p>
                <a:endParaRPr lang="en-US"/>
              </a:p>
            </p:txBody>
          </p:sp>
          <p:sp>
            <p:nvSpPr>
              <p:cNvPr id="39" name="TextBox 39"/>
              <p:cNvSpPr txBox="1"/>
              <p:nvPr/>
            </p:nvSpPr>
            <p:spPr>
              <a:xfrm>
                <a:off x="76200" y="38100"/>
                <a:ext cx="660400" cy="698500"/>
              </a:xfrm>
              <a:prstGeom prst="rect">
                <a:avLst/>
              </a:prstGeom>
            </p:spPr>
            <p:txBody>
              <a:bodyPr lIns="92814" tIns="92814" rIns="92814" bIns="92814" rtlCol="0" anchor="ctr"/>
              <a:lstStyle/>
              <a:p>
                <a:pPr algn="ctr">
                  <a:lnSpc>
                    <a:spcPts val="2660"/>
                  </a:lnSpc>
                  <a:spcBef>
                    <a:spcPct val="0"/>
                  </a:spcBef>
                </a:pPr>
                <a:endParaRPr/>
              </a:p>
            </p:txBody>
          </p:sp>
        </p:grpSp>
        <p:sp>
          <p:nvSpPr>
            <p:cNvPr id="44" name="TextBox 44"/>
            <p:cNvSpPr txBox="1"/>
            <p:nvPr/>
          </p:nvSpPr>
          <p:spPr>
            <a:xfrm>
              <a:off x="2515334" y="5539680"/>
              <a:ext cx="7472865" cy="463332"/>
            </a:xfrm>
            <a:prstGeom prst="rect">
              <a:avLst/>
            </a:prstGeom>
          </p:spPr>
          <p:txBody>
            <a:bodyPr wrap="square" lIns="0" tIns="0" rIns="0" bIns="0" rtlCol="0" anchor="t">
              <a:spAutoFit/>
            </a:bodyPr>
            <a:lstStyle/>
            <a:p>
              <a:pPr algn="l">
                <a:lnSpc>
                  <a:spcPts val="4031"/>
                </a:lnSpc>
              </a:pPr>
              <a:r>
                <a:rPr lang="en-US" sz="2879" b="1" i="1" spc="201" dirty="0">
                  <a:solidFill>
                    <a:srgbClr val="FFFFFF"/>
                  </a:solidFill>
                  <a:latin typeface="Lato 1 Heavy Italics"/>
                  <a:ea typeface="Lato 1 Heavy Italics"/>
                  <a:cs typeface="Lato 1 Heavy Italics"/>
                  <a:sym typeface="Lato 1 Heavy Italics"/>
                </a:rPr>
                <a:t>What format will the feedback take?</a:t>
              </a:r>
            </a:p>
          </p:txBody>
        </p:sp>
      </p:grpSp>
      <p:grpSp>
        <p:nvGrpSpPr>
          <p:cNvPr id="49" name="Group 48">
            <a:extLst>
              <a:ext uri="{FF2B5EF4-FFF2-40B4-BE49-F238E27FC236}">
                <a16:creationId xmlns:a16="http://schemas.microsoft.com/office/drawing/2014/main" id="{6F5AF26A-3A96-E3CB-D873-94F381965564}"/>
              </a:ext>
            </a:extLst>
          </p:cNvPr>
          <p:cNvGrpSpPr/>
          <p:nvPr/>
        </p:nvGrpSpPr>
        <p:grpSpPr>
          <a:xfrm>
            <a:off x="1735463" y="6015141"/>
            <a:ext cx="9104966" cy="505065"/>
            <a:chOff x="1676626" y="5529421"/>
            <a:chExt cx="8311573" cy="505065"/>
          </a:xfrm>
        </p:grpSpPr>
        <p:grpSp>
          <p:nvGrpSpPr>
            <p:cNvPr id="50" name="Group 37">
              <a:extLst>
                <a:ext uri="{FF2B5EF4-FFF2-40B4-BE49-F238E27FC236}">
                  <a16:creationId xmlns:a16="http://schemas.microsoft.com/office/drawing/2014/main" id="{871873F7-7F1D-AE80-EACF-0A4E5DB4473C}"/>
                </a:ext>
              </a:extLst>
            </p:cNvPr>
            <p:cNvGrpSpPr/>
            <p:nvPr/>
          </p:nvGrpSpPr>
          <p:grpSpPr>
            <a:xfrm>
              <a:off x="1676626" y="5529421"/>
              <a:ext cx="505065" cy="505065"/>
              <a:chOff x="0" y="0"/>
              <a:chExt cx="812800" cy="812800"/>
            </a:xfrm>
          </p:grpSpPr>
          <p:sp>
            <p:nvSpPr>
              <p:cNvPr id="52" name="Freeform 38">
                <a:extLst>
                  <a:ext uri="{FF2B5EF4-FFF2-40B4-BE49-F238E27FC236}">
                    <a16:creationId xmlns:a16="http://schemas.microsoft.com/office/drawing/2014/main" id="{0D8B9AFC-822A-7693-E396-6DFACEB7C0B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6AB11"/>
              </a:solidFill>
              <a:ln w="28575" cap="sq">
                <a:solidFill>
                  <a:srgbClr val="FFFFFF"/>
                </a:solidFill>
                <a:prstDash val="solid"/>
                <a:miter/>
              </a:ln>
            </p:spPr>
            <p:txBody>
              <a:bodyPr/>
              <a:lstStyle/>
              <a:p>
                <a:endParaRPr lang="en-US"/>
              </a:p>
            </p:txBody>
          </p:sp>
          <p:sp>
            <p:nvSpPr>
              <p:cNvPr id="53" name="TextBox 39">
                <a:extLst>
                  <a:ext uri="{FF2B5EF4-FFF2-40B4-BE49-F238E27FC236}">
                    <a16:creationId xmlns:a16="http://schemas.microsoft.com/office/drawing/2014/main" id="{156F5E37-6346-6D0D-F997-08A0026564B6}"/>
                  </a:ext>
                </a:extLst>
              </p:cNvPr>
              <p:cNvSpPr txBox="1"/>
              <p:nvPr/>
            </p:nvSpPr>
            <p:spPr>
              <a:xfrm>
                <a:off x="76200" y="38100"/>
                <a:ext cx="660400" cy="698500"/>
              </a:xfrm>
              <a:prstGeom prst="rect">
                <a:avLst/>
              </a:prstGeom>
            </p:spPr>
            <p:txBody>
              <a:bodyPr lIns="92814" tIns="92814" rIns="92814" bIns="92814" rtlCol="0" anchor="ctr"/>
              <a:lstStyle/>
              <a:p>
                <a:pPr algn="ctr">
                  <a:lnSpc>
                    <a:spcPts val="2660"/>
                  </a:lnSpc>
                  <a:spcBef>
                    <a:spcPct val="0"/>
                  </a:spcBef>
                </a:pPr>
                <a:endParaRPr/>
              </a:p>
            </p:txBody>
          </p:sp>
        </p:grpSp>
        <p:sp>
          <p:nvSpPr>
            <p:cNvPr id="51" name="TextBox 44">
              <a:extLst>
                <a:ext uri="{FF2B5EF4-FFF2-40B4-BE49-F238E27FC236}">
                  <a16:creationId xmlns:a16="http://schemas.microsoft.com/office/drawing/2014/main" id="{74B5FD35-EC54-5517-E033-A481715697BE}"/>
                </a:ext>
              </a:extLst>
            </p:cNvPr>
            <p:cNvSpPr txBox="1"/>
            <p:nvPr/>
          </p:nvSpPr>
          <p:spPr>
            <a:xfrm>
              <a:off x="2515334" y="5539680"/>
              <a:ext cx="7472865" cy="463332"/>
            </a:xfrm>
            <a:prstGeom prst="rect">
              <a:avLst/>
            </a:prstGeom>
          </p:spPr>
          <p:txBody>
            <a:bodyPr wrap="square" lIns="0" tIns="0" rIns="0" bIns="0" rtlCol="0" anchor="t">
              <a:spAutoFit/>
            </a:bodyPr>
            <a:lstStyle/>
            <a:p>
              <a:pPr algn="l">
                <a:lnSpc>
                  <a:spcPts val="4031"/>
                </a:lnSpc>
              </a:pPr>
              <a:r>
                <a:rPr lang="en-US" sz="2879" b="1" i="1" spc="201" dirty="0">
                  <a:solidFill>
                    <a:srgbClr val="FFFFFF"/>
                  </a:solidFill>
                  <a:latin typeface="Lato 1 Heavy Italics"/>
                  <a:ea typeface="Lato 1 Heavy Italics"/>
                  <a:cs typeface="Lato 1 Heavy Italics"/>
                  <a:sym typeface="Lato 1 Heavy Italics"/>
                </a:rPr>
                <a:t>Will feedback be formal, informal, or a mix?</a:t>
              </a:r>
            </a:p>
          </p:txBody>
        </p:sp>
      </p:grpSp>
      <p:grpSp>
        <p:nvGrpSpPr>
          <p:cNvPr id="54" name="Group 53">
            <a:extLst>
              <a:ext uri="{FF2B5EF4-FFF2-40B4-BE49-F238E27FC236}">
                <a16:creationId xmlns:a16="http://schemas.microsoft.com/office/drawing/2014/main" id="{8F4601EA-D178-35B3-CB89-58552F2F4667}"/>
              </a:ext>
            </a:extLst>
          </p:cNvPr>
          <p:cNvGrpSpPr/>
          <p:nvPr/>
        </p:nvGrpSpPr>
        <p:grpSpPr>
          <a:xfrm>
            <a:off x="1735463" y="6951505"/>
            <a:ext cx="11417910" cy="505065"/>
            <a:chOff x="1676626" y="5529421"/>
            <a:chExt cx="10422971" cy="505065"/>
          </a:xfrm>
        </p:grpSpPr>
        <p:grpSp>
          <p:nvGrpSpPr>
            <p:cNvPr id="55" name="Group 37">
              <a:extLst>
                <a:ext uri="{FF2B5EF4-FFF2-40B4-BE49-F238E27FC236}">
                  <a16:creationId xmlns:a16="http://schemas.microsoft.com/office/drawing/2014/main" id="{A2E6B0BC-68F7-3A80-0447-76D423C5329D}"/>
                </a:ext>
              </a:extLst>
            </p:cNvPr>
            <p:cNvGrpSpPr/>
            <p:nvPr/>
          </p:nvGrpSpPr>
          <p:grpSpPr>
            <a:xfrm>
              <a:off x="1676626" y="5529421"/>
              <a:ext cx="505065" cy="505065"/>
              <a:chOff x="0" y="0"/>
              <a:chExt cx="812800" cy="812800"/>
            </a:xfrm>
          </p:grpSpPr>
          <p:sp>
            <p:nvSpPr>
              <p:cNvPr id="57" name="Freeform 38">
                <a:extLst>
                  <a:ext uri="{FF2B5EF4-FFF2-40B4-BE49-F238E27FC236}">
                    <a16:creationId xmlns:a16="http://schemas.microsoft.com/office/drawing/2014/main" id="{D5425AFF-F10E-A502-BEAA-66BDBD41E0D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5A08"/>
              </a:solidFill>
              <a:ln w="28575" cap="sq">
                <a:solidFill>
                  <a:srgbClr val="FFFFFF"/>
                </a:solidFill>
                <a:prstDash val="solid"/>
                <a:miter/>
              </a:ln>
            </p:spPr>
            <p:txBody>
              <a:bodyPr/>
              <a:lstStyle/>
              <a:p>
                <a:endParaRPr lang="en-US"/>
              </a:p>
            </p:txBody>
          </p:sp>
          <p:sp>
            <p:nvSpPr>
              <p:cNvPr id="58" name="TextBox 39">
                <a:extLst>
                  <a:ext uri="{FF2B5EF4-FFF2-40B4-BE49-F238E27FC236}">
                    <a16:creationId xmlns:a16="http://schemas.microsoft.com/office/drawing/2014/main" id="{73F82509-BBB0-4650-6257-F24F9DB3F9A0}"/>
                  </a:ext>
                </a:extLst>
              </p:cNvPr>
              <p:cNvSpPr txBox="1"/>
              <p:nvPr/>
            </p:nvSpPr>
            <p:spPr>
              <a:xfrm>
                <a:off x="76200" y="38100"/>
                <a:ext cx="660400" cy="698500"/>
              </a:xfrm>
              <a:prstGeom prst="rect">
                <a:avLst/>
              </a:prstGeom>
            </p:spPr>
            <p:txBody>
              <a:bodyPr lIns="92814" tIns="92814" rIns="92814" bIns="92814" rtlCol="0" anchor="ctr"/>
              <a:lstStyle/>
              <a:p>
                <a:pPr algn="ctr">
                  <a:lnSpc>
                    <a:spcPts val="2660"/>
                  </a:lnSpc>
                  <a:spcBef>
                    <a:spcPct val="0"/>
                  </a:spcBef>
                </a:pPr>
                <a:endParaRPr/>
              </a:p>
            </p:txBody>
          </p:sp>
        </p:grpSp>
        <p:sp>
          <p:nvSpPr>
            <p:cNvPr id="56" name="TextBox 44">
              <a:extLst>
                <a:ext uri="{FF2B5EF4-FFF2-40B4-BE49-F238E27FC236}">
                  <a16:creationId xmlns:a16="http://schemas.microsoft.com/office/drawing/2014/main" id="{1EFBD365-2060-562B-2D46-0DDB4E02C7AB}"/>
                </a:ext>
              </a:extLst>
            </p:cNvPr>
            <p:cNvSpPr txBox="1"/>
            <p:nvPr/>
          </p:nvSpPr>
          <p:spPr>
            <a:xfrm>
              <a:off x="2515334" y="5539680"/>
              <a:ext cx="9584263" cy="463332"/>
            </a:xfrm>
            <a:prstGeom prst="rect">
              <a:avLst/>
            </a:prstGeom>
          </p:spPr>
          <p:txBody>
            <a:bodyPr wrap="square" lIns="0" tIns="0" rIns="0" bIns="0" rtlCol="0" anchor="t">
              <a:spAutoFit/>
            </a:bodyPr>
            <a:lstStyle/>
            <a:p>
              <a:pPr algn="l">
                <a:lnSpc>
                  <a:spcPts val="4031"/>
                </a:lnSpc>
              </a:pPr>
              <a:r>
                <a:rPr lang="en-US" sz="2879" b="1" i="1" spc="201" dirty="0">
                  <a:solidFill>
                    <a:srgbClr val="FFFFFF"/>
                  </a:solidFill>
                  <a:latin typeface="Lato 1 Heavy Italics"/>
                  <a:ea typeface="Lato 1 Heavy Italics"/>
                  <a:cs typeface="Lato 1 Heavy Italics"/>
                  <a:sym typeface="Lato 1 Heavy Italics"/>
                </a:rPr>
                <a:t>What challenges might arise with this frequency/format?</a:t>
              </a: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left)">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left)">
                                      <p:cBhvr>
                                        <p:cTn id="2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0" y="-38100"/>
            <a:ext cx="18288000" cy="10287000"/>
          </a:xfrm>
          <a:custGeom>
            <a:avLst/>
            <a:gdLst/>
            <a:ahLst/>
            <a:cxnLst/>
            <a:rect l="l" t="t" r="r" b="b"/>
            <a:pathLst>
              <a:path w="18288000" h="12184380">
                <a:moveTo>
                  <a:pt x="0" y="0"/>
                </a:moveTo>
                <a:lnTo>
                  <a:pt x="18288000" y="0"/>
                </a:lnTo>
                <a:lnTo>
                  <a:pt x="18288000" y="12184380"/>
                </a:lnTo>
                <a:lnTo>
                  <a:pt x="0" y="12184380"/>
                </a:lnTo>
                <a:lnTo>
                  <a:pt x="0" y="0"/>
                </a:lnTo>
                <a:close/>
              </a:path>
            </a:pathLst>
          </a:custGeom>
          <a:blipFill>
            <a:blip r:embed="rId3">
              <a:alphaModFix amt="73000"/>
            </a:blip>
            <a:stretch>
              <a:fillRect t="-18444"/>
            </a:stretch>
          </a:blipFill>
        </p:spPr>
        <p:txBody>
          <a:bodyPr/>
          <a:lstStyle/>
          <a:p>
            <a:endParaRPr lang="en-US"/>
          </a:p>
        </p:txBody>
      </p:sp>
      <p:grpSp>
        <p:nvGrpSpPr>
          <p:cNvPr id="3" name="Group 3"/>
          <p:cNvGrpSpPr/>
          <p:nvPr/>
        </p:nvGrpSpPr>
        <p:grpSpPr>
          <a:xfrm>
            <a:off x="547137" y="493652"/>
            <a:ext cx="2825414" cy="2703019"/>
            <a:chOff x="0" y="0"/>
            <a:chExt cx="3767219" cy="3604026"/>
          </a:xfrm>
        </p:grpSpPr>
        <p:sp>
          <p:nvSpPr>
            <p:cNvPr id="4" name="Freeform 4"/>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7" name="Group 7"/>
            <p:cNvGrpSpPr/>
            <p:nvPr/>
          </p:nvGrpSpPr>
          <p:grpSpPr>
            <a:xfrm>
              <a:off x="304377" y="209438"/>
              <a:ext cx="173846" cy="17384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9" name="TextBox 9"/>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10" name="Group 10"/>
          <p:cNvGrpSpPr/>
          <p:nvPr/>
        </p:nvGrpSpPr>
        <p:grpSpPr>
          <a:xfrm rot="-10800000">
            <a:off x="14924676" y="6934805"/>
            <a:ext cx="2825414" cy="2703019"/>
            <a:chOff x="0" y="0"/>
            <a:chExt cx="3767219" cy="3604026"/>
          </a:xfrm>
        </p:grpSpPr>
        <p:sp>
          <p:nvSpPr>
            <p:cNvPr id="11" name="Freeform 11"/>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4" name="Group 14"/>
            <p:cNvGrpSpPr/>
            <p:nvPr/>
          </p:nvGrpSpPr>
          <p:grpSpPr>
            <a:xfrm>
              <a:off x="304377" y="209438"/>
              <a:ext cx="173846" cy="17384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6" name="TextBox 16"/>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17" name="Group 17"/>
          <p:cNvGrpSpPr/>
          <p:nvPr/>
        </p:nvGrpSpPr>
        <p:grpSpPr>
          <a:xfrm rot="-5400000">
            <a:off x="485939" y="6873607"/>
            <a:ext cx="2825414" cy="2703019"/>
            <a:chOff x="0" y="0"/>
            <a:chExt cx="3767219" cy="3604026"/>
          </a:xfrm>
        </p:grpSpPr>
        <p:sp>
          <p:nvSpPr>
            <p:cNvPr id="18" name="Freeform 18"/>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1" name="Group 21"/>
            <p:cNvGrpSpPr/>
            <p:nvPr/>
          </p:nvGrpSpPr>
          <p:grpSpPr>
            <a:xfrm>
              <a:off x="304377" y="209438"/>
              <a:ext cx="173846" cy="17384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24" name="Group 24"/>
          <p:cNvGrpSpPr/>
          <p:nvPr/>
        </p:nvGrpSpPr>
        <p:grpSpPr>
          <a:xfrm rot="5400000">
            <a:off x="14985873" y="554849"/>
            <a:ext cx="2825414" cy="2703019"/>
            <a:chOff x="0" y="0"/>
            <a:chExt cx="3767219" cy="3604026"/>
          </a:xfrm>
        </p:grpSpPr>
        <p:sp>
          <p:nvSpPr>
            <p:cNvPr id="25" name="Freeform 25"/>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6" name="Freeform 26"/>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7" name="Freeform 27"/>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8" name="Group 28"/>
            <p:cNvGrpSpPr/>
            <p:nvPr/>
          </p:nvGrpSpPr>
          <p:grpSpPr>
            <a:xfrm>
              <a:off x="304377" y="209438"/>
              <a:ext cx="173846" cy="173846"/>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30" name="TextBox 30"/>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sp>
        <p:nvSpPr>
          <p:cNvPr id="31" name="Freeform 31"/>
          <p:cNvSpPr/>
          <p:nvPr/>
        </p:nvSpPr>
        <p:spPr>
          <a:xfrm>
            <a:off x="2192849" y="1653282"/>
            <a:ext cx="3371990" cy="6158886"/>
          </a:xfrm>
          <a:custGeom>
            <a:avLst/>
            <a:gdLst/>
            <a:ahLst/>
            <a:cxnLst/>
            <a:rect l="l" t="t" r="r" b="b"/>
            <a:pathLst>
              <a:path w="3371990" h="6158886">
                <a:moveTo>
                  <a:pt x="0" y="0"/>
                </a:moveTo>
                <a:lnTo>
                  <a:pt x="3371990" y="0"/>
                </a:lnTo>
                <a:lnTo>
                  <a:pt x="3371990" y="6158886"/>
                </a:lnTo>
                <a:lnTo>
                  <a:pt x="0" y="61588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3" name="TextBox 33"/>
          <p:cNvSpPr txBox="1"/>
          <p:nvPr/>
        </p:nvSpPr>
        <p:spPr>
          <a:xfrm>
            <a:off x="7459822" y="2190404"/>
            <a:ext cx="8729516" cy="1019510"/>
          </a:xfrm>
          <a:prstGeom prst="rect">
            <a:avLst/>
          </a:prstGeom>
        </p:spPr>
        <p:txBody>
          <a:bodyPr lIns="0" tIns="0" rIns="0" bIns="0" rtlCol="0" anchor="t">
            <a:spAutoFit/>
          </a:bodyPr>
          <a:lstStyle/>
          <a:p>
            <a:pPr algn="l">
              <a:lnSpc>
                <a:spcPts val="7440"/>
              </a:lnSpc>
            </a:pPr>
            <a:r>
              <a:rPr lang="en-US" sz="8000" dirty="0">
                <a:solidFill>
                  <a:srgbClr val="FFFFFF"/>
                </a:solidFill>
                <a:latin typeface="Perandory Condensed"/>
                <a:ea typeface="Perandory Condensed"/>
                <a:cs typeface="Perandory Condensed"/>
                <a:sym typeface="Perandory Condensed"/>
              </a:rPr>
              <a:t>Who gives feedback?</a:t>
            </a:r>
          </a:p>
        </p:txBody>
      </p:sp>
      <p:sp>
        <p:nvSpPr>
          <p:cNvPr id="38" name="Freeform 38"/>
          <p:cNvSpPr/>
          <p:nvPr/>
        </p:nvSpPr>
        <p:spPr>
          <a:xfrm>
            <a:off x="16106586" y="9637824"/>
            <a:ext cx="1643504" cy="513595"/>
          </a:xfrm>
          <a:custGeom>
            <a:avLst/>
            <a:gdLst/>
            <a:ahLst/>
            <a:cxnLst/>
            <a:rect l="l" t="t" r="r" b="b"/>
            <a:pathLst>
              <a:path w="1643504" h="513595">
                <a:moveTo>
                  <a:pt x="0" y="0"/>
                </a:moveTo>
                <a:lnTo>
                  <a:pt x="1643504" y="0"/>
                </a:lnTo>
                <a:lnTo>
                  <a:pt x="1643504" y="513595"/>
                </a:lnTo>
                <a:lnTo>
                  <a:pt x="0" y="513595"/>
                </a:lnTo>
                <a:lnTo>
                  <a:pt x="0" y="0"/>
                </a:lnTo>
                <a:close/>
              </a:path>
            </a:pathLst>
          </a:custGeom>
          <a:blipFill>
            <a:blip r:embed="rId10"/>
            <a:stretch>
              <a:fillRect/>
            </a:stretch>
          </a:blipFill>
        </p:spPr>
        <p:txBody>
          <a:bodyPr/>
          <a:lstStyle/>
          <a:p>
            <a:endParaRPr lang="en-US"/>
          </a:p>
        </p:txBody>
      </p:sp>
      <p:grpSp>
        <p:nvGrpSpPr>
          <p:cNvPr id="46" name="Group 45">
            <a:extLst>
              <a:ext uri="{FF2B5EF4-FFF2-40B4-BE49-F238E27FC236}">
                <a16:creationId xmlns:a16="http://schemas.microsoft.com/office/drawing/2014/main" id="{D403F38F-6C82-1956-ACA2-E601D1F38B0E}"/>
              </a:ext>
            </a:extLst>
          </p:cNvPr>
          <p:cNvGrpSpPr/>
          <p:nvPr/>
        </p:nvGrpSpPr>
        <p:grpSpPr>
          <a:xfrm>
            <a:off x="7696200" y="3798208"/>
            <a:ext cx="9240067" cy="976358"/>
            <a:chOff x="1676626" y="4277140"/>
            <a:chExt cx="9240067" cy="976358"/>
          </a:xfrm>
        </p:grpSpPr>
        <p:grpSp>
          <p:nvGrpSpPr>
            <p:cNvPr id="47" name="Group 34">
              <a:extLst>
                <a:ext uri="{FF2B5EF4-FFF2-40B4-BE49-F238E27FC236}">
                  <a16:creationId xmlns:a16="http://schemas.microsoft.com/office/drawing/2014/main" id="{EA13539F-77FF-E913-5E14-2E95C4DF812E}"/>
                </a:ext>
              </a:extLst>
            </p:cNvPr>
            <p:cNvGrpSpPr/>
            <p:nvPr/>
          </p:nvGrpSpPr>
          <p:grpSpPr>
            <a:xfrm>
              <a:off x="1676626" y="4305833"/>
              <a:ext cx="505065" cy="505065"/>
              <a:chOff x="0" y="0"/>
              <a:chExt cx="812800" cy="812800"/>
            </a:xfrm>
          </p:grpSpPr>
          <p:sp>
            <p:nvSpPr>
              <p:cNvPr id="49" name="Freeform 35">
                <a:extLst>
                  <a:ext uri="{FF2B5EF4-FFF2-40B4-BE49-F238E27FC236}">
                    <a16:creationId xmlns:a16="http://schemas.microsoft.com/office/drawing/2014/main" id="{B98846C0-7CD0-FA0D-DA29-C16085A0495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5A08"/>
              </a:solidFill>
              <a:ln w="28575" cap="sq">
                <a:solidFill>
                  <a:srgbClr val="FFFFFF"/>
                </a:solidFill>
                <a:prstDash val="solid"/>
                <a:miter/>
              </a:ln>
            </p:spPr>
            <p:txBody>
              <a:bodyPr/>
              <a:lstStyle/>
              <a:p>
                <a:endParaRPr lang="en-US"/>
              </a:p>
            </p:txBody>
          </p:sp>
          <p:sp>
            <p:nvSpPr>
              <p:cNvPr id="50" name="TextBox 36">
                <a:extLst>
                  <a:ext uri="{FF2B5EF4-FFF2-40B4-BE49-F238E27FC236}">
                    <a16:creationId xmlns:a16="http://schemas.microsoft.com/office/drawing/2014/main" id="{DAE34453-74F8-3FF0-9FAB-786930BFF863}"/>
                  </a:ext>
                </a:extLst>
              </p:cNvPr>
              <p:cNvSpPr txBox="1"/>
              <p:nvPr/>
            </p:nvSpPr>
            <p:spPr>
              <a:xfrm>
                <a:off x="76200" y="38100"/>
                <a:ext cx="660400" cy="698500"/>
              </a:xfrm>
              <a:prstGeom prst="rect">
                <a:avLst/>
              </a:prstGeom>
            </p:spPr>
            <p:txBody>
              <a:bodyPr lIns="92814" tIns="92814" rIns="92814" bIns="92814" rtlCol="0" anchor="ctr"/>
              <a:lstStyle/>
              <a:p>
                <a:pPr algn="ctr">
                  <a:lnSpc>
                    <a:spcPts val="2660"/>
                  </a:lnSpc>
                  <a:spcBef>
                    <a:spcPct val="0"/>
                  </a:spcBef>
                </a:pPr>
                <a:endParaRPr/>
              </a:p>
            </p:txBody>
          </p:sp>
        </p:grpSp>
        <p:sp>
          <p:nvSpPr>
            <p:cNvPr id="48" name="TextBox 43">
              <a:extLst>
                <a:ext uri="{FF2B5EF4-FFF2-40B4-BE49-F238E27FC236}">
                  <a16:creationId xmlns:a16="http://schemas.microsoft.com/office/drawing/2014/main" id="{E8846FD5-2506-309A-9809-43B7800F075D}"/>
                </a:ext>
              </a:extLst>
            </p:cNvPr>
            <p:cNvSpPr txBox="1"/>
            <p:nvPr/>
          </p:nvSpPr>
          <p:spPr>
            <a:xfrm>
              <a:off x="2515334" y="4277140"/>
              <a:ext cx="8401359" cy="976358"/>
            </a:xfrm>
            <a:prstGeom prst="rect">
              <a:avLst/>
            </a:prstGeom>
          </p:spPr>
          <p:txBody>
            <a:bodyPr lIns="0" tIns="0" rIns="0" bIns="0" rtlCol="0" anchor="t">
              <a:spAutoFit/>
            </a:bodyPr>
            <a:lstStyle/>
            <a:p>
              <a:pPr algn="l">
                <a:lnSpc>
                  <a:spcPts val="4033"/>
                </a:lnSpc>
              </a:pPr>
              <a:r>
                <a:rPr lang="en-US" sz="2881" b="1" i="1" spc="201" dirty="0">
                  <a:solidFill>
                    <a:srgbClr val="FFFFFF"/>
                  </a:solidFill>
                  <a:latin typeface="Lato 1 Heavy Italics"/>
                  <a:ea typeface="Lato 1 Heavy Italics"/>
                  <a:cs typeface="Lato 1 Heavy Italics"/>
                  <a:sym typeface="Lato 1 Heavy Italics"/>
                </a:rPr>
                <a:t>Who will be responsible for providing feedback?</a:t>
              </a:r>
            </a:p>
          </p:txBody>
        </p:sp>
      </p:grpSp>
      <p:grpSp>
        <p:nvGrpSpPr>
          <p:cNvPr id="51" name="Group 50">
            <a:extLst>
              <a:ext uri="{FF2B5EF4-FFF2-40B4-BE49-F238E27FC236}">
                <a16:creationId xmlns:a16="http://schemas.microsoft.com/office/drawing/2014/main" id="{C2190EC7-56E3-B97F-2182-190E6C96FFA6}"/>
              </a:ext>
            </a:extLst>
          </p:cNvPr>
          <p:cNvGrpSpPr/>
          <p:nvPr/>
        </p:nvGrpSpPr>
        <p:grpSpPr>
          <a:xfrm>
            <a:off x="7696200" y="4998692"/>
            <a:ext cx="8311573" cy="986552"/>
            <a:chOff x="1676626" y="5529421"/>
            <a:chExt cx="8311573" cy="986552"/>
          </a:xfrm>
        </p:grpSpPr>
        <p:grpSp>
          <p:nvGrpSpPr>
            <p:cNvPr id="52" name="Group 37">
              <a:extLst>
                <a:ext uri="{FF2B5EF4-FFF2-40B4-BE49-F238E27FC236}">
                  <a16:creationId xmlns:a16="http://schemas.microsoft.com/office/drawing/2014/main" id="{AC523103-4617-5C3B-060F-C7828E1C1CA3}"/>
                </a:ext>
              </a:extLst>
            </p:cNvPr>
            <p:cNvGrpSpPr/>
            <p:nvPr/>
          </p:nvGrpSpPr>
          <p:grpSpPr>
            <a:xfrm>
              <a:off x="1676626" y="5529421"/>
              <a:ext cx="505065" cy="505065"/>
              <a:chOff x="0" y="0"/>
              <a:chExt cx="812800" cy="812800"/>
            </a:xfrm>
          </p:grpSpPr>
          <p:sp>
            <p:nvSpPr>
              <p:cNvPr id="54" name="Freeform 38">
                <a:extLst>
                  <a:ext uri="{FF2B5EF4-FFF2-40B4-BE49-F238E27FC236}">
                    <a16:creationId xmlns:a16="http://schemas.microsoft.com/office/drawing/2014/main" id="{C8C75F74-4A0F-EE66-DB7B-2D689F5DD24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0A94"/>
              </a:solidFill>
              <a:ln w="28575" cap="sq">
                <a:solidFill>
                  <a:srgbClr val="FFFFFF"/>
                </a:solidFill>
                <a:prstDash val="solid"/>
                <a:miter/>
              </a:ln>
            </p:spPr>
            <p:txBody>
              <a:bodyPr/>
              <a:lstStyle/>
              <a:p>
                <a:endParaRPr lang="en-US"/>
              </a:p>
            </p:txBody>
          </p:sp>
          <p:sp>
            <p:nvSpPr>
              <p:cNvPr id="55" name="TextBox 39">
                <a:extLst>
                  <a:ext uri="{FF2B5EF4-FFF2-40B4-BE49-F238E27FC236}">
                    <a16:creationId xmlns:a16="http://schemas.microsoft.com/office/drawing/2014/main" id="{F01F5F20-8FAA-4093-DA30-242A89FC10CE}"/>
                  </a:ext>
                </a:extLst>
              </p:cNvPr>
              <p:cNvSpPr txBox="1"/>
              <p:nvPr/>
            </p:nvSpPr>
            <p:spPr>
              <a:xfrm>
                <a:off x="76200" y="38100"/>
                <a:ext cx="660400" cy="698500"/>
              </a:xfrm>
              <a:prstGeom prst="rect">
                <a:avLst/>
              </a:prstGeom>
            </p:spPr>
            <p:txBody>
              <a:bodyPr lIns="92814" tIns="92814" rIns="92814" bIns="92814" rtlCol="0" anchor="ctr"/>
              <a:lstStyle/>
              <a:p>
                <a:pPr algn="ctr">
                  <a:lnSpc>
                    <a:spcPts val="2660"/>
                  </a:lnSpc>
                  <a:spcBef>
                    <a:spcPct val="0"/>
                  </a:spcBef>
                </a:pPr>
                <a:endParaRPr/>
              </a:p>
            </p:txBody>
          </p:sp>
        </p:grpSp>
        <p:sp>
          <p:nvSpPr>
            <p:cNvPr id="53" name="TextBox 44">
              <a:extLst>
                <a:ext uri="{FF2B5EF4-FFF2-40B4-BE49-F238E27FC236}">
                  <a16:creationId xmlns:a16="http://schemas.microsoft.com/office/drawing/2014/main" id="{3DFAFB3F-8A13-DA28-774B-E3C52C6294A5}"/>
                </a:ext>
              </a:extLst>
            </p:cNvPr>
            <p:cNvSpPr txBox="1"/>
            <p:nvPr/>
          </p:nvSpPr>
          <p:spPr>
            <a:xfrm>
              <a:off x="2515334" y="5539680"/>
              <a:ext cx="7472865" cy="976293"/>
            </a:xfrm>
            <a:prstGeom prst="rect">
              <a:avLst/>
            </a:prstGeom>
          </p:spPr>
          <p:txBody>
            <a:bodyPr wrap="square" lIns="0" tIns="0" rIns="0" bIns="0" rtlCol="0" anchor="t">
              <a:spAutoFit/>
            </a:bodyPr>
            <a:lstStyle/>
            <a:p>
              <a:pPr algn="l">
                <a:lnSpc>
                  <a:spcPts val="4031"/>
                </a:lnSpc>
              </a:pPr>
              <a:r>
                <a:rPr lang="en-US" sz="2879" b="1" i="1" spc="201" dirty="0">
                  <a:solidFill>
                    <a:srgbClr val="FFFFFF"/>
                  </a:solidFill>
                  <a:latin typeface="Lato 1 Heavy Italics"/>
                  <a:ea typeface="Lato 1 Heavy Italics"/>
                  <a:cs typeface="Lato 1 Heavy Italics"/>
                  <a:sym typeface="Lato 1 Heavy Italics"/>
                </a:rPr>
                <a:t>Should feedback be 360-degree (multi-source) or one-way?</a:t>
              </a:r>
            </a:p>
          </p:txBody>
        </p:sp>
      </p:grpSp>
      <p:grpSp>
        <p:nvGrpSpPr>
          <p:cNvPr id="56" name="Group 55">
            <a:extLst>
              <a:ext uri="{FF2B5EF4-FFF2-40B4-BE49-F238E27FC236}">
                <a16:creationId xmlns:a16="http://schemas.microsoft.com/office/drawing/2014/main" id="{15E387AA-A7CE-412C-2E37-52F5AB617673}"/>
              </a:ext>
            </a:extLst>
          </p:cNvPr>
          <p:cNvGrpSpPr/>
          <p:nvPr/>
        </p:nvGrpSpPr>
        <p:grpSpPr>
          <a:xfrm>
            <a:off x="7693172" y="6234787"/>
            <a:ext cx="9320126" cy="1499513"/>
            <a:chOff x="1676626" y="5529421"/>
            <a:chExt cx="8507984" cy="1499513"/>
          </a:xfrm>
        </p:grpSpPr>
        <p:grpSp>
          <p:nvGrpSpPr>
            <p:cNvPr id="57" name="Group 37">
              <a:extLst>
                <a:ext uri="{FF2B5EF4-FFF2-40B4-BE49-F238E27FC236}">
                  <a16:creationId xmlns:a16="http://schemas.microsoft.com/office/drawing/2014/main" id="{9EE517BB-ED02-41B4-5D5F-A01980ABBB89}"/>
                </a:ext>
              </a:extLst>
            </p:cNvPr>
            <p:cNvGrpSpPr/>
            <p:nvPr/>
          </p:nvGrpSpPr>
          <p:grpSpPr>
            <a:xfrm>
              <a:off x="1676626" y="5529421"/>
              <a:ext cx="505065" cy="505065"/>
              <a:chOff x="0" y="0"/>
              <a:chExt cx="812800" cy="812800"/>
            </a:xfrm>
          </p:grpSpPr>
          <p:sp>
            <p:nvSpPr>
              <p:cNvPr id="59" name="Freeform 38">
                <a:extLst>
                  <a:ext uri="{FF2B5EF4-FFF2-40B4-BE49-F238E27FC236}">
                    <a16:creationId xmlns:a16="http://schemas.microsoft.com/office/drawing/2014/main" id="{2FB239CD-5716-249F-4ADA-AEB7C8953A7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6AB11"/>
              </a:solidFill>
              <a:ln w="28575" cap="sq">
                <a:solidFill>
                  <a:srgbClr val="FFFFFF"/>
                </a:solidFill>
                <a:prstDash val="solid"/>
                <a:miter/>
              </a:ln>
            </p:spPr>
            <p:txBody>
              <a:bodyPr/>
              <a:lstStyle/>
              <a:p>
                <a:endParaRPr lang="en-US"/>
              </a:p>
            </p:txBody>
          </p:sp>
          <p:sp>
            <p:nvSpPr>
              <p:cNvPr id="60" name="TextBox 39">
                <a:extLst>
                  <a:ext uri="{FF2B5EF4-FFF2-40B4-BE49-F238E27FC236}">
                    <a16:creationId xmlns:a16="http://schemas.microsoft.com/office/drawing/2014/main" id="{DAD3FAAB-A43F-89C5-0FD3-A170B5B0A35E}"/>
                  </a:ext>
                </a:extLst>
              </p:cNvPr>
              <p:cNvSpPr txBox="1"/>
              <p:nvPr/>
            </p:nvSpPr>
            <p:spPr>
              <a:xfrm>
                <a:off x="76200" y="38100"/>
                <a:ext cx="660400" cy="698500"/>
              </a:xfrm>
              <a:prstGeom prst="rect">
                <a:avLst/>
              </a:prstGeom>
            </p:spPr>
            <p:txBody>
              <a:bodyPr lIns="92814" tIns="92814" rIns="92814" bIns="92814" rtlCol="0" anchor="ctr"/>
              <a:lstStyle/>
              <a:p>
                <a:pPr algn="ctr">
                  <a:lnSpc>
                    <a:spcPts val="2660"/>
                  </a:lnSpc>
                  <a:spcBef>
                    <a:spcPct val="0"/>
                  </a:spcBef>
                </a:pPr>
                <a:endParaRPr/>
              </a:p>
            </p:txBody>
          </p:sp>
        </p:grpSp>
        <p:sp>
          <p:nvSpPr>
            <p:cNvPr id="58" name="TextBox 44">
              <a:extLst>
                <a:ext uri="{FF2B5EF4-FFF2-40B4-BE49-F238E27FC236}">
                  <a16:creationId xmlns:a16="http://schemas.microsoft.com/office/drawing/2014/main" id="{A09CC922-832D-86D6-8B71-4CEAC8B71EF3}"/>
                </a:ext>
              </a:extLst>
            </p:cNvPr>
            <p:cNvSpPr txBox="1"/>
            <p:nvPr/>
          </p:nvSpPr>
          <p:spPr>
            <a:xfrm>
              <a:off x="2515334" y="5539680"/>
              <a:ext cx="7669276" cy="1489254"/>
            </a:xfrm>
            <a:prstGeom prst="rect">
              <a:avLst/>
            </a:prstGeom>
          </p:spPr>
          <p:txBody>
            <a:bodyPr wrap="square" lIns="0" tIns="0" rIns="0" bIns="0" rtlCol="0" anchor="t">
              <a:spAutoFit/>
            </a:bodyPr>
            <a:lstStyle/>
            <a:p>
              <a:pPr algn="l">
                <a:lnSpc>
                  <a:spcPts val="4031"/>
                </a:lnSpc>
              </a:pPr>
              <a:r>
                <a:rPr lang="en-US" sz="2879" b="1" i="1" spc="201" dirty="0">
                  <a:solidFill>
                    <a:srgbClr val="FFFFFF"/>
                  </a:solidFill>
                  <a:latin typeface="Lato 1 Heavy Italics"/>
                  <a:ea typeface="Lato 1 Heavy Italics"/>
                  <a:cs typeface="Lato 1 Heavy Italics"/>
                  <a:sym typeface="Lato 1 Heavy Italics"/>
                </a:rPr>
                <a:t>What would the role of each person be in the feedback process?</a:t>
              </a:r>
            </a:p>
            <a:p>
              <a:pPr algn="l">
                <a:lnSpc>
                  <a:spcPts val="4031"/>
                </a:lnSpc>
              </a:pPr>
              <a:r>
                <a:rPr lang="en-US" sz="2879" b="1" i="1" spc="201" dirty="0">
                  <a:solidFill>
                    <a:srgbClr val="FFFFFF"/>
                  </a:solidFill>
                  <a:latin typeface="Lato 1 Heavy Italics"/>
                  <a:ea typeface="Lato 1 Heavy Italics"/>
                  <a:cs typeface="Lato 1 Heavy Italics"/>
                  <a:sym typeface="Lato 1 Heavy Italics"/>
                </a:rPr>
                <a:t>	Managers, Peers, Employees Themselves</a:t>
              </a:r>
            </a:p>
          </p:txBody>
        </p:sp>
      </p:grpSp>
      <p:sp>
        <p:nvSpPr>
          <p:cNvPr id="66" name="Freeform 33">
            <a:extLst>
              <a:ext uri="{FF2B5EF4-FFF2-40B4-BE49-F238E27FC236}">
                <a16:creationId xmlns:a16="http://schemas.microsoft.com/office/drawing/2014/main" id="{C4EFFB47-FE94-8179-03F1-F9F4EDF4AEA5}"/>
              </a:ext>
            </a:extLst>
          </p:cNvPr>
          <p:cNvSpPr/>
          <p:nvPr/>
        </p:nvSpPr>
        <p:spPr>
          <a:xfrm>
            <a:off x="8322248" y="9381026"/>
            <a:ext cx="1643504" cy="513595"/>
          </a:xfrm>
          <a:custGeom>
            <a:avLst/>
            <a:gdLst/>
            <a:ahLst/>
            <a:cxnLst/>
            <a:rect l="l" t="t" r="r" b="b"/>
            <a:pathLst>
              <a:path w="1643504" h="513595">
                <a:moveTo>
                  <a:pt x="0" y="0"/>
                </a:moveTo>
                <a:lnTo>
                  <a:pt x="1643504" y="0"/>
                </a:lnTo>
                <a:lnTo>
                  <a:pt x="1643504" y="513595"/>
                </a:lnTo>
                <a:lnTo>
                  <a:pt x="0" y="513595"/>
                </a:lnTo>
                <a:lnTo>
                  <a:pt x="0" y="0"/>
                </a:lnTo>
                <a:close/>
              </a:path>
            </a:pathLst>
          </a:custGeom>
          <a:blipFill>
            <a:blip r:embed="rId10"/>
            <a:stretch>
              <a:fillRect/>
            </a:stretch>
          </a:blipFill>
        </p:spPr>
        <p:txBody>
          <a:bodyPr/>
          <a:lstStyle/>
          <a:p>
            <a:endParaRPr 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left)">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left)">
                                      <p:cBhvr>
                                        <p:cTn id="1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2184380">
                <a:moveTo>
                  <a:pt x="0" y="0"/>
                </a:moveTo>
                <a:lnTo>
                  <a:pt x="18288000" y="0"/>
                </a:lnTo>
                <a:lnTo>
                  <a:pt x="18288000" y="12184380"/>
                </a:lnTo>
                <a:lnTo>
                  <a:pt x="0" y="12184380"/>
                </a:lnTo>
                <a:lnTo>
                  <a:pt x="0" y="0"/>
                </a:lnTo>
                <a:close/>
              </a:path>
            </a:pathLst>
          </a:custGeom>
          <a:blipFill>
            <a:blip r:embed="rId3">
              <a:alphaModFix amt="73000"/>
            </a:blip>
            <a:stretch>
              <a:fillRect t="-18444"/>
            </a:stretch>
          </a:blipFill>
        </p:spPr>
        <p:txBody>
          <a:bodyPr/>
          <a:lstStyle/>
          <a:p>
            <a:endParaRPr lang="en-US"/>
          </a:p>
        </p:txBody>
      </p:sp>
      <p:grpSp>
        <p:nvGrpSpPr>
          <p:cNvPr id="3" name="Group 3"/>
          <p:cNvGrpSpPr/>
          <p:nvPr/>
        </p:nvGrpSpPr>
        <p:grpSpPr>
          <a:xfrm>
            <a:off x="547137" y="493652"/>
            <a:ext cx="2825414" cy="2703019"/>
            <a:chOff x="0" y="0"/>
            <a:chExt cx="3767219" cy="3604026"/>
          </a:xfrm>
        </p:grpSpPr>
        <p:sp>
          <p:nvSpPr>
            <p:cNvPr id="4" name="Freeform 4"/>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7" name="Group 7"/>
            <p:cNvGrpSpPr/>
            <p:nvPr/>
          </p:nvGrpSpPr>
          <p:grpSpPr>
            <a:xfrm>
              <a:off x="304377" y="209438"/>
              <a:ext cx="173846" cy="17384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9" name="TextBox 9"/>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10" name="Group 10"/>
          <p:cNvGrpSpPr/>
          <p:nvPr/>
        </p:nvGrpSpPr>
        <p:grpSpPr>
          <a:xfrm rot="-10800000">
            <a:off x="14924676" y="6934805"/>
            <a:ext cx="2825414" cy="2703019"/>
            <a:chOff x="0" y="0"/>
            <a:chExt cx="3767219" cy="3604026"/>
          </a:xfrm>
        </p:grpSpPr>
        <p:sp>
          <p:nvSpPr>
            <p:cNvPr id="11" name="Freeform 11"/>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4" name="Group 14"/>
            <p:cNvGrpSpPr/>
            <p:nvPr/>
          </p:nvGrpSpPr>
          <p:grpSpPr>
            <a:xfrm>
              <a:off x="304377" y="209438"/>
              <a:ext cx="173846" cy="17384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6" name="TextBox 16"/>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17" name="Group 17"/>
          <p:cNvGrpSpPr/>
          <p:nvPr/>
        </p:nvGrpSpPr>
        <p:grpSpPr>
          <a:xfrm rot="-5400000">
            <a:off x="485939" y="6873607"/>
            <a:ext cx="2825414" cy="2703019"/>
            <a:chOff x="0" y="0"/>
            <a:chExt cx="3767219" cy="3604026"/>
          </a:xfrm>
        </p:grpSpPr>
        <p:sp>
          <p:nvSpPr>
            <p:cNvPr id="18" name="Freeform 18"/>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1" name="Group 21"/>
            <p:cNvGrpSpPr/>
            <p:nvPr/>
          </p:nvGrpSpPr>
          <p:grpSpPr>
            <a:xfrm>
              <a:off x="304377" y="209438"/>
              <a:ext cx="173846" cy="17384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24" name="Group 24"/>
          <p:cNvGrpSpPr/>
          <p:nvPr/>
        </p:nvGrpSpPr>
        <p:grpSpPr>
          <a:xfrm rot="5400000">
            <a:off x="14985873" y="554849"/>
            <a:ext cx="2825414" cy="2703019"/>
            <a:chOff x="0" y="0"/>
            <a:chExt cx="3767219" cy="3604026"/>
          </a:xfrm>
        </p:grpSpPr>
        <p:sp>
          <p:nvSpPr>
            <p:cNvPr id="25" name="Freeform 25"/>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6" name="Freeform 26"/>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7" name="Freeform 27"/>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8" name="Group 28"/>
            <p:cNvGrpSpPr/>
            <p:nvPr/>
          </p:nvGrpSpPr>
          <p:grpSpPr>
            <a:xfrm>
              <a:off x="304377" y="209438"/>
              <a:ext cx="173846" cy="173846"/>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30" name="TextBox 30"/>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sp>
        <p:nvSpPr>
          <p:cNvPr id="31" name="TextBox 31"/>
          <p:cNvSpPr txBox="1"/>
          <p:nvPr/>
        </p:nvSpPr>
        <p:spPr>
          <a:xfrm>
            <a:off x="1898646" y="1142666"/>
            <a:ext cx="9988554" cy="2215350"/>
          </a:xfrm>
          <a:prstGeom prst="rect">
            <a:avLst/>
          </a:prstGeom>
        </p:spPr>
        <p:txBody>
          <a:bodyPr wrap="square" lIns="0" tIns="0" rIns="0" bIns="0" rtlCol="0" anchor="t">
            <a:spAutoFit/>
          </a:bodyPr>
          <a:lstStyle/>
          <a:p>
            <a:pPr>
              <a:lnSpc>
                <a:spcPts val="8480"/>
              </a:lnSpc>
            </a:pPr>
            <a:r>
              <a:rPr lang="en-US" sz="8000" dirty="0">
                <a:solidFill>
                  <a:srgbClr val="FFFFFF"/>
                </a:solidFill>
                <a:latin typeface="Perandory Condensed"/>
                <a:ea typeface="Perandory Condensed"/>
                <a:cs typeface="Perandory Condensed"/>
                <a:sym typeface="Perandory Condensed"/>
              </a:rPr>
              <a:t>Aligning Feedback with Development and Business Goals</a:t>
            </a:r>
          </a:p>
        </p:txBody>
      </p:sp>
      <p:sp>
        <p:nvSpPr>
          <p:cNvPr id="33" name="Freeform 33"/>
          <p:cNvSpPr/>
          <p:nvPr/>
        </p:nvSpPr>
        <p:spPr>
          <a:xfrm>
            <a:off x="10532596" y="2577719"/>
            <a:ext cx="5106017" cy="4927306"/>
          </a:xfrm>
          <a:custGeom>
            <a:avLst/>
            <a:gdLst/>
            <a:ahLst/>
            <a:cxnLst/>
            <a:rect l="l" t="t" r="r" b="b"/>
            <a:pathLst>
              <a:path w="5106017" h="4927306">
                <a:moveTo>
                  <a:pt x="0" y="0"/>
                </a:moveTo>
                <a:lnTo>
                  <a:pt x="5106017" y="0"/>
                </a:lnTo>
                <a:lnTo>
                  <a:pt x="5106017" y="4927306"/>
                </a:lnTo>
                <a:lnTo>
                  <a:pt x="0" y="49273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45" name="Group 44">
            <a:extLst>
              <a:ext uri="{FF2B5EF4-FFF2-40B4-BE49-F238E27FC236}">
                <a16:creationId xmlns:a16="http://schemas.microsoft.com/office/drawing/2014/main" id="{FFF0B185-9423-0526-93A3-E994AE4167E4}"/>
              </a:ext>
            </a:extLst>
          </p:cNvPr>
          <p:cNvGrpSpPr/>
          <p:nvPr/>
        </p:nvGrpSpPr>
        <p:grpSpPr>
          <a:xfrm>
            <a:off x="1752579" y="3943967"/>
            <a:ext cx="9240067" cy="976358"/>
            <a:chOff x="1676626" y="4277140"/>
            <a:chExt cx="9240067" cy="976358"/>
          </a:xfrm>
        </p:grpSpPr>
        <p:grpSp>
          <p:nvGrpSpPr>
            <p:cNvPr id="46" name="Group 34">
              <a:extLst>
                <a:ext uri="{FF2B5EF4-FFF2-40B4-BE49-F238E27FC236}">
                  <a16:creationId xmlns:a16="http://schemas.microsoft.com/office/drawing/2014/main" id="{96046D8E-827D-7DA2-87F3-99E183430D3F}"/>
                </a:ext>
              </a:extLst>
            </p:cNvPr>
            <p:cNvGrpSpPr/>
            <p:nvPr/>
          </p:nvGrpSpPr>
          <p:grpSpPr>
            <a:xfrm>
              <a:off x="1676626" y="4305833"/>
              <a:ext cx="505065" cy="505065"/>
              <a:chOff x="0" y="0"/>
              <a:chExt cx="812800" cy="812800"/>
            </a:xfrm>
          </p:grpSpPr>
          <p:sp>
            <p:nvSpPr>
              <p:cNvPr id="48" name="Freeform 35">
                <a:extLst>
                  <a:ext uri="{FF2B5EF4-FFF2-40B4-BE49-F238E27FC236}">
                    <a16:creationId xmlns:a16="http://schemas.microsoft.com/office/drawing/2014/main" id="{670CF072-8F8C-F1B8-A6FE-CC11CFA9084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5A08"/>
              </a:solidFill>
              <a:ln w="28575" cap="sq">
                <a:solidFill>
                  <a:srgbClr val="FFFFFF"/>
                </a:solidFill>
                <a:prstDash val="solid"/>
                <a:miter/>
              </a:ln>
            </p:spPr>
            <p:txBody>
              <a:bodyPr/>
              <a:lstStyle/>
              <a:p>
                <a:endParaRPr lang="en-US"/>
              </a:p>
            </p:txBody>
          </p:sp>
          <p:sp>
            <p:nvSpPr>
              <p:cNvPr id="49" name="TextBox 36">
                <a:extLst>
                  <a:ext uri="{FF2B5EF4-FFF2-40B4-BE49-F238E27FC236}">
                    <a16:creationId xmlns:a16="http://schemas.microsoft.com/office/drawing/2014/main" id="{647CA45F-186C-E128-A43D-6A4AF76D9B31}"/>
                  </a:ext>
                </a:extLst>
              </p:cNvPr>
              <p:cNvSpPr txBox="1"/>
              <p:nvPr/>
            </p:nvSpPr>
            <p:spPr>
              <a:xfrm>
                <a:off x="76200" y="38100"/>
                <a:ext cx="660400" cy="698500"/>
              </a:xfrm>
              <a:prstGeom prst="rect">
                <a:avLst/>
              </a:prstGeom>
            </p:spPr>
            <p:txBody>
              <a:bodyPr lIns="92814" tIns="92814" rIns="92814" bIns="92814" rtlCol="0" anchor="ctr"/>
              <a:lstStyle/>
              <a:p>
                <a:pPr algn="ctr">
                  <a:lnSpc>
                    <a:spcPts val="2660"/>
                  </a:lnSpc>
                  <a:spcBef>
                    <a:spcPct val="0"/>
                  </a:spcBef>
                </a:pPr>
                <a:endParaRPr/>
              </a:p>
            </p:txBody>
          </p:sp>
        </p:grpSp>
        <p:sp>
          <p:nvSpPr>
            <p:cNvPr id="47" name="TextBox 43">
              <a:extLst>
                <a:ext uri="{FF2B5EF4-FFF2-40B4-BE49-F238E27FC236}">
                  <a16:creationId xmlns:a16="http://schemas.microsoft.com/office/drawing/2014/main" id="{02645430-C335-4C0C-C780-7A23BD21A69A}"/>
                </a:ext>
              </a:extLst>
            </p:cNvPr>
            <p:cNvSpPr txBox="1"/>
            <p:nvPr/>
          </p:nvSpPr>
          <p:spPr>
            <a:xfrm>
              <a:off x="2515334" y="4277140"/>
              <a:ext cx="8401359" cy="976358"/>
            </a:xfrm>
            <a:prstGeom prst="rect">
              <a:avLst/>
            </a:prstGeom>
          </p:spPr>
          <p:txBody>
            <a:bodyPr lIns="0" tIns="0" rIns="0" bIns="0" rtlCol="0" anchor="t">
              <a:spAutoFit/>
            </a:bodyPr>
            <a:lstStyle/>
            <a:p>
              <a:pPr algn="l">
                <a:lnSpc>
                  <a:spcPts val="4033"/>
                </a:lnSpc>
              </a:pPr>
              <a:r>
                <a:rPr lang="en-US" sz="2881" b="1" i="1" spc="201" dirty="0">
                  <a:solidFill>
                    <a:srgbClr val="FFFFFF"/>
                  </a:solidFill>
                  <a:latin typeface="Lato 1 Heavy Italics"/>
                  <a:ea typeface="Lato 1 Heavy Italics"/>
                  <a:cs typeface="Lato 1 Heavy Italics"/>
                  <a:sym typeface="Lato 1 Heavy Italics"/>
                </a:rPr>
                <a:t>How will your system ensure feedback drives continuous growth?</a:t>
              </a:r>
            </a:p>
          </p:txBody>
        </p:sp>
      </p:grpSp>
      <p:grpSp>
        <p:nvGrpSpPr>
          <p:cNvPr id="50" name="Group 49">
            <a:extLst>
              <a:ext uri="{FF2B5EF4-FFF2-40B4-BE49-F238E27FC236}">
                <a16:creationId xmlns:a16="http://schemas.microsoft.com/office/drawing/2014/main" id="{A0493CFC-5BC6-4CC7-4F9D-3200B5C694F5}"/>
              </a:ext>
            </a:extLst>
          </p:cNvPr>
          <p:cNvGrpSpPr/>
          <p:nvPr/>
        </p:nvGrpSpPr>
        <p:grpSpPr>
          <a:xfrm>
            <a:off x="1752579" y="5144451"/>
            <a:ext cx="8311573" cy="986552"/>
            <a:chOff x="1676626" y="5529421"/>
            <a:chExt cx="8311573" cy="986552"/>
          </a:xfrm>
        </p:grpSpPr>
        <p:grpSp>
          <p:nvGrpSpPr>
            <p:cNvPr id="51" name="Group 37">
              <a:extLst>
                <a:ext uri="{FF2B5EF4-FFF2-40B4-BE49-F238E27FC236}">
                  <a16:creationId xmlns:a16="http://schemas.microsoft.com/office/drawing/2014/main" id="{FD4EF399-E0B8-0979-D803-35471A131ACF}"/>
                </a:ext>
              </a:extLst>
            </p:cNvPr>
            <p:cNvGrpSpPr/>
            <p:nvPr/>
          </p:nvGrpSpPr>
          <p:grpSpPr>
            <a:xfrm>
              <a:off x="1676626" y="5529421"/>
              <a:ext cx="505065" cy="505065"/>
              <a:chOff x="0" y="0"/>
              <a:chExt cx="812800" cy="812800"/>
            </a:xfrm>
          </p:grpSpPr>
          <p:sp>
            <p:nvSpPr>
              <p:cNvPr id="53" name="Freeform 38">
                <a:extLst>
                  <a:ext uri="{FF2B5EF4-FFF2-40B4-BE49-F238E27FC236}">
                    <a16:creationId xmlns:a16="http://schemas.microsoft.com/office/drawing/2014/main" id="{A620080A-9758-7573-69DE-64A7E334920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0A94"/>
              </a:solidFill>
              <a:ln w="28575" cap="sq">
                <a:solidFill>
                  <a:srgbClr val="FFFFFF"/>
                </a:solidFill>
                <a:prstDash val="solid"/>
                <a:miter/>
              </a:ln>
            </p:spPr>
            <p:txBody>
              <a:bodyPr/>
              <a:lstStyle/>
              <a:p>
                <a:endParaRPr lang="en-US"/>
              </a:p>
            </p:txBody>
          </p:sp>
          <p:sp>
            <p:nvSpPr>
              <p:cNvPr id="54" name="TextBox 39">
                <a:extLst>
                  <a:ext uri="{FF2B5EF4-FFF2-40B4-BE49-F238E27FC236}">
                    <a16:creationId xmlns:a16="http://schemas.microsoft.com/office/drawing/2014/main" id="{607977A3-7731-1161-8C51-0E6E124D3ED1}"/>
                  </a:ext>
                </a:extLst>
              </p:cNvPr>
              <p:cNvSpPr txBox="1"/>
              <p:nvPr/>
            </p:nvSpPr>
            <p:spPr>
              <a:xfrm>
                <a:off x="76200" y="38100"/>
                <a:ext cx="660400" cy="698500"/>
              </a:xfrm>
              <a:prstGeom prst="rect">
                <a:avLst/>
              </a:prstGeom>
            </p:spPr>
            <p:txBody>
              <a:bodyPr lIns="92814" tIns="92814" rIns="92814" bIns="92814" rtlCol="0" anchor="ctr"/>
              <a:lstStyle/>
              <a:p>
                <a:pPr algn="ctr">
                  <a:lnSpc>
                    <a:spcPts val="2660"/>
                  </a:lnSpc>
                  <a:spcBef>
                    <a:spcPct val="0"/>
                  </a:spcBef>
                </a:pPr>
                <a:endParaRPr/>
              </a:p>
            </p:txBody>
          </p:sp>
        </p:grpSp>
        <p:sp>
          <p:nvSpPr>
            <p:cNvPr id="52" name="TextBox 44">
              <a:extLst>
                <a:ext uri="{FF2B5EF4-FFF2-40B4-BE49-F238E27FC236}">
                  <a16:creationId xmlns:a16="http://schemas.microsoft.com/office/drawing/2014/main" id="{24A55385-17E9-1EA2-8F57-BFDFFA24329A}"/>
                </a:ext>
              </a:extLst>
            </p:cNvPr>
            <p:cNvSpPr txBox="1"/>
            <p:nvPr/>
          </p:nvSpPr>
          <p:spPr>
            <a:xfrm>
              <a:off x="2515334" y="5539680"/>
              <a:ext cx="7472865" cy="976293"/>
            </a:xfrm>
            <a:prstGeom prst="rect">
              <a:avLst/>
            </a:prstGeom>
          </p:spPr>
          <p:txBody>
            <a:bodyPr wrap="square" lIns="0" tIns="0" rIns="0" bIns="0" rtlCol="0" anchor="t">
              <a:spAutoFit/>
            </a:bodyPr>
            <a:lstStyle/>
            <a:p>
              <a:pPr algn="l">
                <a:lnSpc>
                  <a:spcPts val="4031"/>
                </a:lnSpc>
              </a:pPr>
              <a:r>
                <a:rPr lang="en-US" sz="2879" b="1" i="1" spc="201" dirty="0">
                  <a:solidFill>
                    <a:srgbClr val="FFFFFF"/>
                  </a:solidFill>
                  <a:latin typeface="Lato 1 Heavy Italics"/>
                  <a:ea typeface="Lato 1 Heavy Italics"/>
                  <a:cs typeface="Lato 1 Heavy Italics"/>
                  <a:sym typeface="Lato 1 Heavy Italics"/>
                </a:rPr>
                <a:t>How will feedback connect to broader business objectives?</a:t>
              </a:r>
            </a:p>
          </p:txBody>
        </p:sp>
      </p:grpSp>
      <p:grpSp>
        <p:nvGrpSpPr>
          <p:cNvPr id="55" name="Group 54">
            <a:extLst>
              <a:ext uri="{FF2B5EF4-FFF2-40B4-BE49-F238E27FC236}">
                <a16:creationId xmlns:a16="http://schemas.microsoft.com/office/drawing/2014/main" id="{1671FC4B-D9FC-0485-A541-18A77C7B91C0}"/>
              </a:ext>
            </a:extLst>
          </p:cNvPr>
          <p:cNvGrpSpPr/>
          <p:nvPr/>
        </p:nvGrpSpPr>
        <p:grpSpPr>
          <a:xfrm>
            <a:off x="1749551" y="6380546"/>
            <a:ext cx="9320126" cy="986552"/>
            <a:chOff x="1676626" y="5529421"/>
            <a:chExt cx="8507984" cy="986552"/>
          </a:xfrm>
        </p:grpSpPr>
        <p:grpSp>
          <p:nvGrpSpPr>
            <p:cNvPr id="56" name="Group 37">
              <a:extLst>
                <a:ext uri="{FF2B5EF4-FFF2-40B4-BE49-F238E27FC236}">
                  <a16:creationId xmlns:a16="http://schemas.microsoft.com/office/drawing/2014/main" id="{9A3653AB-38CB-C790-4F22-DE4D3CDFE25A}"/>
                </a:ext>
              </a:extLst>
            </p:cNvPr>
            <p:cNvGrpSpPr/>
            <p:nvPr/>
          </p:nvGrpSpPr>
          <p:grpSpPr>
            <a:xfrm>
              <a:off x="1676626" y="5529421"/>
              <a:ext cx="505065" cy="505065"/>
              <a:chOff x="0" y="0"/>
              <a:chExt cx="812800" cy="812800"/>
            </a:xfrm>
          </p:grpSpPr>
          <p:sp>
            <p:nvSpPr>
              <p:cNvPr id="58" name="Freeform 38">
                <a:extLst>
                  <a:ext uri="{FF2B5EF4-FFF2-40B4-BE49-F238E27FC236}">
                    <a16:creationId xmlns:a16="http://schemas.microsoft.com/office/drawing/2014/main" id="{1724C803-C48F-D865-E0B7-19E5165B323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6AB11"/>
              </a:solidFill>
              <a:ln w="28575" cap="sq">
                <a:solidFill>
                  <a:srgbClr val="FFFFFF"/>
                </a:solidFill>
                <a:prstDash val="solid"/>
                <a:miter/>
              </a:ln>
            </p:spPr>
            <p:txBody>
              <a:bodyPr/>
              <a:lstStyle/>
              <a:p>
                <a:endParaRPr lang="en-US"/>
              </a:p>
            </p:txBody>
          </p:sp>
          <p:sp>
            <p:nvSpPr>
              <p:cNvPr id="59" name="TextBox 39">
                <a:extLst>
                  <a:ext uri="{FF2B5EF4-FFF2-40B4-BE49-F238E27FC236}">
                    <a16:creationId xmlns:a16="http://schemas.microsoft.com/office/drawing/2014/main" id="{3956F5BA-1C7C-28DD-05EF-E6CA3BE880C5}"/>
                  </a:ext>
                </a:extLst>
              </p:cNvPr>
              <p:cNvSpPr txBox="1"/>
              <p:nvPr/>
            </p:nvSpPr>
            <p:spPr>
              <a:xfrm>
                <a:off x="76200" y="38100"/>
                <a:ext cx="660400" cy="698500"/>
              </a:xfrm>
              <a:prstGeom prst="rect">
                <a:avLst/>
              </a:prstGeom>
            </p:spPr>
            <p:txBody>
              <a:bodyPr lIns="92814" tIns="92814" rIns="92814" bIns="92814" rtlCol="0" anchor="ctr"/>
              <a:lstStyle/>
              <a:p>
                <a:pPr algn="ctr">
                  <a:lnSpc>
                    <a:spcPts val="2660"/>
                  </a:lnSpc>
                  <a:spcBef>
                    <a:spcPct val="0"/>
                  </a:spcBef>
                </a:pPr>
                <a:endParaRPr/>
              </a:p>
            </p:txBody>
          </p:sp>
        </p:grpSp>
        <p:sp>
          <p:nvSpPr>
            <p:cNvPr id="57" name="TextBox 44">
              <a:extLst>
                <a:ext uri="{FF2B5EF4-FFF2-40B4-BE49-F238E27FC236}">
                  <a16:creationId xmlns:a16="http://schemas.microsoft.com/office/drawing/2014/main" id="{8BDF9625-E837-AF45-E961-045CCCD32F47}"/>
                </a:ext>
              </a:extLst>
            </p:cNvPr>
            <p:cNvSpPr txBox="1"/>
            <p:nvPr/>
          </p:nvSpPr>
          <p:spPr>
            <a:xfrm>
              <a:off x="2515334" y="5539680"/>
              <a:ext cx="7669276" cy="976293"/>
            </a:xfrm>
            <a:prstGeom prst="rect">
              <a:avLst/>
            </a:prstGeom>
          </p:spPr>
          <p:txBody>
            <a:bodyPr wrap="square" lIns="0" tIns="0" rIns="0" bIns="0" rtlCol="0" anchor="t">
              <a:spAutoFit/>
            </a:bodyPr>
            <a:lstStyle/>
            <a:p>
              <a:pPr algn="l">
                <a:lnSpc>
                  <a:spcPts val="4031"/>
                </a:lnSpc>
              </a:pPr>
              <a:r>
                <a:rPr lang="en-US" sz="2879" b="1" i="1" spc="201" dirty="0">
                  <a:solidFill>
                    <a:srgbClr val="FFFFFF"/>
                  </a:solidFill>
                  <a:latin typeface="Lato 1 Heavy Italics"/>
                  <a:ea typeface="Lato 1 Heavy Italics"/>
                  <a:cs typeface="Lato 1 Heavy Italics"/>
                  <a:sym typeface="Lato 1 Heavy Italics"/>
                </a:rPr>
                <a:t>What tools or resources will support continuous development?</a:t>
              </a:r>
            </a:p>
          </p:txBody>
        </p:sp>
      </p:grpSp>
      <p:grpSp>
        <p:nvGrpSpPr>
          <p:cNvPr id="60" name="Group 59">
            <a:extLst>
              <a:ext uri="{FF2B5EF4-FFF2-40B4-BE49-F238E27FC236}">
                <a16:creationId xmlns:a16="http://schemas.microsoft.com/office/drawing/2014/main" id="{094C639C-AC12-1285-7B8E-2CD2F2033A99}"/>
              </a:ext>
            </a:extLst>
          </p:cNvPr>
          <p:cNvGrpSpPr/>
          <p:nvPr/>
        </p:nvGrpSpPr>
        <p:grpSpPr>
          <a:xfrm>
            <a:off x="1749551" y="7616641"/>
            <a:ext cx="8783045" cy="1499513"/>
            <a:chOff x="1676626" y="5529421"/>
            <a:chExt cx="7793509" cy="1499513"/>
          </a:xfrm>
        </p:grpSpPr>
        <p:grpSp>
          <p:nvGrpSpPr>
            <p:cNvPr id="61" name="Group 37">
              <a:extLst>
                <a:ext uri="{FF2B5EF4-FFF2-40B4-BE49-F238E27FC236}">
                  <a16:creationId xmlns:a16="http://schemas.microsoft.com/office/drawing/2014/main" id="{D6491C8B-A913-95E3-0AA8-6432F2650EC3}"/>
                </a:ext>
              </a:extLst>
            </p:cNvPr>
            <p:cNvGrpSpPr/>
            <p:nvPr/>
          </p:nvGrpSpPr>
          <p:grpSpPr>
            <a:xfrm>
              <a:off x="1676626" y="5529421"/>
              <a:ext cx="505065" cy="505065"/>
              <a:chOff x="0" y="0"/>
              <a:chExt cx="812800" cy="812800"/>
            </a:xfrm>
          </p:grpSpPr>
          <p:sp>
            <p:nvSpPr>
              <p:cNvPr id="63" name="Freeform 38">
                <a:extLst>
                  <a:ext uri="{FF2B5EF4-FFF2-40B4-BE49-F238E27FC236}">
                    <a16:creationId xmlns:a16="http://schemas.microsoft.com/office/drawing/2014/main" id="{42DB1DAD-D264-CA49-8309-106DAEA4F5B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5A08"/>
              </a:solidFill>
              <a:ln w="28575" cap="sq">
                <a:solidFill>
                  <a:srgbClr val="FFFFFF"/>
                </a:solidFill>
                <a:prstDash val="solid"/>
                <a:miter/>
              </a:ln>
            </p:spPr>
            <p:txBody>
              <a:bodyPr/>
              <a:lstStyle/>
              <a:p>
                <a:endParaRPr lang="en-US"/>
              </a:p>
            </p:txBody>
          </p:sp>
          <p:sp>
            <p:nvSpPr>
              <p:cNvPr id="64" name="TextBox 39">
                <a:extLst>
                  <a:ext uri="{FF2B5EF4-FFF2-40B4-BE49-F238E27FC236}">
                    <a16:creationId xmlns:a16="http://schemas.microsoft.com/office/drawing/2014/main" id="{F3E860EA-3E57-A356-4551-F766B1A5F01A}"/>
                  </a:ext>
                </a:extLst>
              </p:cNvPr>
              <p:cNvSpPr txBox="1"/>
              <p:nvPr/>
            </p:nvSpPr>
            <p:spPr>
              <a:xfrm>
                <a:off x="76200" y="38100"/>
                <a:ext cx="660400" cy="698500"/>
              </a:xfrm>
              <a:prstGeom prst="rect">
                <a:avLst/>
              </a:prstGeom>
            </p:spPr>
            <p:txBody>
              <a:bodyPr lIns="92814" tIns="92814" rIns="92814" bIns="92814" rtlCol="0" anchor="ctr"/>
              <a:lstStyle/>
              <a:p>
                <a:pPr algn="ctr">
                  <a:lnSpc>
                    <a:spcPts val="2660"/>
                  </a:lnSpc>
                  <a:spcBef>
                    <a:spcPct val="0"/>
                  </a:spcBef>
                </a:pPr>
                <a:endParaRPr/>
              </a:p>
            </p:txBody>
          </p:sp>
        </p:grpSp>
        <p:sp>
          <p:nvSpPr>
            <p:cNvPr id="62" name="TextBox 44">
              <a:extLst>
                <a:ext uri="{FF2B5EF4-FFF2-40B4-BE49-F238E27FC236}">
                  <a16:creationId xmlns:a16="http://schemas.microsoft.com/office/drawing/2014/main" id="{C1BE34A6-6F65-C58D-3D96-CD77E1D847C9}"/>
                </a:ext>
              </a:extLst>
            </p:cNvPr>
            <p:cNvSpPr txBox="1"/>
            <p:nvPr/>
          </p:nvSpPr>
          <p:spPr>
            <a:xfrm>
              <a:off x="2515334" y="5539680"/>
              <a:ext cx="6954801" cy="1489254"/>
            </a:xfrm>
            <a:prstGeom prst="rect">
              <a:avLst/>
            </a:prstGeom>
          </p:spPr>
          <p:txBody>
            <a:bodyPr wrap="square" lIns="0" tIns="0" rIns="0" bIns="0" rtlCol="0" anchor="t">
              <a:spAutoFit/>
            </a:bodyPr>
            <a:lstStyle/>
            <a:p>
              <a:pPr algn="l">
                <a:lnSpc>
                  <a:spcPts val="4031"/>
                </a:lnSpc>
              </a:pPr>
              <a:r>
                <a:rPr lang="en-US" sz="2879" b="1" i="1" spc="201" dirty="0">
                  <a:solidFill>
                    <a:srgbClr val="FFFFFF"/>
                  </a:solidFill>
                  <a:latin typeface="Lato 1 Heavy Italics"/>
                  <a:ea typeface="Lato 1 Heavy Italics"/>
                  <a:cs typeface="Lato 1 Heavy Italics"/>
                  <a:sym typeface="Lato 1 Heavy Italics"/>
                </a:rPr>
                <a:t>How can managers effectively tie personal development plans into the team’s overall performance objectives?</a:t>
              </a:r>
            </a:p>
          </p:txBody>
        </p:sp>
      </p:grpSp>
      <p:sp>
        <p:nvSpPr>
          <p:cNvPr id="65" name="Freeform 33">
            <a:extLst>
              <a:ext uri="{FF2B5EF4-FFF2-40B4-BE49-F238E27FC236}">
                <a16:creationId xmlns:a16="http://schemas.microsoft.com/office/drawing/2014/main" id="{20B9CFDE-61A1-69C3-9637-E9A28F16CEDC}"/>
              </a:ext>
            </a:extLst>
          </p:cNvPr>
          <p:cNvSpPr/>
          <p:nvPr/>
        </p:nvSpPr>
        <p:spPr>
          <a:xfrm>
            <a:off x="8322248" y="9381026"/>
            <a:ext cx="1643504" cy="513595"/>
          </a:xfrm>
          <a:custGeom>
            <a:avLst/>
            <a:gdLst/>
            <a:ahLst/>
            <a:cxnLst/>
            <a:rect l="l" t="t" r="r" b="b"/>
            <a:pathLst>
              <a:path w="1643504" h="513595">
                <a:moveTo>
                  <a:pt x="0" y="0"/>
                </a:moveTo>
                <a:lnTo>
                  <a:pt x="1643504" y="0"/>
                </a:lnTo>
                <a:lnTo>
                  <a:pt x="1643504" y="513595"/>
                </a:lnTo>
                <a:lnTo>
                  <a:pt x="0" y="513595"/>
                </a:lnTo>
                <a:lnTo>
                  <a:pt x="0" y="0"/>
                </a:lnTo>
                <a:close/>
              </a:path>
            </a:pathLst>
          </a:custGeom>
          <a:blipFill>
            <a:blip r:embed="rId10"/>
            <a:stretch>
              <a:fillRect/>
            </a:stretch>
          </a:blipFill>
        </p:spPr>
        <p:txBody>
          <a:bodyPr/>
          <a:lstStyle/>
          <a:p>
            <a:endParaRPr 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2184380">
                <a:moveTo>
                  <a:pt x="0" y="0"/>
                </a:moveTo>
                <a:lnTo>
                  <a:pt x="18288000" y="0"/>
                </a:lnTo>
                <a:lnTo>
                  <a:pt x="18288000" y="12184380"/>
                </a:lnTo>
                <a:lnTo>
                  <a:pt x="0" y="12184380"/>
                </a:lnTo>
                <a:lnTo>
                  <a:pt x="0" y="0"/>
                </a:lnTo>
                <a:close/>
              </a:path>
            </a:pathLst>
          </a:custGeom>
          <a:blipFill>
            <a:blip r:embed="rId3">
              <a:alphaModFix amt="73000"/>
            </a:blip>
            <a:stretch>
              <a:fillRect t="-18444"/>
            </a:stretch>
          </a:blipFill>
        </p:spPr>
        <p:txBody>
          <a:bodyPr/>
          <a:lstStyle/>
          <a:p>
            <a:endParaRPr lang="en-US"/>
          </a:p>
        </p:txBody>
      </p:sp>
      <p:grpSp>
        <p:nvGrpSpPr>
          <p:cNvPr id="3" name="Group 3"/>
          <p:cNvGrpSpPr/>
          <p:nvPr/>
        </p:nvGrpSpPr>
        <p:grpSpPr>
          <a:xfrm>
            <a:off x="547137" y="493652"/>
            <a:ext cx="2825414" cy="2703019"/>
            <a:chOff x="0" y="0"/>
            <a:chExt cx="3767219" cy="3604026"/>
          </a:xfrm>
        </p:grpSpPr>
        <p:sp>
          <p:nvSpPr>
            <p:cNvPr id="4" name="Freeform 4"/>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7" name="Group 7"/>
            <p:cNvGrpSpPr/>
            <p:nvPr/>
          </p:nvGrpSpPr>
          <p:grpSpPr>
            <a:xfrm>
              <a:off x="304377" y="209438"/>
              <a:ext cx="173846" cy="17384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9" name="TextBox 9"/>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10" name="Group 10"/>
          <p:cNvGrpSpPr/>
          <p:nvPr/>
        </p:nvGrpSpPr>
        <p:grpSpPr>
          <a:xfrm rot="-10800000">
            <a:off x="14924676" y="6934805"/>
            <a:ext cx="2825414" cy="2703019"/>
            <a:chOff x="0" y="0"/>
            <a:chExt cx="3767219" cy="3604026"/>
          </a:xfrm>
        </p:grpSpPr>
        <p:sp>
          <p:nvSpPr>
            <p:cNvPr id="11" name="Freeform 11"/>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4" name="Group 14"/>
            <p:cNvGrpSpPr/>
            <p:nvPr/>
          </p:nvGrpSpPr>
          <p:grpSpPr>
            <a:xfrm>
              <a:off x="304377" y="209438"/>
              <a:ext cx="173846" cy="17384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6" name="TextBox 16"/>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17" name="Group 17"/>
          <p:cNvGrpSpPr/>
          <p:nvPr/>
        </p:nvGrpSpPr>
        <p:grpSpPr>
          <a:xfrm rot="-5400000">
            <a:off x="485939" y="6873607"/>
            <a:ext cx="2825414" cy="2703019"/>
            <a:chOff x="0" y="0"/>
            <a:chExt cx="3767219" cy="3604026"/>
          </a:xfrm>
        </p:grpSpPr>
        <p:sp>
          <p:nvSpPr>
            <p:cNvPr id="18" name="Freeform 18"/>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1" name="Group 21"/>
            <p:cNvGrpSpPr/>
            <p:nvPr/>
          </p:nvGrpSpPr>
          <p:grpSpPr>
            <a:xfrm>
              <a:off x="304377" y="209438"/>
              <a:ext cx="173846" cy="17384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3" name="TextBox 23"/>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grpSp>
        <p:nvGrpSpPr>
          <p:cNvPr id="24" name="Group 24"/>
          <p:cNvGrpSpPr/>
          <p:nvPr/>
        </p:nvGrpSpPr>
        <p:grpSpPr>
          <a:xfrm rot="5400000">
            <a:off x="14985873" y="554849"/>
            <a:ext cx="2825414" cy="2703019"/>
            <a:chOff x="0" y="0"/>
            <a:chExt cx="3767219" cy="3604026"/>
          </a:xfrm>
        </p:grpSpPr>
        <p:sp>
          <p:nvSpPr>
            <p:cNvPr id="25" name="Freeform 25"/>
            <p:cNvSpPr/>
            <p:nvPr/>
          </p:nvSpPr>
          <p:spPr>
            <a:xfrm rot="-4974527">
              <a:off x="2764168" y="-393500"/>
              <a:ext cx="496298" cy="1459700"/>
            </a:xfrm>
            <a:custGeom>
              <a:avLst/>
              <a:gdLst/>
              <a:ahLst/>
              <a:cxnLst/>
              <a:rect l="l" t="t" r="r" b="b"/>
              <a:pathLst>
                <a:path w="496298" h="1459700">
                  <a:moveTo>
                    <a:pt x="0" y="0"/>
                  </a:moveTo>
                  <a:lnTo>
                    <a:pt x="496298" y="0"/>
                  </a:lnTo>
                  <a:lnTo>
                    <a:pt x="496298" y="1459701"/>
                  </a:lnTo>
                  <a:lnTo>
                    <a:pt x="0" y="14597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6" name="Freeform 26"/>
            <p:cNvSpPr/>
            <p:nvPr/>
          </p:nvSpPr>
          <p:spPr>
            <a:xfrm rot="-10531312">
              <a:off x="143151" y="2127178"/>
              <a:ext cx="496298" cy="1459700"/>
            </a:xfrm>
            <a:custGeom>
              <a:avLst/>
              <a:gdLst/>
              <a:ahLst/>
              <a:cxnLst/>
              <a:rect l="l" t="t" r="r" b="b"/>
              <a:pathLst>
                <a:path w="496298" h="1459700">
                  <a:moveTo>
                    <a:pt x="0" y="0"/>
                  </a:moveTo>
                  <a:lnTo>
                    <a:pt x="496298" y="0"/>
                  </a:lnTo>
                  <a:lnTo>
                    <a:pt x="496298" y="1459700"/>
                  </a:lnTo>
                  <a:lnTo>
                    <a:pt x="0" y="1459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7" name="Freeform 27"/>
            <p:cNvSpPr/>
            <p:nvPr/>
          </p:nvSpPr>
          <p:spPr>
            <a:xfrm rot="-2196537">
              <a:off x="138152" y="411342"/>
              <a:ext cx="1721152" cy="1032691"/>
            </a:xfrm>
            <a:custGeom>
              <a:avLst/>
              <a:gdLst/>
              <a:ahLst/>
              <a:cxnLst/>
              <a:rect l="l" t="t" r="r" b="b"/>
              <a:pathLst>
                <a:path w="1721152" h="1032691">
                  <a:moveTo>
                    <a:pt x="0" y="0"/>
                  </a:moveTo>
                  <a:lnTo>
                    <a:pt x="1721152" y="0"/>
                  </a:lnTo>
                  <a:lnTo>
                    <a:pt x="1721152" y="1032691"/>
                  </a:lnTo>
                  <a:lnTo>
                    <a:pt x="0" y="10326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8" name="Group 28"/>
            <p:cNvGrpSpPr/>
            <p:nvPr/>
          </p:nvGrpSpPr>
          <p:grpSpPr>
            <a:xfrm>
              <a:off x="304377" y="209438"/>
              <a:ext cx="173846" cy="173846"/>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30" name="TextBox 30"/>
              <p:cNvSpPr txBox="1"/>
              <p:nvPr/>
            </p:nvSpPr>
            <p:spPr>
              <a:xfrm>
                <a:off x="76200" y="104775"/>
                <a:ext cx="660400" cy="631825"/>
              </a:xfrm>
              <a:prstGeom prst="rect">
                <a:avLst/>
              </a:prstGeom>
            </p:spPr>
            <p:txBody>
              <a:bodyPr lIns="50800" tIns="50800" rIns="50800" bIns="50800" rtlCol="0" anchor="ctr"/>
              <a:lstStyle/>
              <a:p>
                <a:pPr algn="ctr">
                  <a:lnSpc>
                    <a:spcPts val="2449"/>
                  </a:lnSpc>
                </a:pPr>
                <a:endParaRPr/>
              </a:p>
            </p:txBody>
          </p:sp>
        </p:grpSp>
      </p:grpSp>
      <p:sp>
        <p:nvSpPr>
          <p:cNvPr id="31" name="TextBox 31"/>
          <p:cNvSpPr txBox="1"/>
          <p:nvPr/>
        </p:nvSpPr>
        <p:spPr>
          <a:xfrm>
            <a:off x="7969228" y="1218970"/>
            <a:ext cx="7995469" cy="2260234"/>
          </a:xfrm>
          <a:prstGeom prst="rect">
            <a:avLst/>
          </a:prstGeom>
        </p:spPr>
        <p:txBody>
          <a:bodyPr wrap="square" lIns="0" tIns="0" rIns="0" bIns="0" rtlCol="0" anchor="t">
            <a:spAutoFit/>
          </a:bodyPr>
          <a:lstStyle/>
          <a:p>
            <a:pPr algn="r">
              <a:lnSpc>
                <a:spcPts val="8720"/>
              </a:lnSpc>
            </a:pPr>
            <a:r>
              <a:rPr lang="en-US" sz="8000" dirty="0">
                <a:solidFill>
                  <a:srgbClr val="FFFFFF"/>
                </a:solidFill>
                <a:latin typeface="Perandory Condensed"/>
                <a:ea typeface="Perandory Condensed"/>
                <a:cs typeface="Perandory Condensed"/>
                <a:sym typeface="Perandory Condensed"/>
              </a:rPr>
              <a:t>Addressing High Performers and Underperformers</a:t>
            </a:r>
          </a:p>
        </p:txBody>
      </p:sp>
      <p:sp>
        <p:nvSpPr>
          <p:cNvPr id="33" name="Freeform 33"/>
          <p:cNvSpPr/>
          <p:nvPr/>
        </p:nvSpPr>
        <p:spPr>
          <a:xfrm>
            <a:off x="3065723" y="1049556"/>
            <a:ext cx="3806190" cy="8229600"/>
          </a:xfrm>
          <a:custGeom>
            <a:avLst/>
            <a:gdLst/>
            <a:ahLst/>
            <a:cxnLst/>
            <a:rect l="l" t="t" r="r" b="b"/>
            <a:pathLst>
              <a:path w="3806190" h="8229600">
                <a:moveTo>
                  <a:pt x="0" y="0"/>
                </a:moveTo>
                <a:lnTo>
                  <a:pt x="3806190" y="0"/>
                </a:lnTo>
                <a:lnTo>
                  <a:pt x="3806190" y="8229600"/>
                </a:lnTo>
                <a:lnTo>
                  <a:pt x="0" y="82296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44" name="Group 43">
            <a:extLst>
              <a:ext uri="{FF2B5EF4-FFF2-40B4-BE49-F238E27FC236}">
                <a16:creationId xmlns:a16="http://schemas.microsoft.com/office/drawing/2014/main" id="{53406251-AC2D-D4B2-ED6E-67071381C963}"/>
              </a:ext>
            </a:extLst>
          </p:cNvPr>
          <p:cNvGrpSpPr/>
          <p:nvPr/>
        </p:nvGrpSpPr>
        <p:grpSpPr>
          <a:xfrm>
            <a:off x="8430957" y="3853931"/>
            <a:ext cx="8256843" cy="514790"/>
            <a:chOff x="9944908" y="4628710"/>
            <a:chExt cx="8256843" cy="514790"/>
          </a:xfrm>
        </p:grpSpPr>
        <p:grpSp>
          <p:nvGrpSpPr>
            <p:cNvPr id="35" name="Group 35"/>
            <p:cNvGrpSpPr/>
            <p:nvPr/>
          </p:nvGrpSpPr>
          <p:grpSpPr>
            <a:xfrm>
              <a:off x="9944908" y="4638435"/>
              <a:ext cx="505065" cy="505065"/>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0A94"/>
              </a:solidFill>
              <a:ln w="28575" cap="sq">
                <a:solidFill>
                  <a:srgbClr val="FFFFFF"/>
                </a:solidFill>
                <a:prstDash val="solid"/>
                <a:miter/>
              </a:ln>
            </p:spPr>
            <p:txBody>
              <a:bodyPr/>
              <a:lstStyle/>
              <a:p>
                <a:endParaRPr lang="en-US"/>
              </a:p>
            </p:txBody>
          </p:sp>
          <p:sp>
            <p:nvSpPr>
              <p:cNvPr id="37" name="TextBox 37"/>
              <p:cNvSpPr txBox="1"/>
              <p:nvPr/>
            </p:nvSpPr>
            <p:spPr>
              <a:xfrm>
                <a:off x="76200" y="28575"/>
                <a:ext cx="660400" cy="708025"/>
              </a:xfrm>
              <a:prstGeom prst="rect">
                <a:avLst/>
              </a:prstGeom>
            </p:spPr>
            <p:txBody>
              <a:bodyPr lIns="92814" tIns="92814" rIns="92814" bIns="92814" rtlCol="0" anchor="ctr"/>
              <a:lstStyle/>
              <a:p>
                <a:pPr algn="ctr">
                  <a:lnSpc>
                    <a:spcPts val="2800"/>
                  </a:lnSpc>
                  <a:spcBef>
                    <a:spcPct val="0"/>
                  </a:spcBef>
                </a:pPr>
                <a:endParaRPr/>
              </a:p>
            </p:txBody>
          </p:sp>
        </p:grpSp>
        <p:sp>
          <p:nvSpPr>
            <p:cNvPr id="38" name="TextBox 38"/>
            <p:cNvSpPr txBox="1"/>
            <p:nvPr/>
          </p:nvSpPr>
          <p:spPr>
            <a:xfrm>
              <a:off x="10783617" y="4628710"/>
              <a:ext cx="7418134" cy="463397"/>
            </a:xfrm>
            <a:prstGeom prst="rect">
              <a:avLst/>
            </a:prstGeom>
          </p:spPr>
          <p:txBody>
            <a:bodyPr wrap="square" lIns="0" tIns="0" rIns="0" bIns="0" rtlCol="0" anchor="t">
              <a:spAutoFit/>
            </a:bodyPr>
            <a:lstStyle/>
            <a:p>
              <a:pPr algn="l">
                <a:lnSpc>
                  <a:spcPts val="4033"/>
                </a:lnSpc>
              </a:pPr>
              <a:r>
                <a:rPr lang="en-US" sz="2881" b="1" i="1" spc="201" dirty="0">
                  <a:solidFill>
                    <a:srgbClr val="FFFFFF"/>
                  </a:solidFill>
                  <a:latin typeface="Lato 1 Heavy Italics"/>
                  <a:ea typeface="Lato 1 Heavy Italics"/>
                  <a:cs typeface="Lato 1 Heavy Italics"/>
                  <a:sym typeface="Lato 1 Heavy Italics"/>
                </a:rPr>
                <a:t>How will high performers be recognized?</a:t>
              </a:r>
            </a:p>
          </p:txBody>
        </p:sp>
      </p:grpSp>
      <p:grpSp>
        <p:nvGrpSpPr>
          <p:cNvPr id="45" name="Group 44">
            <a:extLst>
              <a:ext uri="{FF2B5EF4-FFF2-40B4-BE49-F238E27FC236}">
                <a16:creationId xmlns:a16="http://schemas.microsoft.com/office/drawing/2014/main" id="{EAB9A54A-1891-D6FC-2F54-ADA778ECFEAB}"/>
              </a:ext>
            </a:extLst>
          </p:cNvPr>
          <p:cNvGrpSpPr/>
          <p:nvPr/>
        </p:nvGrpSpPr>
        <p:grpSpPr>
          <a:xfrm>
            <a:off x="8478307" y="4772223"/>
            <a:ext cx="8209493" cy="976358"/>
            <a:chOff x="9944908" y="6877655"/>
            <a:chExt cx="8209493" cy="976358"/>
          </a:xfrm>
        </p:grpSpPr>
        <p:grpSp>
          <p:nvGrpSpPr>
            <p:cNvPr id="39" name="Group 39"/>
            <p:cNvGrpSpPr/>
            <p:nvPr/>
          </p:nvGrpSpPr>
          <p:grpSpPr>
            <a:xfrm>
              <a:off x="9944908" y="6934805"/>
              <a:ext cx="505065" cy="505065"/>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6AB11"/>
              </a:solidFill>
              <a:ln w="28575" cap="sq">
                <a:solidFill>
                  <a:srgbClr val="FFFFFF"/>
                </a:solidFill>
                <a:prstDash val="solid"/>
                <a:miter/>
              </a:ln>
            </p:spPr>
            <p:txBody>
              <a:bodyPr/>
              <a:lstStyle/>
              <a:p>
                <a:endParaRPr lang="en-US" dirty="0"/>
              </a:p>
            </p:txBody>
          </p:sp>
          <p:sp>
            <p:nvSpPr>
              <p:cNvPr id="41" name="TextBox 41"/>
              <p:cNvSpPr txBox="1"/>
              <p:nvPr/>
            </p:nvSpPr>
            <p:spPr>
              <a:xfrm>
                <a:off x="76200" y="28575"/>
                <a:ext cx="660400" cy="708025"/>
              </a:xfrm>
              <a:prstGeom prst="rect">
                <a:avLst/>
              </a:prstGeom>
            </p:spPr>
            <p:txBody>
              <a:bodyPr lIns="92814" tIns="92814" rIns="92814" bIns="92814" rtlCol="0" anchor="ctr"/>
              <a:lstStyle/>
              <a:p>
                <a:pPr algn="ctr">
                  <a:lnSpc>
                    <a:spcPts val="2800"/>
                  </a:lnSpc>
                  <a:spcBef>
                    <a:spcPct val="0"/>
                  </a:spcBef>
                </a:pPr>
                <a:endParaRPr dirty="0"/>
              </a:p>
            </p:txBody>
          </p:sp>
        </p:grpSp>
        <p:sp>
          <p:nvSpPr>
            <p:cNvPr id="42" name="TextBox 42"/>
            <p:cNvSpPr txBox="1"/>
            <p:nvPr/>
          </p:nvSpPr>
          <p:spPr>
            <a:xfrm>
              <a:off x="10783617" y="6877655"/>
              <a:ext cx="7370784" cy="976358"/>
            </a:xfrm>
            <a:prstGeom prst="rect">
              <a:avLst/>
            </a:prstGeom>
          </p:spPr>
          <p:txBody>
            <a:bodyPr wrap="square" lIns="0" tIns="0" rIns="0" bIns="0" rtlCol="0" anchor="t">
              <a:spAutoFit/>
            </a:bodyPr>
            <a:lstStyle/>
            <a:p>
              <a:pPr algn="l">
                <a:lnSpc>
                  <a:spcPts val="4033"/>
                </a:lnSpc>
              </a:pPr>
              <a:r>
                <a:rPr lang="en-US" sz="2881" b="1" i="1" spc="201" dirty="0">
                  <a:solidFill>
                    <a:srgbClr val="FFFFFF"/>
                  </a:solidFill>
                  <a:latin typeface="Lato 1 Heavy Italics"/>
                  <a:ea typeface="Lato 1 Heavy Italics"/>
                  <a:cs typeface="Lato 1 Heavy Italics"/>
                  <a:sym typeface="Lato 1 Heavy Italics"/>
                </a:rPr>
                <a:t>How will underperformance be addressed promptly?</a:t>
              </a:r>
            </a:p>
          </p:txBody>
        </p:sp>
      </p:grpSp>
      <p:grpSp>
        <p:nvGrpSpPr>
          <p:cNvPr id="46" name="Group 45">
            <a:extLst>
              <a:ext uri="{FF2B5EF4-FFF2-40B4-BE49-F238E27FC236}">
                <a16:creationId xmlns:a16="http://schemas.microsoft.com/office/drawing/2014/main" id="{6CB9B250-6A57-4D14-7B88-3EED392C9C28}"/>
              </a:ext>
            </a:extLst>
          </p:cNvPr>
          <p:cNvGrpSpPr/>
          <p:nvPr/>
        </p:nvGrpSpPr>
        <p:grpSpPr>
          <a:xfrm>
            <a:off x="8430957" y="6017294"/>
            <a:ext cx="8485443" cy="976358"/>
            <a:chOff x="9944908" y="6877655"/>
            <a:chExt cx="8485443" cy="976358"/>
          </a:xfrm>
        </p:grpSpPr>
        <p:grpSp>
          <p:nvGrpSpPr>
            <p:cNvPr id="47" name="Group 39">
              <a:extLst>
                <a:ext uri="{FF2B5EF4-FFF2-40B4-BE49-F238E27FC236}">
                  <a16:creationId xmlns:a16="http://schemas.microsoft.com/office/drawing/2014/main" id="{8F867D13-F4B3-4D34-191D-51EFF52256E7}"/>
                </a:ext>
              </a:extLst>
            </p:cNvPr>
            <p:cNvGrpSpPr/>
            <p:nvPr/>
          </p:nvGrpSpPr>
          <p:grpSpPr>
            <a:xfrm>
              <a:off x="9944908" y="6934805"/>
              <a:ext cx="505065" cy="505065"/>
              <a:chOff x="0" y="0"/>
              <a:chExt cx="812800" cy="812800"/>
            </a:xfrm>
          </p:grpSpPr>
          <p:sp>
            <p:nvSpPr>
              <p:cNvPr id="49" name="Freeform 40">
                <a:extLst>
                  <a:ext uri="{FF2B5EF4-FFF2-40B4-BE49-F238E27FC236}">
                    <a16:creationId xmlns:a16="http://schemas.microsoft.com/office/drawing/2014/main" id="{765D6BA8-E1C0-EC16-184C-0C8F65AF0CC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5A08"/>
              </a:solidFill>
              <a:ln w="28575" cap="sq">
                <a:solidFill>
                  <a:srgbClr val="FFFFFF"/>
                </a:solidFill>
                <a:prstDash val="solid"/>
                <a:miter/>
              </a:ln>
            </p:spPr>
            <p:txBody>
              <a:bodyPr/>
              <a:lstStyle/>
              <a:p>
                <a:endParaRPr lang="en-US" dirty="0"/>
              </a:p>
            </p:txBody>
          </p:sp>
          <p:sp>
            <p:nvSpPr>
              <p:cNvPr id="50" name="TextBox 41">
                <a:extLst>
                  <a:ext uri="{FF2B5EF4-FFF2-40B4-BE49-F238E27FC236}">
                    <a16:creationId xmlns:a16="http://schemas.microsoft.com/office/drawing/2014/main" id="{B601A4D8-9240-724C-72C1-ED5F0CF8BC90}"/>
                  </a:ext>
                </a:extLst>
              </p:cNvPr>
              <p:cNvSpPr txBox="1"/>
              <p:nvPr/>
            </p:nvSpPr>
            <p:spPr>
              <a:xfrm>
                <a:off x="76200" y="28575"/>
                <a:ext cx="660400" cy="708025"/>
              </a:xfrm>
              <a:prstGeom prst="rect">
                <a:avLst/>
              </a:prstGeom>
            </p:spPr>
            <p:txBody>
              <a:bodyPr lIns="92814" tIns="92814" rIns="92814" bIns="92814" rtlCol="0" anchor="ctr"/>
              <a:lstStyle/>
              <a:p>
                <a:pPr algn="ctr">
                  <a:lnSpc>
                    <a:spcPts val="2800"/>
                  </a:lnSpc>
                  <a:spcBef>
                    <a:spcPct val="0"/>
                  </a:spcBef>
                </a:pPr>
                <a:endParaRPr dirty="0"/>
              </a:p>
            </p:txBody>
          </p:sp>
        </p:grpSp>
        <p:sp>
          <p:nvSpPr>
            <p:cNvPr id="48" name="TextBox 42">
              <a:extLst>
                <a:ext uri="{FF2B5EF4-FFF2-40B4-BE49-F238E27FC236}">
                  <a16:creationId xmlns:a16="http://schemas.microsoft.com/office/drawing/2014/main" id="{BE42C3B1-CF2E-7560-F3EE-994488CF9E48}"/>
                </a:ext>
              </a:extLst>
            </p:cNvPr>
            <p:cNvSpPr txBox="1"/>
            <p:nvPr/>
          </p:nvSpPr>
          <p:spPr>
            <a:xfrm>
              <a:off x="10783617" y="6877655"/>
              <a:ext cx="7646734" cy="976358"/>
            </a:xfrm>
            <a:prstGeom prst="rect">
              <a:avLst/>
            </a:prstGeom>
          </p:spPr>
          <p:txBody>
            <a:bodyPr wrap="square" lIns="0" tIns="0" rIns="0" bIns="0" rtlCol="0" anchor="t">
              <a:spAutoFit/>
            </a:bodyPr>
            <a:lstStyle/>
            <a:p>
              <a:pPr algn="l">
                <a:lnSpc>
                  <a:spcPts val="4033"/>
                </a:lnSpc>
              </a:pPr>
              <a:r>
                <a:rPr lang="en-US" sz="2881" b="1" i="1" spc="201" dirty="0">
                  <a:solidFill>
                    <a:srgbClr val="FFFFFF"/>
                  </a:solidFill>
                  <a:latin typeface="Lato 1 Heavy Italics"/>
                  <a:ea typeface="Lato 1 Heavy Italics"/>
                  <a:cs typeface="Lato 1 Heavy Italics"/>
                  <a:sym typeface="Lato 1 Heavy Italics"/>
                </a:rPr>
                <a:t>What support will you offer for employees struggling to meet expectations?</a:t>
              </a:r>
            </a:p>
          </p:txBody>
        </p:sp>
      </p:grpSp>
      <p:sp>
        <p:nvSpPr>
          <p:cNvPr id="52" name="Freeform 33">
            <a:extLst>
              <a:ext uri="{FF2B5EF4-FFF2-40B4-BE49-F238E27FC236}">
                <a16:creationId xmlns:a16="http://schemas.microsoft.com/office/drawing/2014/main" id="{786A1C0E-5A28-9427-D5C0-AB17682A81A8}"/>
              </a:ext>
            </a:extLst>
          </p:cNvPr>
          <p:cNvSpPr/>
          <p:nvPr/>
        </p:nvSpPr>
        <p:spPr>
          <a:xfrm>
            <a:off x="8322248" y="9381026"/>
            <a:ext cx="1643504" cy="513595"/>
          </a:xfrm>
          <a:custGeom>
            <a:avLst/>
            <a:gdLst/>
            <a:ahLst/>
            <a:cxnLst/>
            <a:rect l="l" t="t" r="r" b="b"/>
            <a:pathLst>
              <a:path w="1643504" h="513595">
                <a:moveTo>
                  <a:pt x="0" y="0"/>
                </a:moveTo>
                <a:lnTo>
                  <a:pt x="1643504" y="0"/>
                </a:lnTo>
                <a:lnTo>
                  <a:pt x="1643504" y="513595"/>
                </a:lnTo>
                <a:lnTo>
                  <a:pt x="0" y="513595"/>
                </a:lnTo>
                <a:lnTo>
                  <a:pt x="0" y="0"/>
                </a:lnTo>
                <a:close/>
              </a:path>
            </a:pathLst>
          </a:custGeom>
          <a:blipFill>
            <a:blip r:embed="rId10"/>
            <a:stretch>
              <a:fillRect/>
            </a:stretch>
          </a:blipFill>
        </p:spPr>
        <p:txBody>
          <a:bodyPr/>
          <a:lstStyle/>
          <a:p>
            <a:endParaRPr lang="en-US"/>
          </a:p>
        </p:txBody>
      </p:sp>
      <p:grpSp>
        <p:nvGrpSpPr>
          <p:cNvPr id="53" name="Group 52">
            <a:extLst>
              <a:ext uri="{FF2B5EF4-FFF2-40B4-BE49-F238E27FC236}">
                <a16:creationId xmlns:a16="http://schemas.microsoft.com/office/drawing/2014/main" id="{C41AC47F-6680-9086-A03C-518E65835376}"/>
              </a:ext>
            </a:extLst>
          </p:cNvPr>
          <p:cNvGrpSpPr/>
          <p:nvPr/>
        </p:nvGrpSpPr>
        <p:grpSpPr>
          <a:xfrm>
            <a:off x="8451535" y="7262365"/>
            <a:ext cx="8256843" cy="976358"/>
            <a:chOff x="9944908" y="4628710"/>
            <a:chExt cx="8256843" cy="976358"/>
          </a:xfrm>
        </p:grpSpPr>
        <p:grpSp>
          <p:nvGrpSpPr>
            <p:cNvPr id="54" name="Group 35">
              <a:extLst>
                <a:ext uri="{FF2B5EF4-FFF2-40B4-BE49-F238E27FC236}">
                  <a16:creationId xmlns:a16="http://schemas.microsoft.com/office/drawing/2014/main" id="{CE2AC7C9-04A1-697A-DDC9-08ECFCC8218E}"/>
                </a:ext>
              </a:extLst>
            </p:cNvPr>
            <p:cNvGrpSpPr/>
            <p:nvPr/>
          </p:nvGrpSpPr>
          <p:grpSpPr>
            <a:xfrm>
              <a:off x="9944908" y="4638435"/>
              <a:ext cx="505065" cy="505065"/>
              <a:chOff x="0" y="0"/>
              <a:chExt cx="812800" cy="812800"/>
            </a:xfrm>
          </p:grpSpPr>
          <p:sp>
            <p:nvSpPr>
              <p:cNvPr id="56" name="Freeform 36">
                <a:extLst>
                  <a:ext uri="{FF2B5EF4-FFF2-40B4-BE49-F238E27FC236}">
                    <a16:creationId xmlns:a16="http://schemas.microsoft.com/office/drawing/2014/main" id="{7AD03329-6153-CEC3-C9C6-9C85BF1F75B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0A94"/>
              </a:solidFill>
              <a:ln w="28575" cap="sq">
                <a:solidFill>
                  <a:srgbClr val="FFFFFF"/>
                </a:solidFill>
                <a:prstDash val="solid"/>
                <a:miter/>
              </a:ln>
            </p:spPr>
            <p:txBody>
              <a:bodyPr/>
              <a:lstStyle/>
              <a:p>
                <a:endParaRPr lang="en-US"/>
              </a:p>
            </p:txBody>
          </p:sp>
          <p:sp>
            <p:nvSpPr>
              <p:cNvPr id="57" name="TextBox 37">
                <a:extLst>
                  <a:ext uri="{FF2B5EF4-FFF2-40B4-BE49-F238E27FC236}">
                    <a16:creationId xmlns:a16="http://schemas.microsoft.com/office/drawing/2014/main" id="{FCF99F8C-83F0-592B-A0F2-45CD74A359E2}"/>
                  </a:ext>
                </a:extLst>
              </p:cNvPr>
              <p:cNvSpPr txBox="1"/>
              <p:nvPr/>
            </p:nvSpPr>
            <p:spPr>
              <a:xfrm>
                <a:off x="76200" y="28575"/>
                <a:ext cx="660400" cy="708025"/>
              </a:xfrm>
              <a:prstGeom prst="rect">
                <a:avLst/>
              </a:prstGeom>
            </p:spPr>
            <p:txBody>
              <a:bodyPr lIns="92814" tIns="92814" rIns="92814" bIns="92814" rtlCol="0" anchor="ctr"/>
              <a:lstStyle/>
              <a:p>
                <a:pPr algn="ctr">
                  <a:lnSpc>
                    <a:spcPts val="2800"/>
                  </a:lnSpc>
                  <a:spcBef>
                    <a:spcPct val="0"/>
                  </a:spcBef>
                </a:pPr>
                <a:endParaRPr/>
              </a:p>
            </p:txBody>
          </p:sp>
        </p:grpSp>
        <p:sp>
          <p:nvSpPr>
            <p:cNvPr id="55" name="TextBox 38">
              <a:extLst>
                <a:ext uri="{FF2B5EF4-FFF2-40B4-BE49-F238E27FC236}">
                  <a16:creationId xmlns:a16="http://schemas.microsoft.com/office/drawing/2014/main" id="{7615E684-35DB-7507-FC2E-ECF2969172CE}"/>
                </a:ext>
              </a:extLst>
            </p:cNvPr>
            <p:cNvSpPr txBox="1"/>
            <p:nvPr/>
          </p:nvSpPr>
          <p:spPr>
            <a:xfrm>
              <a:off x="10783617" y="4628710"/>
              <a:ext cx="7418134" cy="976358"/>
            </a:xfrm>
            <a:prstGeom prst="rect">
              <a:avLst/>
            </a:prstGeom>
          </p:spPr>
          <p:txBody>
            <a:bodyPr wrap="square" lIns="0" tIns="0" rIns="0" bIns="0" rtlCol="0" anchor="t">
              <a:spAutoFit/>
            </a:bodyPr>
            <a:lstStyle/>
            <a:p>
              <a:pPr algn="l">
                <a:lnSpc>
                  <a:spcPts val="4033"/>
                </a:lnSpc>
              </a:pPr>
              <a:r>
                <a:rPr lang="en-US" sz="2881" b="1" i="1" spc="201" dirty="0">
                  <a:solidFill>
                    <a:srgbClr val="FFFFFF"/>
                  </a:solidFill>
                  <a:latin typeface="Lato 1 Heavy Italics"/>
                  <a:ea typeface="Lato 1 Heavy Italics"/>
                  <a:cs typeface="Lato 1 Heavy Italics"/>
                  <a:sym typeface="Lato 1 Heavy Italics"/>
                </a:rPr>
                <a:t>How would your system provide recognition or feedback in real time? </a:t>
              </a: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left)">
                                      <p:cBhvr>
                                        <p:cTn id="2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E71A81D72198488B4C0867877695E0" ma:contentTypeVersion="18" ma:contentTypeDescription="Create a new document." ma:contentTypeScope="" ma:versionID="79c8d7a358e89f18543d82ac6dabef30">
  <xsd:schema xmlns:xsd="http://www.w3.org/2001/XMLSchema" xmlns:xs="http://www.w3.org/2001/XMLSchema" xmlns:p="http://schemas.microsoft.com/office/2006/metadata/properties" xmlns:ns2="b4dd7714-5d3b-4f08-aeb7-4ffa24dfaea1" xmlns:ns3="ae1e6540-5f17-45ce-ac76-c75d29f68c99" targetNamespace="http://schemas.microsoft.com/office/2006/metadata/properties" ma:root="true" ma:fieldsID="34104b0c15fb25b8ff894a4600a86323" ns2:_="" ns3:_="">
    <xsd:import namespace="b4dd7714-5d3b-4f08-aeb7-4ffa24dfaea1"/>
    <xsd:import namespace="ae1e6540-5f17-45ce-ac76-c75d29f68c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dd7714-5d3b-4f08-aeb7-4ffa24dfae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53e3dc2-79b4-4fdd-a9a6-f669ca57ba1f"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1e6540-5f17-45ce-ac76-c75d29f68c9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b278290-09a0-463b-9345-e5994c128f3a}" ma:internalName="TaxCatchAll" ma:showField="CatchAllData" ma:web="ae1e6540-5f17-45ce-ac76-c75d29f68c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dd7714-5d3b-4f08-aeb7-4ffa24dfaea1">
      <Terms xmlns="http://schemas.microsoft.com/office/infopath/2007/PartnerControls"/>
    </lcf76f155ced4ddcb4097134ff3c332f>
    <TaxCatchAll xmlns="ae1e6540-5f17-45ce-ac76-c75d29f68c99" xsi:nil="true"/>
  </documentManagement>
</p:properties>
</file>

<file path=customXml/itemProps1.xml><?xml version="1.0" encoding="utf-8"?>
<ds:datastoreItem xmlns:ds="http://schemas.openxmlformats.org/officeDocument/2006/customXml" ds:itemID="{5461D9DA-4037-447A-B14F-1F46FE215A57}">
  <ds:schemaRefs>
    <ds:schemaRef ds:uri="http://schemas.microsoft.com/sharepoint/v3/contenttype/forms"/>
  </ds:schemaRefs>
</ds:datastoreItem>
</file>

<file path=customXml/itemProps2.xml><?xml version="1.0" encoding="utf-8"?>
<ds:datastoreItem xmlns:ds="http://schemas.openxmlformats.org/officeDocument/2006/customXml" ds:itemID="{0C5E258D-B87B-4BC5-A0DB-A222906CA5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dd7714-5d3b-4f08-aeb7-4ffa24dfaea1"/>
    <ds:schemaRef ds:uri="ae1e6540-5f17-45ce-ac76-c75d29f68c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F7C4D6-414D-4B7A-8460-E353FC67434B}">
  <ds:schemaRefs>
    <ds:schemaRef ds:uri="http://schemas.microsoft.com/office/2006/metadata/properties"/>
    <ds:schemaRef ds:uri="http://purl.org/dc/terms/"/>
    <ds:schemaRef ds:uri="http://purl.org/dc/elements/1.1/"/>
    <ds:schemaRef ds:uri="http://schemas.openxmlformats.org/package/2006/metadata/core-properties"/>
    <ds:schemaRef ds:uri="http://www.w3.org/XML/1998/namespace"/>
    <ds:schemaRef ds:uri="http://schemas.microsoft.com/office/2006/documentManagement/types"/>
    <ds:schemaRef ds:uri="ae1e6540-5f17-45ce-ac76-c75d29f68c99"/>
    <ds:schemaRef ds:uri="http://purl.org/dc/dcmitype/"/>
    <ds:schemaRef ds:uri="http://schemas.microsoft.com/office/infopath/2007/PartnerControls"/>
    <ds:schemaRef ds:uri="b4dd7714-5d3b-4f08-aeb7-4ffa24dfaea1"/>
  </ds:schemaRefs>
</ds:datastoreItem>
</file>

<file path=docProps/app.xml><?xml version="1.0" encoding="utf-8"?>
<Properties xmlns="http://schemas.openxmlformats.org/officeDocument/2006/extended-properties" xmlns:vt="http://schemas.openxmlformats.org/officeDocument/2006/docPropsVTypes">
  <TotalTime>129</TotalTime>
  <Words>2342</Words>
  <Application>Microsoft Office PowerPoint</Application>
  <PresentationFormat>Custom</PresentationFormat>
  <Paragraphs>267</Paragraphs>
  <Slides>14</Slides>
  <Notes>13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Lato 1 Heavy</vt:lpstr>
      <vt:lpstr>Calibri</vt:lpstr>
      <vt:lpstr>Helvetica World</vt:lpstr>
      <vt:lpstr>Perandory Condensed</vt:lpstr>
      <vt:lpstr>Lato 1 Heavy Italics</vt:lpstr>
      <vt:lpstr>Lato 1 Bold</vt:lpstr>
      <vt:lpstr>Lato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October 2024 Roundtable | RIP Performance Review</dc:title>
  <dc:creator>Lauren Patel</dc:creator>
  <cp:lastModifiedBy>Lauren Patel</cp:lastModifiedBy>
  <cp:revision>3</cp:revision>
  <dcterms:created xsi:type="dcterms:W3CDTF">2006-08-16T00:00:00Z</dcterms:created>
  <dcterms:modified xsi:type="dcterms:W3CDTF">2024-10-02T20:22:01Z</dcterms:modified>
  <dc:identifier>DAGR9jVc-4A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0x0101002FE71A81D72198488B4C0867877695E0</vt:lpwstr>
  </property>
  <property fmtid="{D5CDD505-2E9C-101B-9397-08002B2CF9AE}" pid="3" name="MediaServiceImageTags">
    <vt:lpwstr/>
  </property>
</Properties>
</file>